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0" r:id="rId15"/>
    <p:sldId id="292" r:id="rId16"/>
    <p:sldId id="295" r:id="rId17"/>
    <p:sldId id="293" r:id="rId18"/>
    <p:sldId id="294" r:id="rId19"/>
    <p:sldId id="296" r:id="rId20"/>
    <p:sldId id="298" r:id="rId21"/>
    <p:sldId id="297" r:id="rId22"/>
    <p:sldId id="299" r:id="rId23"/>
    <p:sldId id="300" r:id="rId24"/>
    <p:sldId id="301" r:id="rId25"/>
    <p:sldId id="302" r:id="rId26"/>
    <p:sldId id="30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2" autoAdjust="0"/>
    <p:restoredTop sz="63913" autoAdjust="0"/>
  </p:normalViewPr>
  <p:slideViewPr>
    <p:cSldViewPr>
      <p:cViewPr varScale="1">
        <p:scale>
          <a:sx n="57" d="100"/>
          <a:sy n="57" d="100"/>
        </p:scale>
        <p:origin x="-23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SA2015_SCIENZE\tabelle%20e%20grafici\Grafico%20Percentili%20scienze%20per%20macroarea_tiposcuo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SA2015_SCIENZE\tabelle%20e%20grafici\tabelle%20scienze%20nazionali_29111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ISA2015_SCIENZE\tabelle%20scienze%20nazionali_2911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5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8449878942644719E-3"/>
                  <c:y val="0.49444175569835441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82438731930675E-17"/>
                  <c:y val="0.4293057160255173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449878942644719E-3"/>
                  <c:y val="0.37897332173287096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3079158239079576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44987894264337E-3"/>
                  <c:y val="0.230936867930967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38489477988494736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449878942644719E-3"/>
                  <c:y val="0.4204235287974034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plus>
              <c:numRef>
                <c:f>'S5_Table Mean SCIE'!$D$8:$D$14</c:f>
                <c:numCache>
                  <c:formatCode>General</c:formatCode>
                  <c:ptCount val="7"/>
                  <c:pt idx="0">
                    <c:v>10.543385841859296</c:v>
                  </c:pt>
                  <c:pt idx="1">
                    <c:v>8.8883232373094287</c:v>
                  </c:pt>
                  <c:pt idx="2">
                    <c:v>13.387786861191344</c:v>
                  </c:pt>
                  <c:pt idx="3">
                    <c:v>7.3155874896062656</c:v>
                  </c:pt>
                  <c:pt idx="4">
                    <c:v>15.198460192089977</c:v>
                  </c:pt>
                  <c:pt idx="5">
                    <c:v>4.9312676770063293</c:v>
                  </c:pt>
                  <c:pt idx="6">
                    <c:v>0.84012582167210825</c:v>
                  </c:pt>
                </c:numCache>
              </c:numRef>
            </c:plus>
            <c:minus>
              <c:numRef>
                <c:f>'S5_Table Mean SCIE'!$D$8:$D$14</c:f>
                <c:numCache>
                  <c:formatCode>General</c:formatCode>
                  <c:ptCount val="7"/>
                  <c:pt idx="0">
                    <c:v>10.543385841859296</c:v>
                  </c:pt>
                  <c:pt idx="1">
                    <c:v>8.8883232373094287</c:v>
                  </c:pt>
                  <c:pt idx="2">
                    <c:v>13.387786861191344</c:v>
                  </c:pt>
                  <c:pt idx="3">
                    <c:v>7.3155874896062656</c:v>
                  </c:pt>
                  <c:pt idx="4">
                    <c:v>15.198460192089977</c:v>
                  </c:pt>
                  <c:pt idx="5">
                    <c:v>4.9312676770063293</c:v>
                  </c:pt>
                  <c:pt idx="6">
                    <c:v>0.84012582167210825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'S5_Table Mean SCIE'!$A$8:$A$14</c:f>
              <c:strCache>
                <c:ptCount val="7"/>
                <c:pt idx="0">
                  <c:v>Nord Est</c:v>
                </c:pt>
                <c:pt idx="1">
                  <c:v>Nord Ovest</c:v>
                </c:pt>
                <c:pt idx="2">
                  <c:v>Centro</c:v>
                </c:pt>
                <c:pt idx="3">
                  <c:v>Sud</c:v>
                </c:pt>
                <c:pt idx="4">
                  <c:v>Sud Isole</c:v>
                </c:pt>
                <c:pt idx="5">
                  <c:v>Italia</c:v>
                </c:pt>
                <c:pt idx="6">
                  <c:v>Media OCSE</c:v>
                </c:pt>
              </c:strCache>
            </c:strRef>
          </c:cat>
          <c:val>
            <c:numRef>
              <c:f>'S5_Table Mean SCIE'!$B$8:$B$14</c:f>
              <c:numCache>
                <c:formatCode>0</c:formatCode>
                <c:ptCount val="7"/>
                <c:pt idx="0">
                  <c:v>522.61799224849892</c:v>
                </c:pt>
                <c:pt idx="1">
                  <c:v>499.06191677271715</c:v>
                </c:pt>
                <c:pt idx="2">
                  <c:v>481.90710779241454</c:v>
                </c:pt>
                <c:pt idx="3">
                  <c:v>458.11961030329775</c:v>
                </c:pt>
                <c:pt idx="4">
                  <c:v>433.02154024460464</c:v>
                </c:pt>
                <c:pt idx="5">
                  <c:v>480.54676259517385</c:v>
                </c:pt>
                <c:pt idx="6">
                  <c:v>493.20171299616828</c:v>
                </c:pt>
              </c:numCache>
            </c:numRef>
          </c:val>
        </c:ser>
        <c:gapWidth val="219"/>
        <c:overlap val="-27"/>
        <c:axId val="148297984"/>
        <c:axId val="148713472"/>
      </c:barChart>
      <c:catAx>
        <c:axId val="148297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713472"/>
        <c:crosses val="autoZero"/>
        <c:auto val="1"/>
        <c:lblAlgn val="ctr"/>
        <c:lblOffset val="100"/>
      </c:catAx>
      <c:valAx>
        <c:axId val="148713472"/>
        <c:scaling>
          <c:orientation val="minMax"/>
          <c:min val="3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Punteggio</a:t>
                </a:r>
                <a:r>
                  <a:rPr lang="it-IT" b="1" baseline="0"/>
                  <a:t> medio in Scienze</a:t>
                </a:r>
              </a:p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 b="1"/>
              </a:p>
            </c:rich>
          </c:tx>
          <c:layout>
            <c:manualLayout>
              <c:xMode val="edge"/>
              <c:yMode val="edge"/>
              <c:x val="1.2052730220196418E-2"/>
              <c:y val="0.27235823909580342"/>
            </c:manualLayout>
          </c:layout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297984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tx>
            <c:strRef>
              <c:f>'medie '!$B$85</c:f>
              <c:strCache>
                <c:ptCount val="1"/>
                <c:pt idx="0">
                  <c:v>Italia</c:v>
                </c:pt>
              </c:strCache>
            </c:strRef>
          </c:tx>
          <c:cat>
            <c:strRef>
              <c:f>'medie '!$K$42:$Q$42</c:f>
              <c:strCache>
                <c:ptCount val="7"/>
                <c:pt idx="0">
                  <c:v>5°</c:v>
                </c:pt>
                <c:pt idx="1">
                  <c:v>10°</c:v>
                </c:pt>
                <c:pt idx="2">
                  <c:v>25°</c:v>
                </c:pt>
                <c:pt idx="3">
                  <c:v>50°</c:v>
                </c:pt>
                <c:pt idx="4">
                  <c:v>75°</c:v>
                </c:pt>
                <c:pt idx="5">
                  <c:v>90°</c:v>
                </c:pt>
                <c:pt idx="6">
                  <c:v>95°</c:v>
                </c:pt>
              </c:strCache>
            </c:strRef>
          </c:cat>
          <c:val>
            <c:numRef>
              <c:f>'medie '!$C$85:$I$85</c:f>
              <c:numCache>
                <c:formatCode>0</c:formatCode>
                <c:ptCount val="7"/>
                <c:pt idx="0">
                  <c:v>327.70929999999993</c:v>
                </c:pt>
                <c:pt idx="1">
                  <c:v>358.51560000000001</c:v>
                </c:pt>
                <c:pt idx="2">
                  <c:v>415.08279999999974</c:v>
                </c:pt>
                <c:pt idx="3">
                  <c:v>483.38900000000007</c:v>
                </c:pt>
                <c:pt idx="4">
                  <c:v>547.09199999999998</c:v>
                </c:pt>
                <c:pt idx="5">
                  <c:v>598.53049999999996</c:v>
                </c:pt>
                <c:pt idx="6">
                  <c:v>626.45429999999931</c:v>
                </c:pt>
              </c:numCache>
            </c:numRef>
          </c:val>
        </c:ser>
        <c:ser>
          <c:idx val="2"/>
          <c:order val="1"/>
          <c:tx>
            <c:strRef>
              <c:f>'medie '!$B$81</c:f>
              <c:strCache>
                <c:ptCount val="1"/>
                <c:pt idx="0">
                  <c:v>Nord Est</c:v>
                </c:pt>
              </c:strCache>
            </c:strRef>
          </c:tx>
          <c:cat>
            <c:strRef>
              <c:f>'medie '!$K$42:$Q$42</c:f>
              <c:strCache>
                <c:ptCount val="7"/>
                <c:pt idx="0">
                  <c:v>5°</c:v>
                </c:pt>
                <c:pt idx="1">
                  <c:v>10°</c:v>
                </c:pt>
                <c:pt idx="2">
                  <c:v>25°</c:v>
                </c:pt>
                <c:pt idx="3">
                  <c:v>50°</c:v>
                </c:pt>
                <c:pt idx="4">
                  <c:v>75°</c:v>
                </c:pt>
                <c:pt idx="5">
                  <c:v>90°</c:v>
                </c:pt>
                <c:pt idx="6">
                  <c:v>95°</c:v>
                </c:pt>
              </c:strCache>
            </c:strRef>
          </c:cat>
          <c:val>
            <c:numRef>
              <c:f>'medie '!$C$81:$I$81</c:f>
              <c:numCache>
                <c:formatCode>#,##0</c:formatCode>
                <c:ptCount val="7"/>
                <c:pt idx="0">
                  <c:v>377.27329999999978</c:v>
                </c:pt>
                <c:pt idx="1">
                  <c:v>407.2986999999996</c:v>
                </c:pt>
                <c:pt idx="2">
                  <c:v>468.0366999999996</c:v>
                </c:pt>
                <c:pt idx="3">
                  <c:v>527.86229999999921</c:v>
                </c:pt>
                <c:pt idx="4">
                  <c:v>582.37290000000007</c:v>
                </c:pt>
                <c:pt idx="5">
                  <c:v>627.01190000000008</c:v>
                </c:pt>
                <c:pt idx="6">
                  <c:v>652.18410000000051</c:v>
                </c:pt>
              </c:numCache>
            </c:numRef>
          </c:val>
        </c:ser>
        <c:ser>
          <c:idx val="3"/>
          <c:order val="2"/>
          <c:tx>
            <c:strRef>
              <c:f>'medie '!$B$82</c:f>
              <c:strCache>
                <c:ptCount val="1"/>
                <c:pt idx="0">
                  <c:v>Nord Ovest</c:v>
                </c:pt>
              </c:strCache>
            </c:strRef>
          </c:tx>
          <c:cat>
            <c:strRef>
              <c:f>'medie '!$K$42:$Q$42</c:f>
              <c:strCache>
                <c:ptCount val="7"/>
                <c:pt idx="0">
                  <c:v>5°</c:v>
                </c:pt>
                <c:pt idx="1">
                  <c:v>10°</c:v>
                </c:pt>
                <c:pt idx="2">
                  <c:v>25°</c:v>
                </c:pt>
                <c:pt idx="3">
                  <c:v>50°</c:v>
                </c:pt>
                <c:pt idx="4">
                  <c:v>75°</c:v>
                </c:pt>
                <c:pt idx="5">
                  <c:v>90°</c:v>
                </c:pt>
                <c:pt idx="6">
                  <c:v>95°</c:v>
                </c:pt>
              </c:strCache>
            </c:strRef>
          </c:cat>
          <c:val>
            <c:numRef>
              <c:f>'medie '!$C$82:$I$82</c:f>
              <c:numCache>
                <c:formatCode>#,##0</c:formatCode>
                <c:ptCount val="7"/>
                <c:pt idx="0">
                  <c:v>350.86929999999995</c:v>
                </c:pt>
                <c:pt idx="1">
                  <c:v>383.64129999999994</c:v>
                </c:pt>
                <c:pt idx="2">
                  <c:v>440.17440000000028</c:v>
                </c:pt>
                <c:pt idx="3">
                  <c:v>501.80069999999995</c:v>
                </c:pt>
                <c:pt idx="4">
                  <c:v>561.0308</c:v>
                </c:pt>
                <c:pt idx="5">
                  <c:v>608.69420000000002</c:v>
                </c:pt>
                <c:pt idx="6">
                  <c:v>636.16539999999998</c:v>
                </c:pt>
              </c:numCache>
            </c:numRef>
          </c:val>
        </c:ser>
        <c:ser>
          <c:idx val="1"/>
          <c:order val="3"/>
          <c:tx>
            <c:strRef>
              <c:f>'medie '!$B$80</c:f>
              <c:strCache>
                <c:ptCount val="1"/>
                <c:pt idx="0">
                  <c:v>Centro</c:v>
                </c:pt>
              </c:strCache>
            </c:strRef>
          </c:tx>
          <c:cat>
            <c:strRef>
              <c:f>'medie '!$K$42:$Q$42</c:f>
              <c:strCache>
                <c:ptCount val="7"/>
                <c:pt idx="0">
                  <c:v>5°</c:v>
                </c:pt>
                <c:pt idx="1">
                  <c:v>10°</c:v>
                </c:pt>
                <c:pt idx="2">
                  <c:v>25°</c:v>
                </c:pt>
                <c:pt idx="3">
                  <c:v>50°</c:v>
                </c:pt>
                <c:pt idx="4">
                  <c:v>75°</c:v>
                </c:pt>
                <c:pt idx="5">
                  <c:v>90°</c:v>
                </c:pt>
                <c:pt idx="6">
                  <c:v>95°</c:v>
                </c:pt>
              </c:strCache>
            </c:strRef>
          </c:cat>
          <c:val>
            <c:numRef>
              <c:f>'medie '!$C$80:$I$80</c:f>
              <c:numCache>
                <c:formatCode>#,##0</c:formatCode>
                <c:ptCount val="7"/>
                <c:pt idx="0">
                  <c:v>326.97659999999951</c:v>
                </c:pt>
                <c:pt idx="1">
                  <c:v>356.13380000000001</c:v>
                </c:pt>
                <c:pt idx="2">
                  <c:v>420.3537</c:v>
                </c:pt>
                <c:pt idx="3">
                  <c:v>489.08260000000001</c:v>
                </c:pt>
                <c:pt idx="4">
                  <c:v>547.24079999999992</c:v>
                </c:pt>
                <c:pt idx="5">
                  <c:v>595.55249999999955</c:v>
                </c:pt>
                <c:pt idx="6">
                  <c:v>620.76389999999992</c:v>
                </c:pt>
              </c:numCache>
            </c:numRef>
          </c:val>
        </c:ser>
        <c:ser>
          <c:idx val="5"/>
          <c:order val="4"/>
          <c:tx>
            <c:strRef>
              <c:f>'medie '!$B$83</c:f>
              <c:strCache>
                <c:ptCount val="1"/>
                <c:pt idx="0">
                  <c:v>Sud</c:v>
                </c:pt>
              </c:strCache>
            </c:strRef>
          </c:tx>
          <c:val>
            <c:numRef>
              <c:f>'medie '!$C$83:$I$83</c:f>
              <c:numCache>
                <c:formatCode>#,##0</c:formatCode>
                <c:ptCount val="7"/>
                <c:pt idx="0">
                  <c:v>320.93469999999979</c:v>
                </c:pt>
                <c:pt idx="1">
                  <c:v>346.89300000000009</c:v>
                </c:pt>
                <c:pt idx="2">
                  <c:v>397.30239999999975</c:v>
                </c:pt>
                <c:pt idx="3">
                  <c:v>455.50439999999975</c:v>
                </c:pt>
                <c:pt idx="4">
                  <c:v>518.04030000000012</c:v>
                </c:pt>
                <c:pt idx="5">
                  <c:v>570.59750000000008</c:v>
                </c:pt>
                <c:pt idx="6">
                  <c:v>600.68650000000002</c:v>
                </c:pt>
              </c:numCache>
            </c:numRef>
          </c:val>
        </c:ser>
        <c:ser>
          <c:idx val="4"/>
          <c:order val="5"/>
          <c:tx>
            <c:strRef>
              <c:f>'medie '!$B$84</c:f>
              <c:strCache>
                <c:ptCount val="1"/>
                <c:pt idx="0">
                  <c:v>Sud Isole</c:v>
                </c:pt>
              </c:strCache>
            </c:strRef>
          </c:tx>
          <c:cat>
            <c:strRef>
              <c:f>'medie '!$K$42:$Q$42</c:f>
              <c:strCache>
                <c:ptCount val="7"/>
                <c:pt idx="0">
                  <c:v>5°</c:v>
                </c:pt>
                <c:pt idx="1">
                  <c:v>10°</c:v>
                </c:pt>
                <c:pt idx="2">
                  <c:v>25°</c:v>
                </c:pt>
                <c:pt idx="3">
                  <c:v>50°</c:v>
                </c:pt>
                <c:pt idx="4">
                  <c:v>75°</c:v>
                </c:pt>
                <c:pt idx="5">
                  <c:v>90°</c:v>
                </c:pt>
                <c:pt idx="6">
                  <c:v>95°</c:v>
                </c:pt>
              </c:strCache>
            </c:strRef>
          </c:cat>
          <c:val>
            <c:numRef>
              <c:f>'medie '!$C$84:$I$84</c:f>
              <c:numCache>
                <c:formatCode>#,##0</c:formatCode>
                <c:ptCount val="7"/>
                <c:pt idx="0">
                  <c:v>299.34190000000001</c:v>
                </c:pt>
                <c:pt idx="1">
                  <c:v>324.49189999999976</c:v>
                </c:pt>
                <c:pt idx="2">
                  <c:v>372.25470000000001</c:v>
                </c:pt>
                <c:pt idx="3">
                  <c:v>427.86179999999973</c:v>
                </c:pt>
                <c:pt idx="4">
                  <c:v>492.11970000000002</c:v>
                </c:pt>
                <c:pt idx="5">
                  <c:v>550.21119999999996</c:v>
                </c:pt>
                <c:pt idx="6">
                  <c:v>579.83360000000016</c:v>
                </c:pt>
              </c:numCache>
            </c:numRef>
          </c:val>
        </c:ser>
        <c:marker val="1"/>
        <c:axId val="150167552"/>
        <c:axId val="150169088"/>
      </c:lineChart>
      <c:catAx>
        <c:axId val="150167552"/>
        <c:scaling>
          <c:orientation val="minMax"/>
        </c:scaling>
        <c:axPos val="b"/>
        <c:numFmt formatCode="General" sourceLinked="0"/>
        <c:tickLblPos val="nextTo"/>
        <c:crossAx val="150169088"/>
        <c:crosses val="autoZero"/>
        <c:auto val="1"/>
        <c:lblAlgn val="ctr"/>
        <c:lblOffset val="100"/>
      </c:catAx>
      <c:valAx>
        <c:axId val="150169088"/>
        <c:scaling>
          <c:orientation val="minMax"/>
          <c:max val="700"/>
          <c:min val="200"/>
        </c:scaling>
        <c:axPos val="l"/>
        <c:majorGridlines/>
        <c:numFmt formatCode="0" sourceLinked="1"/>
        <c:tickLblPos val="nextTo"/>
        <c:crossAx val="150167552"/>
        <c:crosses val="autoZero"/>
        <c:crossBetween val="between"/>
        <c:majorUnit val="50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6315048118985145"/>
          <c:y val="5.0925925925925992E-2"/>
          <c:w val="0.80629396325459501"/>
          <c:h val="0.66459025955089324"/>
        </c:manualLayout>
      </c:layout>
      <c:lineChart>
        <c:grouping val="standard"/>
        <c:ser>
          <c:idx val="0"/>
          <c:order val="0"/>
          <c:tx>
            <c:strRef>
              <c:f>genere_percentili_marea!$K$12:$K$13</c:f>
              <c:strCache>
                <c:ptCount val="2"/>
                <c:pt idx="0">
                  <c:v>Maschi</c:v>
                </c:pt>
                <c:pt idx="1">
                  <c:v>media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genere_percentili_marea!$J$14:$J$19</c:f>
              <c:strCache>
                <c:ptCount val="6"/>
                <c:pt idx="0">
                  <c:v>Italia</c:v>
                </c:pt>
                <c:pt idx="1">
                  <c:v>Centro</c:v>
                </c:pt>
                <c:pt idx="2">
                  <c:v>Nord Est</c:v>
                </c:pt>
                <c:pt idx="3">
                  <c:v>Nord Ovest</c:v>
                </c:pt>
                <c:pt idx="4">
                  <c:v>Sud</c:v>
                </c:pt>
                <c:pt idx="5">
                  <c:v>Sud Isole</c:v>
                </c:pt>
              </c:strCache>
            </c:strRef>
          </c:cat>
          <c:val>
            <c:numRef>
              <c:f>genere_percentili_marea!$K$14:$K$19</c:f>
              <c:numCache>
                <c:formatCode>#,##0</c:formatCode>
                <c:ptCount val="6"/>
                <c:pt idx="0" formatCode="0">
                  <c:v>489.08379883535747</c:v>
                </c:pt>
                <c:pt idx="1">
                  <c:v>493.63317928243737</c:v>
                </c:pt>
                <c:pt idx="2">
                  <c:v>532.36938666615606</c:v>
                </c:pt>
                <c:pt idx="3">
                  <c:v>506.02654215067167</c:v>
                </c:pt>
                <c:pt idx="4">
                  <c:v>464.85187698352581</c:v>
                </c:pt>
                <c:pt idx="5">
                  <c:v>439.59833832586429</c:v>
                </c:pt>
              </c:numCache>
            </c:numRef>
          </c:val>
        </c:ser>
        <c:ser>
          <c:idx val="1"/>
          <c:order val="1"/>
          <c:tx>
            <c:strRef>
              <c:f>genere_percentili_marea!$L$12:$L$13</c:f>
              <c:strCache>
                <c:ptCount val="2"/>
                <c:pt idx="0">
                  <c:v>Maschi</c:v>
                </c:pt>
                <c:pt idx="1">
                  <c:v>10°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genere_percentili_marea!$J$14:$J$19</c:f>
              <c:strCache>
                <c:ptCount val="6"/>
                <c:pt idx="0">
                  <c:v>Italia</c:v>
                </c:pt>
                <c:pt idx="1">
                  <c:v>Centro</c:v>
                </c:pt>
                <c:pt idx="2">
                  <c:v>Nord Est</c:v>
                </c:pt>
                <c:pt idx="3">
                  <c:v>Nord Ovest</c:v>
                </c:pt>
                <c:pt idx="4">
                  <c:v>Sud</c:v>
                </c:pt>
                <c:pt idx="5">
                  <c:v>Sud Isole</c:v>
                </c:pt>
              </c:strCache>
            </c:strRef>
          </c:cat>
          <c:val>
            <c:numRef>
              <c:f>genere_percentili_marea!$L$14:$L$19</c:f>
              <c:numCache>
                <c:formatCode>#,##0</c:formatCode>
                <c:ptCount val="6"/>
                <c:pt idx="0" formatCode="0">
                  <c:v>363.07360000000011</c:v>
                </c:pt>
                <c:pt idx="1">
                  <c:v>368.27250000000004</c:v>
                </c:pt>
                <c:pt idx="2">
                  <c:v>412.17839999999921</c:v>
                </c:pt>
                <c:pt idx="3">
                  <c:v>383.76569999999964</c:v>
                </c:pt>
                <c:pt idx="4">
                  <c:v>349.36039999999969</c:v>
                </c:pt>
                <c:pt idx="5">
                  <c:v>327.03699999999884</c:v>
                </c:pt>
              </c:numCache>
            </c:numRef>
          </c:val>
        </c:ser>
        <c:ser>
          <c:idx val="2"/>
          <c:order val="2"/>
          <c:tx>
            <c:strRef>
              <c:f>genere_percentili_marea!$M$12:$M$13</c:f>
              <c:strCache>
                <c:ptCount val="2"/>
                <c:pt idx="0">
                  <c:v>Maschi</c:v>
                </c:pt>
                <c:pt idx="1">
                  <c:v>90°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genere_percentili_marea!$J$14:$J$19</c:f>
              <c:strCache>
                <c:ptCount val="6"/>
                <c:pt idx="0">
                  <c:v>Italia</c:v>
                </c:pt>
                <c:pt idx="1">
                  <c:v>Centro</c:v>
                </c:pt>
                <c:pt idx="2">
                  <c:v>Nord Est</c:v>
                </c:pt>
                <c:pt idx="3">
                  <c:v>Nord Ovest</c:v>
                </c:pt>
                <c:pt idx="4">
                  <c:v>Sud</c:v>
                </c:pt>
                <c:pt idx="5">
                  <c:v>Sud Isole</c:v>
                </c:pt>
              </c:strCache>
            </c:strRef>
          </c:cat>
          <c:val>
            <c:numRef>
              <c:f>genere_percentili_marea!$M$14:$M$19</c:f>
              <c:numCache>
                <c:formatCode>#,##0</c:formatCode>
                <c:ptCount val="6"/>
                <c:pt idx="0" formatCode="0">
                  <c:v>609.00100000000009</c:v>
                </c:pt>
                <c:pt idx="1">
                  <c:v>605.65370000000053</c:v>
                </c:pt>
                <c:pt idx="2">
                  <c:v>637.31659999999818</c:v>
                </c:pt>
                <c:pt idx="3">
                  <c:v>619.58380000000136</c:v>
                </c:pt>
                <c:pt idx="4">
                  <c:v>580.66360000000009</c:v>
                </c:pt>
                <c:pt idx="5">
                  <c:v>563.38709999999946</c:v>
                </c:pt>
              </c:numCache>
            </c:numRef>
          </c:val>
        </c:ser>
        <c:ser>
          <c:idx val="3"/>
          <c:order val="3"/>
          <c:tx>
            <c:strRef>
              <c:f>genere_percentili_marea!$O$12:$O$13</c:f>
              <c:strCache>
                <c:ptCount val="2"/>
                <c:pt idx="0">
                  <c:v>Femmine</c:v>
                </c:pt>
                <c:pt idx="1">
                  <c:v>media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genere_percentili_marea!$J$14:$J$19</c:f>
              <c:strCache>
                <c:ptCount val="6"/>
                <c:pt idx="0">
                  <c:v>Italia</c:v>
                </c:pt>
                <c:pt idx="1">
                  <c:v>Centro</c:v>
                </c:pt>
                <c:pt idx="2">
                  <c:v>Nord Est</c:v>
                </c:pt>
                <c:pt idx="3">
                  <c:v>Nord Ovest</c:v>
                </c:pt>
                <c:pt idx="4">
                  <c:v>Sud</c:v>
                </c:pt>
                <c:pt idx="5">
                  <c:v>Sud Isole</c:v>
                </c:pt>
              </c:strCache>
            </c:strRef>
          </c:cat>
          <c:val>
            <c:numRef>
              <c:f>genere_percentili_marea!$O$14:$O$19</c:f>
              <c:numCache>
                <c:formatCode>#,##0</c:formatCode>
                <c:ptCount val="6"/>
                <c:pt idx="0" formatCode="0">
                  <c:v>472.11897297737414</c:v>
                </c:pt>
                <c:pt idx="1">
                  <c:v>470.96535862790199</c:v>
                </c:pt>
                <c:pt idx="2">
                  <c:v>512.444596682172</c:v>
                </c:pt>
                <c:pt idx="3">
                  <c:v>492.53103238929663</c:v>
                </c:pt>
                <c:pt idx="4">
                  <c:v>450.25513631747185</c:v>
                </c:pt>
                <c:pt idx="5">
                  <c:v>427.37155228480867</c:v>
                </c:pt>
              </c:numCache>
            </c:numRef>
          </c:val>
        </c:ser>
        <c:ser>
          <c:idx val="4"/>
          <c:order val="4"/>
          <c:tx>
            <c:strRef>
              <c:f>genere_percentili_marea!$P$12:$P$13</c:f>
              <c:strCache>
                <c:ptCount val="2"/>
                <c:pt idx="0">
                  <c:v>Femmine</c:v>
                </c:pt>
                <c:pt idx="1">
                  <c:v>10°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genere_percentili_marea!$J$14:$J$19</c:f>
              <c:strCache>
                <c:ptCount val="6"/>
                <c:pt idx="0">
                  <c:v>Italia</c:v>
                </c:pt>
                <c:pt idx="1">
                  <c:v>Centro</c:v>
                </c:pt>
                <c:pt idx="2">
                  <c:v>Nord Est</c:v>
                </c:pt>
                <c:pt idx="3">
                  <c:v>Nord Ovest</c:v>
                </c:pt>
                <c:pt idx="4">
                  <c:v>Sud</c:v>
                </c:pt>
                <c:pt idx="5">
                  <c:v>Sud Isole</c:v>
                </c:pt>
              </c:strCache>
            </c:strRef>
          </c:cat>
          <c:val>
            <c:numRef>
              <c:f>genere_percentili_marea!$P$14:$P$19</c:f>
              <c:numCache>
                <c:formatCode>#,##0</c:formatCode>
                <c:ptCount val="6"/>
                <c:pt idx="0" formatCode="0">
                  <c:v>354.0684</c:v>
                </c:pt>
                <c:pt idx="1">
                  <c:v>344.27229999999969</c:v>
                </c:pt>
                <c:pt idx="2">
                  <c:v>402.01980000000032</c:v>
                </c:pt>
                <c:pt idx="3">
                  <c:v>383.2405</c:v>
                </c:pt>
                <c:pt idx="4">
                  <c:v>344.00069999999994</c:v>
                </c:pt>
                <c:pt idx="5">
                  <c:v>323.14859999999999</c:v>
                </c:pt>
              </c:numCache>
            </c:numRef>
          </c:val>
        </c:ser>
        <c:ser>
          <c:idx val="5"/>
          <c:order val="5"/>
          <c:tx>
            <c:strRef>
              <c:f>genere_percentili_marea!$Q$12:$Q$13</c:f>
              <c:strCache>
                <c:ptCount val="2"/>
                <c:pt idx="0">
                  <c:v>Femmine</c:v>
                </c:pt>
                <c:pt idx="1">
                  <c:v>90°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genere_percentili_marea!$J$14:$J$19</c:f>
              <c:strCache>
                <c:ptCount val="6"/>
                <c:pt idx="0">
                  <c:v>Italia</c:v>
                </c:pt>
                <c:pt idx="1">
                  <c:v>Centro</c:v>
                </c:pt>
                <c:pt idx="2">
                  <c:v>Nord Est</c:v>
                </c:pt>
                <c:pt idx="3">
                  <c:v>Nord Ovest</c:v>
                </c:pt>
                <c:pt idx="4">
                  <c:v>Sud</c:v>
                </c:pt>
                <c:pt idx="5">
                  <c:v>Sud Isole</c:v>
                </c:pt>
              </c:strCache>
            </c:strRef>
          </c:cat>
          <c:val>
            <c:numRef>
              <c:f>genere_percentili_marea!$Q$14:$Q$19</c:f>
              <c:numCache>
                <c:formatCode>#,##0</c:formatCode>
                <c:ptCount val="6"/>
                <c:pt idx="0" formatCode="0">
                  <c:v>585.19600000000014</c:v>
                </c:pt>
                <c:pt idx="1">
                  <c:v>578.77020000000005</c:v>
                </c:pt>
                <c:pt idx="2">
                  <c:v>613.00780000000009</c:v>
                </c:pt>
                <c:pt idx="3">
                  <c:v>597.45029999999815</c:v>
                </c:pt>
                <c:pt idx="4">
                  <c:v>558.85479999999939</c:v>
                </c:pt>
                <c:pt idx="5">
                  <c:v>539.79080000000135</c:v>
                </c:pt>
              </c:numCache>
            </c:numRef>
          </c:val>
        </c:ser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axId val="150333696"/>
        <c:axId val="150216704"/>
      </c:lineChart>
      <c:catAx>
        <c:axId val="150333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216704"/>
        <c:crosses val="autoZero"/>
        <c:auto val="1"/>
        <c:lblAlgn val="ctr"/>
        <c:lblOffset val="100"/>
      </c:catAx>
      <c:valAx>
        <c:axId val="150216704"/>
        <c:scaling>
          <c:orientation val="minMax"/>
          <c:min val="3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Punteggio</a:t>
                </a:r>
                <a:r>
                  <a:rPr lang="it-IT" b="1" baseline="0"/>
                  <a:t> medio</a:t>
                </a:r>
                <a:endParaRPr lang="it-IT" b="1"/>
              </a:p>
            </c:rich>
          </c:tx>
          <c:layout>
            <c:manualLayout>
              <c:xMode val="edge"/>
              <c:yMode val="edge"/>
              <c:x val="2.2222222222222282E-2"/>
              <c:y val="0.20954031787693292"/>
            </c:manualLayout>
          </c:layout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3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0.20833</cdr:x>
      <cdr:y>0.04983</cdr:y>
    </cdr:from>
    <cdr:to>
      <cdr:x>0.24583</cdr:x>
      <cdr:y>0.70962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952500" y="138113"/>
          <a:ext cx="171450" cy="1828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25000"/>
          </a:srgb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0818-CBC9-412B-978E-6FCB30DB8C12}" type="datetimeFigureOut">
              <a:rPr lang="it-IT" smtClean="0"/>
              <a:pPr/>
              <a:t>06/12/2016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C390-DB66-49D0-B11D-E330AA66B4A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2164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735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036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080-C67A-4846-BD02-CD2FCD7DB052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83561" y="21328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5218-F663-420E-BFDB-DFD11AA9112A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B6DD-A524-4A0F-916B-AB6790B9156E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0806-A914-47F5-846D-08C914FC93DF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AE2D371-BAE6-4F83-B721-D8F7310DFD0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0765-E2C1-45A3-9858-B4279C3190AE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08719"/>
            <a:ext cx="8640960" cy="62323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8117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811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7FB0-2F80-490E-B2DA-B6A5AB9D241B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85B8-7412-465C-8CDC-9B204FF50062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7D7F-18AE-44D5-923F-96651536A92C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18E-E19A-4830-A64D-56EC481BE904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DD2B-FF54-432F-91A8-DA8C0553BED2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C57C-CD77-4604-94E3-7C69F07F1558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815448"/>
            <a:ext cx="8673287" cy="431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28EB-5E9E-4B87-B2A5-607E47B37A2F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3164" y="76778"/>
            <a:ext cx="838436" cy="80604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47865" y="90849"/>
            <a:ext cx="2098650" cy="74029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22780" y="78412"/>
            <a:ext cx="1141708" cy="7551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15816" y="6229108"/>
            <a:ext cx="3024336" cy="594713"/>
          </a:xfrm>
          <a:prstGeom prst="rect">
            <a:avLst/>
          </a:prstGeom>
        </p:spPr>
      </p:pic>
      <p:sp>
        <p:nvSpPr>
          <p:cNvPr id="7" name="Segnaposto titolo 6"/>
          <p:cNvSpPr>
            <a:spLocks noGrp="1"/>
          </p:cNvSpPr>
          <p:nvPr>
            <p:ph type="title"/>
          </p:nvPr>
        </p:nvSpPr>
        <p:spPr>
          <a:xfrm>
            <a:off x="251520" y="930000"/>
            <a:ext cx="8673287" cy="65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risultati in Scienze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Confronti nazionali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Conoscenze di contenuto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540" t="13578" r="17854" b="26376"/>
          <a:stretch/>
        </p:blipFill>
        <p:spPr>
          <a:xfrm>
            <a:off x="0" y="1844824"/>
            <a:ext cx="9123767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496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Conoscenza Procedurale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289" t="24407" r="29493" b="19484"/>
          <a:stretch/>
        </p:blipFill>
        <p:spPr>
          <a:xfrm>
            <a:off x="1074929" y="1585260"/>
            <a:ext cx="7026467" cy="4603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51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720080"/>
          </a:xfrm>
          <a:solidFill>
            <a:schemeClr val="bg1"/>
          </a:solidFill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Conoscenza Epistemica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8416" t="21454" r="33951" b="12594"/>
          <a:stretch/>
        </p:blipFill>
        <p:spPr>
          <a:xfrm>
            <a:off x="1643190" y="929999"/>
            <a:ext cx="6072081" cy="598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2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424935" cy="1362075"/>
          </a:xfrm>
        </p:spPr>
        <p:txBody>
          <a:bodyPr>
            <a:normAutofit fontScale="90000"/>
          </a:bodyPr>
          <a:lstStyle/>
          <a:p>
            <a:r>
              <a:rPr lang="it-IT" dirty="0"/>
              <a:t>I risultati per macro-area geografica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741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73287" cy="585152"/>
          </a:xfrm>
        </p:spPr>
        <p:txBody>
          <a:bodyPr>
            <a:normAutofit fontScale="90000"/>
          </a:bodyPr>
          <a:lstStyle/>
          <a:p>
            <a:r>
              <a:rPr lang="it-IT" dirty="0"/>
              <a:t>Le differenze </a:t>
            </a:r>
            <a:r>
              <a:rPr lang="it-IT" dirty="0" smtClean="0"/>
              <a:t>interne all’Italia: </a:t>
            </a:r>
            <a:r>
              <a:rPr lang="it-IT" dirty="0"/>
              <a:t>divari tra Nord e Sud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7584" y="1587788"/>
            <a:ext cx="7186173" cy="5153580"/>
            <a:chOff x="0" y="0"/>
            <a:chExt cx="6883514" cy="4289484"/>
          </a:xfrm>
        </p:grpSpPr>
        <p:graphicFrame>
          <p:nvGraphicFramePr>
            <p:cNvPr id="9" name="Grafico 8"/>
            <p:cNvGraphicFramePr/>
            <p:nvPr>
              <p:extLst>
                <p:ext uri="{D42A27DB-BD31-4B8C-83A1-F6EECF244321}">
                  <p14:modId xmlns="" xmlns:p14="http://schemas.microsoft.com/office/powerpoint/2010/main" val="2289444192"/>
                </p:ext>
              </p:extLst>
            </p:nvPr>
          </p:nvGraphicFramePr>
          <p:xfrm>
            <a:off x="0" y="0"/>
            <a:ext cx="6883514" cy="4289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ttangolo 9"/>
            <p:cNvSpPr/>
            <p:nvPr/>
          </p:nvSpPr>
          <p:spPr bwMode="auto">
            <a:xfrm>
              <a:off x="762223" y="1320495"/>
              <a:ext cx="5905500" cy="20243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50800" dir="5400000" sx="16000" sy="16000" algn="ctr" rotWithShape="0">
                <a:srgbClr val="000000">
                  <a:alpha val="4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it-IT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74" y="188640"/>
            <a:ext cx="6549809" cy="5340614"/>
          </a:xfrm>
          <a:prstGeom prst="rect">
            <a:avLst/>
          </a:prstGeom>
        </p:spPr>
      </p:pic>
      <p:cxnSp>
        <p:nvCxnSpPr>
          <p:cNvPr id="29" name="Connettore 1 28"/>
          <p:cNvCxnSpPr/>
          <p:nvPr/>
        </p:nvCxnSpPr>
        <p:spPr>
          <a:xfrm>
            <a:off x="3571868" y="419100"/>
            <a:ext cx="0" cy="3801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643570" y="428604"/>
            <a:ext cx="9128" cy="3801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5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47491098"/>
              </p:ext>
            </p:extLst>
          </p:nvPr>
        </p:nvGraphicFramePr>
        <p:xfrm>
          <a:off x="251520" y="1412776"/>
          <a:ext cx="8568952" cy="47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827584" y="155679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Nord Italia: scostamenti </a:t>
            </a:r>
            <a:r>
              <a:rPr lang="it-IT" b="1" dirty="0"/>
              <a:t>positivi </a:t>
            </a:r>
            <a:r>
              <a:rPr lang="it-IT" b="1" dirty="0" smtClean="0"/>
              <a:t>dalla media </a:t>
            </a:r>
            <a:r>
              <a:rPr lang="it-IT" b="1" dirty="0"/>
              <a:t>nazionale con scarti più elevati nella parte bassa della distribuzione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31840" y="4891226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Sud Italia: </a:t>
            </a:r>
            <a:r>
              <a:rPr lang="it-IT" b="1" dirty="0"/>
              <a:t>scostamenti </a:t>
            </a:r>
            <a:r>
              <a:rPr lang="it-IT" b="1" dirty="0" smtClean="0"/>
              <a:t>negativi dalla </a:t>
            </a:r>
            <a:r>
              <a:rPr lang="it-IT" b="1" dirty="0"/>
              <a:t>media nazionale più elevati nella parte medio-alta della distribuzione</a:t>
            </a:r>
          </a:p>
        </p:txBody>
      </p:sp>
    </p:spTree>
    <p:extLst>
      <p:ext uri="{BB962C8B-B14F-4D97-AF65-F5344CB8AC3E}">
        <p14:creationId xmlns="" xmlns:p14="http://schemas.microsoft.com/office/powerpoint/2010/main" val="22792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49724" y="44261"/>
            <a:ext cx="80648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  <a:ea typeface="+mj-ea"/>
                <a:cs typeface="+mj-cs"/>
              </a:rPr>
              <a:t>Stessi divari nella quota </a:t>
            </a:r>
            <a:r>
              <a:rPr lang="it-IT" sz="3200" dirty="0">
                <a:latin typeface="+mj-lt"/>
                <a:ea typeface="+mj-ea"/>
                <a:cs typeface="+mj-cs"/>
              </a:rPr>
              <a:t>di </a:t>
            </a:r>
            <a:r>
              <a:rPr lang="it-IT" sz="3200" i="1" dirty="0" err="1">
                <a:latin typeface="+mj-lt"/>
                <a:ea typeface="+mj-ea"/>
                <a:cs typeface="+mj-cs"/>
              </a:rPr>
              <a:t>Low</a:t>
            </a:r>
            <a:r>
              <a:rPr lang="it-IT" sz="3200" i="1" dirty="0">
                <a:latin typeface="+mj-lt"/>
                <a:ea typeface="+mj-ea"/>
                <a:cs typeface="+mj-cs"/>
              </a:rPr>
              <a:t> </a:t>
            </a:r>
            <a:r>
              <a:rPr lang="it-IT" sz="3200" dirty="0">
                <a:latin typeface="+mj-lt"/>
                <a:ea typeface="+mj-ea"/>
                <a:cs typeface="+mj-cs"/>
              </a:rPr>
              <a:t>e </a:t>
            </a:r>
            <a:r>
              <a:rPr lang="it-IT" sz="3200" i="1" dirty="0">
                <a:latin typeface="+mj-lt"/>
                <a:ea typeface="+mj-ea"/>
                <a:cs typeface="+mj-cs"/>
              </a:rPr>
              <a:t>Top </a:t>
            </a:r>
            <a:r>
              <a:rPr lang="it-IT" sz="3200" i="1" dirty="0" smtClean="0">
                <a:latin typeface="+mj-lt"/>
                <a:ea typeface="+mj-ea"/>
                <a:cs typeface="+mj-cs"/>
              </a:rPr>
              <a:t>performer</a:t>
            </a:r>
          </a:p>
          <a:p>
            <a:endParaRPr lang="it-IT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2870"/>
            <a:ext cx="5904656" cy="627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2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820162"/>
            <a:ext cx="8673287" cy="655260"/>
          </a:xfrm>
        </p:spPr>
        <p:txBody>
          <a:bodyPr/>
          <a:lstStyle/>
          <a:p>
            <a:r>
              <a:rPr lang="it-IT" dirty="0" smtClean="0"/>
              <a:t>I ragazzi superano le ragazze …</a:t>
            </a:r>
            <a:endParaRPr lang="it-IT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="" xmlns:p14="http://schemas.microsoft.com/office/powerpoint/2010/main" val="2267759245"/>
              </p:ext>
            </p:extLst>
          </p:nvPr>
        </p:nvGraphicFramePr>
        <p:xfrm>
          <a:off x="1547664" y="1475422"/>
          <a:ext cx="5616624" cy="526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23528" y="1475422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a livello nazionale, nel </a:t>
            </a:r>
            <a:r>
              <a:rPr lang="it-IT" dirty="0"/>
              <a:t>Nord Est, nel Centro e nel Sud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308304" y="3573016"/>
            <a:ext cx="165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con scarti positivi maggiori  nella parte alta della distribuzione.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906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987367"/>
            <a:ext cx="8072518" cy="8439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Nel nord Italia … anche nei livelli più elevati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7246"/>
          <a:stretch/>
        </p:blipFill>
        <p:spPr>
          <a:xfrm>
            <a:off x="0" y="1928875"/>
            <a:ext cx="4608512" cy="32408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9340" r="2597"/>
          <a:stretch/>
        </p:blipFill>
        <p:spPr>
          <a:xfrm>
            <a:off x="4576645" y="2124091"/>
            <a:ext cx="4567355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18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 </a:t>
            </a:r>
            <a:r>
              <a:rPr lang="en-US" i="1" dirty="0" smtClean="0"/>
              <a:t>literacy</a:t>
            </a:r>
            <a:r>
              <a:rPr lang="en-US" dirty="0" smtClean="0"/>
              <a:t> </a:t>
            </a:r>
            <a:r>
              <a:rPr lang="it-IT" dirty="0" smtClean="0"/>
              <a:t>scientifica</a:t>
            </a:r>
            <a:r>
              <a:rPr lang="en-US" dirty="0" smtClean="0"/>
              <a:t> è </a:t>
            </a:r>
            <a:r>
              <a:rPr lang="it-IT" dirty="0" smtClean="0"/>
              <a:t>l’abilità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 </a:t>
            </a:r>
            <a:r>
              <a:rPr lang="en-US" dirty="0" err="1" smtClean="0"/>
              <a:t>individuo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confrontarsi</a:t>
            </a:r>
            <a:r>
              <a:rPr lang="en-US" dirty="0" smtClean="0"/>
              <a:t> con </a:t>
            </a:r>
            <a:r>
              <a:rPr lang="en-US" dirty="0" err="1" smtClean="0"/>
              <a:t>questioni</a:t>
            </a:r>
            <a:r>
              <a:rPr lang="en-US" dirty="0" smtClean="0"/>
              <a:t> di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scientifico</a:t>
            </a:r>
            <a:r>
              <a:rPr lang="en-US" dirty="0"/>
              <a:t> </a:t>
            </a:r>
            <a:r>
              <a:rPr lang="en-US" dirty="0" smtClean="0"/>
              <a:t>e con le </a:t>
            </a:r>
            <a:r>
              <a:rPr lang="en-US" dirty="0" err="1" smtClean="0"/>
              <a:t>idee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riguardano</a:t>
            </a:r>
            <a:r>
              <a:rPr lang="en-US" dirty="0" smtClean="0"/>
              <a:t> la </a:t>
            </a:r>
            <a:r>
              <a:rPr lang="en-US" dirty="0" err="1" smtClean="0"/>
              <a:t>scienza</a:t>
            </a:r>
            <a:r>
              <a:rPr lang="en-US" dirty="0" smtClean="0"/>
              <a:t> </a:t>
            </a:r>
            <a:r>
              <a:rPr lang="en-US" dirty="0"/>
              <a:t>come </a:t>
            </a:r>
            <a:r>
              <a:rPr lang="en-US" dirty="0" err="1"/>
              <a:t>cittadino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 smtClean="0"/>
              <a:t>riflette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Una persona </a:t>
            </a:r>
            <a:r>
              <a:rPr lang="en-US" dirty="0" err="1" smtClean="0"/>
              <a:t>competente</a:t>
            </a:r>
            <a:r>
              <a:rPr lang="en-US" dirty="0" smtClean="0"/>
              <a:t> dal </a:t>
            </a:r>
            <a:r>
              <a:rPr lang="en-US" dirty="0" err="1" smtClean="0"/>
              <a:t>punto</a:t>
            </a:r>
            <a:r>
              <a:rPr lang="en-US" dirty="0" smtClean="0"/>
              <a:t> di vista </a:t>
            </a:r>
            <a:r>
              <a:rPr lang="en-US" dirty="0" err="1" smtClean="0"/>
              <a:t>scientifico</a:t>
            </a:r>
            <a:r>
              <a:rPr lang="en-US" dirty="0" smtClean="0"/>
              <a:t> è </a:t>
            </a:r>
            <a:r>
              <a:rPr lang="en-US" dirty="0" err="1" smtClean="0"/>
              <a:t>disposta</a:t>
            </a:r>
            <a:r>
              <a:rPr lang="en-US" dirty="0" smtClean="0"/>
              <a:t> a </a:t>
            </a:r>
            <a:r>
              <a:rPr lang="en-US" dirty="0" err="1" smtClean="0"/>
              <a:t>impegnarsi</a:t>
            </a:r>
            <a:r>
              <a:rPr lang="en-US" dirty="0" smtClean="0"/>
              <a:t> in </a:t>
            </a:r>
            <a:r>
              <a:rPr lang="en-US" dirty="0" err="1" smtClean="0"/>
              <a:t>argomentazioni</a:t>
            </a:r>
            <a:r>
              <a:rPr lang="en-US" dirty="0" smtClean="0"/>
              <a:t> </a:t>
            </a:r>
            <a:r>
              <a:rPr lang="en-US" dirty="0" err="1" smtClean="0"/>
              <a:t>riguardanti</a:t>
            </a:r>
            <a:r>
              <a:rPr lang="en-US" dirty="0" smtClean="0"/>
              <a:t> la </a:t>
            </a:r>
            <a:r>
              <a:rPr lang="en-US" dirty="0" err="1" smtClean="0"/>
              <a:t>scienza</a:t>
            </a:r>
            <a:r>
              <a:rPr lang="en-US" dirty="0" smtClean="0"/>
              <a:t> e la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richiedono</a:t>
            </a:r>
            <a:r>
              <a:rPr lang="en-US" dirty="0" smtClean="0"/>
              <a:t> la </a:t>
            </a:r>
            <a:r>
              <a:rPr lang="en-US" dirty="0" err="1" smtClean="0"/>
              <a:t>capacità</a:t>
            </a:r>
            <a:r>
              <a:rPr lang="en-US" dirty="0" smtClean="0"/>
              <a:t> di:</a:t>
            </a:r>
          </a:p>
          <a:p>
            <a:pPr lvl="1"/>
            <a:r>
              <a:rPr lang="en-US" b="1" dirty="0" err="1" smtClean="0"/>
              <a:t>Spiegare</a:t>
            </a:r>
            <a:r>
              <a:rPr lang="en-US" b="1" dirty="0" smtClean="0"/>
              <a:t> 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fenomeni</a:t>
            </a:r>
            <a:r>
              <a:rPr lang="en-US" b="1" dirty="0" smtClean="0"/>
              <a:t> </a:t>
            </a:r>
            <a:r>
              <a:rPr lang="en-US" b="1" dirty="0" err="1" smtClean="0"/>
              <a:t>scientificamente</a:t>
            </a:r>
            <a:r>
              <a:rPr lang="en-US" dirty="0" smtClean="0"/>
              <a:t>: </a:t>
            </a:r>
            <a:r>
              <a:rPr lang="en-US" dirty="0" err="1" smtClean="0"/>
              <a:t>Riconoscere</a:t>
            </a:r>
            <a:r>
              <a:rPr lang="en-US" dirty="0" smtClean="0"/>
              <a:t>, </a:t>
            </a:r>
            <a:r>
              <a:rPr lang="en-US" dirty="0" err="1" smtClean="0"/>
              <a:t>offrire</a:t>
            </a:r>
            <a:r>
              <a:rPr lang="en-US" dirty="0" smtClean="0"/>
              <a:t> e </a:t>
            </a:r>
            <a:r>
              <a:rPr lang="en-US" dirty="0" err="1" smtClean="0"/>
              <a:t>valutare</a:t>
            </a:r>
            <a:r>
              <a:rPr lang="en-US" dirty="0" smtClean="0"/>
              <a:t> </a:t>
            </a:r>
            <a:r>
              <a:rPr lang="en-US" dirty="0" err="1" smtClean="0"/>
              <a:t>spiegazioni</a:t>
            </a:r>
            <a:r>
              <a:rPr lang="en-US" dirty="0" smtClean="0"/>
              <a:t> 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varietà</a:t>
            </a:r>
            <a:r>
              <a:rPr lang="en-US" dirty="0" smtClean="0"/>
              <a:t> di </a:t>
            </a:r>
            <a:r>
              <a:rPr lang="en-US" dirty="0" err="1" smtClean="0"/>
              <a:t>fenomeni</a:t>
            </a:r>
            <a:r>
              <a:rPr lang="en-US" dirty="0" smtClean="0"/>
              <a:t> </a:t>
            </a:r>
            <a:r>
              <a:rPr lang="en-US" dirty="0" err="1" smtClean="0"/>
              <a:t>naturali</a:t>
            </a:r>
            <a:r>
              <a:rPr lang="en-US" dirty="0" smtClean="0"/>
              <a:t> o </a:t>
            </a:r>
            <a:r>
              <a:rPr lang="en-US" dirty="0" err="1" smtClean="0"/>
              <a:t>tecnologici</a:t>
            </a:r>
            <a:endParaRPr lang="en-US" dirty="0" smtClean="0"/>
          </a:p>
          <a:p>
            <a:pPr lvl="1"/>
            <a:r>
              <a:rPr lang="en-US" b="1" dirty="0" err="1" smtClean="0"/>
              <a:t>Valutare</a:t>
            </a:r>
            <a:r>
              <a:rPr lang="en-US" b="1" dirty="0" smtClean="0"/>
              <a:t> e </a:t>
            </a:r>
            <a:r>
              <a:rPr lang="en-US" b="1" dirty="0" err="1" smtClean="0"/>
              <a:t>progettare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ricerca</a:t>
            </a:r>
            <a:r>
              <a:rPr lang="en-US" b="1" dirty="0" smtClean="0"/>
              <a:t> </a:t>
            </a:r>
            <a:r>
              <a:rPr lang="en-US" b="1" dirty="0" err="1" smtClean="0"/>
              <a:t>scientifica</a:t>
            </a:r>
            <a:r>
              <a:rPr lang="en-US" dirty="0" smtClean="0"/>
              <a:t>: </a:t>
            </a:r>
            <a:r>
              <a:rPr lang="en-US" dirty="0" err="1" smtClean="0"/>
              <a:t>descrivere</a:t>
            </a:r>
            <a:r>
              <a:rPr lang="en-US" dirty="0" smtClean="0"/>
              <a:t> e </a:t>
            </a:r>
            <a:r>
              <a:rPr lang="en-US" dirty="0" err="1" smtClean="0"/>
              <a:t>valutare</a:t>
            </a:r>
            <a:r>
              <a:rPr lang="en-US" dirty="0" smtClean="0"/>
              <a:t> le </a:t>
            </a:r>
            <a:r>
              <a:rPr lang="en-US" dirty="0" err="1" smtClean="0"/>
              <a:t>ricerche</a:t>
            </a:r>
            <a:r>
              <a:rPr lang="en-US" dirty="0" smtClean="0"/>
              <a:t> </a:t>
            </a:r>
            <a:r>
              <a:rPr lang="en-US" dirty="0" err="1" smtClean="0"/>
              <a:t>scientifiche</a:t>
            </a:r>
            <a:r>
              <a:rPr lang="en-US" dirty="0" smtClean="0"/>
              <a:t> e </a:t>
            </a:r>
            <a:r>
              <a:rPr lang="en-US" dirty="0" err="1" smtClean="0"/>
              <a:t>proporre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di </a:t>
            </a:r>
            <a:r>
              <a:rPr lang="en-US" dirty="0" err="1" smtClean="0"/>
              <a:t>affrontare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scientifica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Interpretare</a:t>
            </a:r>
            <a:r>
              <a:rPr lang="en-US" b="1" dirty="0" smtClean="0"/>
              <a:t> </a:t>
            </a:r>
            <a:r>
              <a:rPr lang="en-US" b="1" dirty="0" err="1" smtClean="0"/>
              <a:t>dati</a:t>
            </a:r>
            <a:r>
              <a:rPr lang="en-US" b="1" dirty="0" smtClean="0"/>
              <a:t> e prove </a:t>
            </a:r>
            <a:r>
              <a:rPr lang="en-US" b="1" dirty="0" err="1" smtClean="0"/>
              <a:t>scientificamente</a:t>
            </a:r>
            <a:r>
              <a:rPr lang="en-US" dirty="0" smtClean="0"/>
              <a:t>: </a:t>
            </a:r>
            <a:r>
              <a:rPr lang="en-US" dirty="0" err="1" smtClean="0"/>
              <a:t>analizzare</a:t>
            </a:r>
            <a:r>
              <a:rPr lang="en-US" dirty="0" smtClean="0"/>
              <a:t> e </a:t>
            </a:r>
            <a:r>
              <a:rPr lang="en-US" dirty="0" err="1" smtClean="0"/>
              <a:t>valutare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, </a:t>
            </a:r>
            <a:r>
              <a:rPr lang="en-US" dirty="0" err="1" smtClean="0"/>
              <a:t>affermazioni</a:t>
            </a:r>
            <a:r>
              <a:rPr lang="en-US" dirty="0" smtClean="0"/>
              <a:t> e </a:t>
            </a:r>
            <a:r>
              <a:rPr lang="en-US" dirty="0" err="1" smtClean="0"/>
              <a:t>argomentazioni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varietà</a:t>
            </a:r>
            <a:r>
              <a:rPr lang="en-US" dirty="0" smtClean="0"/>
              <a:t> di </a:t>
            </a:r>
            <a:r>
              <a:rPr lang="en-US" dirty="0" err="1" smtClean="0"/>
              <a:t>rappresentazioni</a:t>
            </a:r>
            <a:r>
              <a:rPr lang="en-US" dirty="0" smtClean="0"/>
              <a:t>  e </a:t>
            </a:r>
            <a:r>
              <a:rPr lang="en-US" dirty="0" err="1" smtClean="0"/>
              <a:t>trarre</a:t>
            </a:r>
            <a:r>
              <a:rPr lang="en-US" dirty="0" smtClean="0"/>
              <a:t> </a:t>
            </a:r>
            <a:r>
              <a:rPr lang="en-US" dirty="0" err="1" smtClean="0"/>
              <a:t>conclusioni</a:t>
            </a:r>
            <a:r>
              <a:rPr lang="en-US" dirty="0" smtClean="0"/>
              <a:t> </a:t>
            </a:r>
            <a:r>
              <a:rPr lang="en-US" dirty="0" err="1" smtClean="0"/>
              <a:t>scientifiche</a:t>
            </a:r>
            <a:r>
              <a:rPr lang="en-US" dirty="0" smtClean="0"/>
              <a:t> appropriate.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di </a:t>
            </a:r>
            <a:r>
              <a:rPr lang="it-IT" i="1" dirty="0" err="1"/>
              <a:t>l</a:t>
            </a:r>
            <a:r>
              <a:rPr lang="it-IT" i="1" dirty="0" err="1" smtClean="0"/>
              <a:t>iteracy</a:t>
            </a:r>
            <a:r>
              <a:rPr lang="it-IT" dirty="0" smtClean="0"/>
              <a:t> Scientifica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7180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424935" cy="1362075"/>
          </a:xfrm>
        </p:spPr>
        <p:txBody>
          <a:bodyPr>
            <a:normAutofit fontScale="90000"/>
          </a:bodyPr>
          <a:lstStyle/>
          <a:p>
            <a:r>
              <a:rPr lang="it-IT" dirty="0"/>
              <a:t>I risultati per </a:t>
            </a:r>
            <a:r>
              <a:rPr lang="it-IT" dirty="0" smtClean="0"/>
              <a:t>tipologia di istruzione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9175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7" y="116632"/>
            <a:ext cx="8657124" cy="727268"/>
          </a:xfrm>
          <a:solidFill>
            <a:schemeClr val="bg1"/>
          </a:solidFill>
        </p:spPr>
        <p:txBody>
          <a:bodyPr/>
          <a:lstStyle/>
          <a:p>
            <a:r>
              <a:rPr lang="it-IT" dirty="0" smtClean="0"/>
              <a:t>Il tipo di scuola può fare la differenza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900"/>
            <a:ext cx="7488000" cy="4742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601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776864" cy="5661248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4500562" y="571480"/>
            <a:ext cx="0" cy="36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092280" y="548680"/>
            <a:ext cx="0" cy="36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99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19" y="116632"/>
            <a:ext cx="8673287" cy="5652000"/>
          </a:xfrm>
          <a:prstGeom prst="rect">
            <a:avLst/>
          </a:prstGeom>
        </p:spPr>
      </p:pic>
      <p:sp>
        <p:nvSpPr>
          <p:cNvPr id="6" name="Callout 1 5"/>
          <p:cNvSpPr/>
          <p:nvPr/>
        </p:nvSpPr>
        <p:spPr>
          <a:xfrm>
            <a:off x="928662" y="357166"/>
            <a:ext cx="2214578" cy="1143008"/>
          </a:xfrm>
          <a:prstGeom prst="borderCallout1">
            <a:avLst>
              <a:gd name="adj1" fmla="val 97683"/>
              <a:gd name="adj2" fmla="val 7027"/>
              <a:gd name="adj3" fmla="val 236499"/>
              <a:gd name="adj4" fmla="val 41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Licei: peso positivo maggiore delle fasce basse della distribuzione</a:t>
            </a:r>
          </a:p>
        </p:txBody>
      </p:sp>
      <p:sp>
        <p:nvSpPr>
          <p:cNvPr id="7" name="Callout 1 6"/>
          <p:cNvSpPr/>
          <p:nvPr/>
        </p:nvSpPr>
        <p:spPr>
          <a:xfrm>
            <a:off x="5286380" y="3857628"/>
            <a:ext cx="2571768" cy="1285884"/>
          </a:xfrm>
          <a:prstGeom prst="borderCallout1">
            <a:avLst>
              <a:gd name="adj1" fmla="val 18750"/>
              <a:gd name="adj2" fmla="val -629"/>
              <a:gd name="adj3" fmla="val -93863"/>
              <a:gd name="adj4" fmla="val -15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IP e FP: peso negativo maggiore delle fasce alte della distribuzione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2077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0"/>
            <a:ext cx="638477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5515" y="80628"/>
            <a:ext cx="8712969" cy="75608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200" dirty="0" smtClean="0"/>
              <a:t>I ragazzi vanno meglio delle ragazze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2696"/>
            <a:ext cx="6579409" cy="4932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732240" y="98072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… nei Licei e negli Istituti Tecnici e Professionali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7796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812360" y="39663"/>
            <a:ext cx="1331640" cy="864096"/>
          </a:xfrm>
          <a:solidFill>
            <a:schemeClr val="bg1"/>
          </a:solidFill>
        </p:spPr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ll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7860"/>
          <a:stretch/>
        </p:blipFill>
        <p:spPr>
          <a:xfrm>
            <a:off x="1979712" y="39663"/>
            <a:ext cx="5221594" cy="35283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9697" r="1859"/>
          <a:stretch/>
        </p:blipFill>
        <p:spPr>
          <a:xfrm>
            <a:off x="2195736" y="3568055"/>
            <a:ext cx="5338829" cy="32899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4285" y="116632"/>
            <a:ext cx="151216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Licei e </a:t>
            </a:r>
            <a:r>
              <a:rPr lang="it-IT" b="1" dirty="0" err="1" smtClean="0"/>
              <a:t>Ist</a:t>
            </a:r>
            <a:r>
              <a:rPr lang="it-IT" b="1" dirty="0" smtClean="0"/>
              <a:t>. Tecnici: più ragazzi </a:t>
            </a:r>
            <a:r>
              <a:rPr lang="it-IT" b="1" dirty="0"/>
              <a:t>top </a:t>
            </a:r>
            <a:r>
              <a:rPr lang="it-IT" b="1" dirty="0" smtClean="0"/>
              <a:t>performer che ragazze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364502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Licei e </a:t>
            </a:r>
            <a:r>
              <a:rPr lang="it-IT" b="1" dirty="0" err="1" smtClean="0"/>
              <a:t>Ist</a:t>
            </a:r>
            <a:r>
              <a:rPr lang="it-IT" b="1" dirty="0" smtClean="0"/>
              <a:t>. Professionali: più ragazze </a:t>
            </a:r>
            <a:r>
              <a:rPr lang="it-IT" b="1" dirty="0" err="1" smtClean="0"/>
              <a:t>low</a:t>
            </a:r>
            <a:r>
              <a:rPr lang="it-IT" b="1" dirty="0" smtClean="0"/>
              <a:t> performer che ragazzi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8745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aspetti della valutazione della </a:t>
            </a:r>
            <a:r>
              <a:rPr lang="it-IT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literacy</a:t>
            </a:r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scientifica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226" t="35234" r="38915" b="19485"/>
          <a:stretch/>
        </p:blipFill>
        <p:spPr>
          <a:xfrm>
            <a:off x="0" y="1599542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9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416" y="116632"/>
            <a:ext cx="8837144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178" t="19484" r="24505" b="5704"/>
          <a:stretch/>
        </p:blipFill>
        <p:spPr>
          <a:xfrm>
            <a:off x="467544" y="886562"/>
            <a:ext cx="7788233" cy="6039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51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scientifiche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4528" t="12594" r="25613" b="45078"/>
          <a:stretch/>
        </p:blipFill>
        <p:spPr>
          <a:xfrm>
            <a:off x="231424" y="1700808"/>
            <a:ext cx="8681151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52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scientifiche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5083" t="16532" r="26168" b="38188"/>
          <a:stretch/>
        </p:blipFill>
        <p:spPr>
          <a:xfrm>
            <a:off x="251520" y="1916832"/>
            <a:ext cx="8628437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21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scientifiche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540" t="33383" r="22288" b="18500"/>
          <a:stretch/>
        </p:blipFill>
        <p:spPr>
          <a:xfrm>
            <a:off x="143508" y="2357430"/>
            <a:ext cx="8786210" cy="35198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2844" y="1988098"/>
            <a:ext cx="8715436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Interpretare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e prove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scientificamente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5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Conoscenze di contenuto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4410" t="20672" r="22407" b="26172"/>
          <a:stretch/>
        </p:blipFill>
        <p:spPr>
          <a:xfrm>
            <a:off x="87501" y="1844824"/>
            <a:ext cx="8968997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6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Conoscenze di contenuto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540" t="13579" r="17854" b="27360"/>
          <a:stretch/>
        </p:blipFill>
        <p:spPr>
          <a:xfrm>
            <a:off x="0" y="1977212"/>
            <a:ext cx="9144000" cy="4188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711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Inval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Presentazione 06122016.potx" id="{8082F019-8EF9-49D0-8863-4D3132C9E1D5}" vid="{332EFE4D-245E-48E1-82B3-3183BE096CA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Presentazione 06122016</Template>
  <TotalTime>726</TotalTime>
  <Words>354</Words>
  <Application>Microsoft Office PowerPoint</Application>
  <PresentationFormat>Presentazione su schermo (4:3)</PresentationFormat>
  <Paragraphs>52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Template Invalsi</vt:lpstr>
      <vt:lpstr>I risultati in Scienze</vt:lpstr>
      <vt:lpstr>Definizione di literacy Scientifica</vt:lpstr>
      <vt:lpstr>Gli aspetti della valutazione della literacy scientifica</vt:lpstr>
      <vt:lpstr>Contesti</vt:lpstr>
      <vt:lpstr>Competenze scientifiche</vt:lpstr>
      <vt:lpstr>Competenze scientifiche</vt:lpstr>
      <vt:lpstr>Competenze scientifiche</vt:lpstr>
      <vt:lpstr>Conoscenze di contenuto</vt:lpstr>
      <vt:lpstr>Conoscenze di contenuto</vt:lpstr>
      <vt:lpstr>Conoscenze di contenuto</vt:lpstr>
      <vt:lpstr>Conoscenza Procedurale</vt:lpstr>
      <vt:lpstr>Conoscenza Epistemica</vt:lpstr>
      <vt:lpstr>I risultati per macro-area geografica </vt:lpstr>
      <vt:lpstr>Le differenze interne all’Italia: divari tra Nord e Sud</vt:lpstr>
      <vt:lpstr>Diapositiva 15</vt:lpstr>
      <vt:lpstr>Diapositiva 16</vt:lpstr>
      <vt:lpstr>Diapositiva 17</vt:lpstr>
      <vt:lpstr>I ragazzi superano le ragazze …</vt:lpstr>
      <vt:lpstr>Nel nord Italia … anche nei livelli più elevati</vt:lpstr>
      <vt:lpstr>I risultati per tipologia di istruzione </vt:lpstr>
      <vt:lpstr>Il tipo di scuola può fare la differenza</vt:lpstr>
      <vt:lpstr>Diapositiva 22</vt:lpstr>
      <vt:lpstr>Diapositiva 23</vt:lpstr>
      <vt:lpstr>Diapositiva 24</vt:lpstr>
      <vt:lpstr>I ragazzi vanno meglio delle ragazze</vt:lpstr>
      <vt:lpstr>ll</vt:lpstr>
    </vt:vector>
  </TitlesOfParts>
  <Company>Invalsi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Chiacchio Carlo</dc:creator>
  <cp:lastModifiedBy>Palmerio Laura</cp:lastModifiedBy>
  <cp:revision>70</cp:revision>
  <dcterms:created xsi:type="dcterms:W3CDTF">2016-12-04T17:20:52Z</dcterms:created>
  <dcterms:modified xsi:type="dcterms:W3CDTF">2016-12-06T16:00:14Z</dcterms:modified>
</cp:coreProperties>
</file>