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4" r:id="rId4"/>
    <p:sldMasterId id="2147483963" r:id="rId5"/>
  </p:sldMasterIdLst>
  <p:notesMasterIdLst>
    <p:notesMasterId r:id="rId13"/>
  </p:notesMasterIdLst>
  <p:sldIdLst>
    <p:sldId id="742" r:id="rId6"/>
    <p:sldId id="743" r:id="rId7"/>
    <p:sldId id="750" r:id="rId8"/>
    <p:sldId id="751" r:id="rId9"/>
    <p:sldId id="749" r:id="rId10"/>
    <p:sldId id="753" r:id="rId11"/>
    <p:sldId id="752" r:id="rId1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OT-Regular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OT-Regular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OT-Regular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OT-Regular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OT-Regular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INOT-Regular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INOT-Regular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INOT-Regular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INOT-Regular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18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B7405"/>
    <a:srgbClr val="FF9933"/>
    <a:srgbClr val="FFCC00"/>
    <a:srgbClr val="FF6600"/>
    <a:srgbClr val="0693C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6" autoAdjust="0"/>
    <p:restoredTop sz="83859" autoAdjust="0"/>
  </p:normalViewPr>
  <p:slideViewPr>
    <p:cSldViewPr>
      <p:cViewPr varScale="1">
        <p:scale>
          <a:sx n="92" d="100"/>
          <a:sy n="92" d="100"/>
        </p:scale>
        <p:origin x="876" y="96"/>
      </p:cViewPr>
      <p:guideLst>
        <p:guide orient="horz" pos="255"/>
        <p:guide pos="1882"/>
      </p:guideLst>
    </p:cSldViewPr>
  </p:slideViewPr>
  <p:outlineViewPr>
    <p:cViewPr>
      <p:scale>
        <a:sx n="33" d="100"/>
        <a:sy n="33" d="100"/>
      </p:scale>
      <p:origin x="0" y="20304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-27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dirty="0"/>
              <a:t>Finanziamenti a progetti</a:t>
            </a:r>
            <a:r>
              <a:rPr lang="it-IT" sz="1800" baseline="0" dirty="0"/>
              <a:t> </a:t>
            </a:r>
            <a:r>
              <a:rPr lang="it-IT" sz="1800" baseline="0" dirty="0" err="1"/>
              <a:t>incl</a:t>
            </a:r>
            <a:r>
              <a:rPr lang="it-IT" sz="1800" baseline="0" dirty="0"/>
              <a:t>. fondi FESR </a:t>
            </a:r>
            <a:br>
              <a:rPr lang="it-IT" sz="1800" baseline="0" dirty="0"/>
            </a:br>
            <a:r>
              <a:rPr lang="it-IT" sz="1800" b="0" baseline="0" dirty="0"/>
              <a:t>in milioni di Euro</a:t>
            </a:r>
            <a:endParaRPr lang="it-IT" sz="18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Mil. Euro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cat>
            <c:strRef>
              <c:f>Foglio1!$A$2:$A$5</c:f>
              <c:strCache>
                <c:ptCount val="4"/>
                <c:pt idx="0">
                  <c:v>Servizi al cittadino</c:v>
                </c:pt>
                <c:pt idx="1">
                  <c:v>Amministrazione
digitale</c:v>
                </c:pt>
                <c:pt idx="2">
                  <c:v>Banda larga</c:v>
                </c:pt>
                <c:pt idx="3">
                  <c:v>Sicurezza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2.9649999999999999</c:v>
                </c:pt>
                <c:pt idx="1">
                  <c:v>5.9809999999999999</c:v>
                </c:pt>
                <c:pt idx="2">
                  <c:v>1</c:v>
                </c:pt>
                <c:pt idx="3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0-4A14-B6A5-CF27E2C6D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474177880"/>
        <c:axId val="474180832"/>
        <c:axId val="0"/>
      </c:bar3DChart>
      <c:catAx>
        <c:axId val="47417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4180832"/>
        <c:crossesAt val="0"/>
        <c:auto val="1"/>
        <c:lblAlgn val="ctr"/>
        <c:lblOffset val="100"/>
        <c:noMultiLvlLbl val="0"/>
      </c:catAx>
      <c:valAx>
        <c:axId val="47418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4177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l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207F6D9-5C9B-428A-B09D-967701C5508D}" type="datetimeFigureOut">
              <a:rPr lang="de-DE"/>
              <a:pPr>
                <a:defRPr/>
              </a:pPr>
              <a:t>01.08.2017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4" tIns="47382" rIns="94764" bIns="47382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4764" tIns="47382" rIns="94764" bIns="47382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l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CECEB24-6EAF-4DFF-9E25-1AC090CD95FA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1083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 voce: </a:t>
            </a:r>
            <a:r>
              <a:rPr lang="de-DE" dirty="0" err="1"/>
              <a:t>una</a:t>
            </a:r>
            <a:r>
              <a:rPr lang="de-DE" baseline="0" dirty="0"/>
              <a:t> </a:t>
            </a:r>
            <a:r>
              <a:rPr lang="de-DE" baseline="0" dirty="0" err="1"/>
              <a:t>parte</a:t>
            </a:r>
            <a:r>
              <a:rPr lang="de-DE" baseline="0" dirty="0"/>
              <a:t> di </a:t>
            </a:r>
            <a:r>
              <a:rPr lang="de-DE" baseline="0" dirty="0" err="1"/>
              <a:t>questi</a:t>
            </a:r>
            <a:r>
              <a:rPr lang="de-DE" baseline="0" dirty="0"/>
              <a:t> </a:t>
            </a:r>
            <a:r>
              <a:rPr lang="de-DE" baseline="0" dirty="0" err="1"/>
              <a:t>finnaziamenti</a:t>
            </a:r>
            <a:r>
              <a:rPr lang="de-DE" baseline="0" dirty="0"/>
              <a:t> </a:t>
            </a:r>
            <a:r>
              <a:rPr lang="de-DE" baseline="0" dirty="0" err="1"/>
              <a:t>verrá</a:t>
            </a:r>
            <a:r>
              <a:rPr lang="de-DE" baseline="0" dirty="0"/>
              <a:t> </a:t>
            </a:r>
            <a:r>
              <a:rPr lang="de-DE" baseline="0" dirty="0" err="1"/>
              <a:t>gestita</a:t>
            </a:r>
            <a:r>
              <a:rPr lang="de-DE" baseline="0" dirty="0"/>
              <a:t> </a:t>
            </a:r>
            <a:r>
              <a:rPr lang="de-DE" baseline="0" dirty="0" err="1"/>
              <a:t>tramite</a:t>
            </a:r>
            <a:r>
              <a:rPr lang="de-DE" baseline="0" dirty="0"/>
              <a:t> </a:t>
            </a:r>
            <a:r>
              <a:rPr lang="de-DE" baseline="0" dirty="0" err="1"/>
              <a:t>outsourcing</a:t>
            </a:r>
            <a:r>
              <a:rPr lang="de-DE" baseline="0" dirty="0"/>
              <a:t> ad </a:t>
            </a:r>
            <a:r>
              <a:rPr lang="de-DE" baseline="0" dirty="0" err="1"/>
              <a:t>operatori</a:t>
            </a:r>
            <a:r>
              <a:rPr lang="de-DE" baseline="0" dirty="0"/>
              <a:t> </a:t>
            </a:r>
            <a:r>
              <a:rPr lang="de-DE" baseline="0" dirty="0" err="1"/>
              <a:t>privati</a:t>
            </a:r>
            <a:r>
              <a:rPr lang="de-DE" baseline="0" dirty="0"/>
              <a:t>, </a:t>
            </a:r>
            <a:r>
              <a:rPr lang="de-DE" baseline="0" dirty="0" err="1"/>
              <a:t>l‘x</a:t>
            </a:r>
            <a:r>
              <a:rPr lang="de-DE" baseline="0" dirty="0"/>
              <a:t>% </a:t>
            </a:r>
            <a:r>
              <a:rPr lang="de-DE" baseline="0" dirty="0" err="1"/>
              <a:t>sará</a:t>
            </a:r>
            <a:r>
              <a:rPr lang="de-DE" baseline="0" dirty="0"/>
              <a:t> </a:t>
            </a:r>
            <a:r>
              <a:rPr lang="de-DE" baseline="0" dirty="0" err="1"/>
              <a:t>realizzata</a:t>
            </a:r>
            <a:r>
              <a:rPr lang="de-DE" baseline="0" dirty="0"/>
              <a:t> </a:t>
            </a:r>
            <a:r>
              <a:rPr lang="de-DE" baseline="0" dirty="0" err="1"/>
              <a:t>internamente</a:t>
            </a:r>
            <a:r>
              <a:rPr lang="de-DE" baseline="0" dirty="0"/>
              <a:t> da SIAG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CEB24-6EAF-4DFF-9E25-1AC090CD95FA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263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de-DE" altLang="it-IT" sz="1600" b="1" dirty="0"/>
              <a:t>4 </a:t>
            </a:r>
            <a:r>
              <a:rPr lang="de-DE" altLang="it-IT" sz="1600" b="1" dirty="0" err="1"/>
              <a:t>Nuovi</a:t>
            </a:r>
            <a:r>
              <a:rPr lang="de-DE" altLang="it-IT" sz="1600" b="1" dirty="0"/>
              <a:t> </a:t>
            </a:r>
            <a:r>
              <a:rPr lang="de-DE" altLang="it-IT" sz="1600" b="1" dirty="0" err="1"/>
              <a:t>Servizi</a:t>
            </a:r>
            <a:r>
              <a:rPr lang="de-DE" altLang="it-IT" sz="1600" b="1" dirty="0"/>
              <a:t> </a:t>
            </a:r>
            <a:r>
              <a:rPr lang="de-DE" altLang="it-IT" sz="1600" b="1" dirty="0" err="1"/>
              <a:t>eGov</a:t>
            </a:r>
            <a:r>
              <a:rPr lang="de-DE" altLang="it-IT" sz="1600" b="1" dirty="0"/>
              <a:t> in </a:t>
            </a:r>
            <a:r>
              <a:rPr lang="de-DE" altLang="it-IT" sz="1600" b="1" dirty="0" err="1"/>
              <a:t>ambito</a:t>
            </a:r>
            <a:r>
              <a:rPr lang="de-DE" altLang="it-IT" sz="1600" b="1" dirty="0"/>
              <a:t> </a:t>
            </a:r>
            <a:r>
              <a:rPr lang="de-DE" altLang="it-IT" sz="1600" b="1" dirty="0" err="1"/>
              <a:t>sociale</a:t>
            </a:r>
            <a:r>
              <a:rPr lang="de-DE" altLang="it-IT" sz="1600" b="1" dirty="0"/>
              <a:t> </a:t>
            </a:r>
          </a:p>
          <a:p>
            <a:pPr algn="just">
              <a:spcBef>
                <a:spcPct val="50000"/>
              </a:spcBef>
              <a:defRPr/>
            </a:pPr>
            <a:r>
              <a:rPr lang="de-DE" dirty="0"/>
              <a:t>Rentenmäßige Absicherung für Kindererziehungszeiten „Pflichtbeiträge“ </a:t>
            </a:r>
            <a:r>
              <a:rPr lang="it-IT" altLang="it-IT" dirty="0"/>
              <a:t>(390 domande, in corso </a:t>
            </a:r>
            <a:r>
              <a:rPr lang="it-IT" altLang="it-IT" b="1" dirty="0"/>
              <a:t>in produzione ottobre 2017</a:t>
            </a:r>
            <a:r>
              <a:rPr lang="it-IT" altLang="it-IT" dirty="0"/>
              <a:t>)</a:t>
            </a:r>
          </a:p>
          <a:p>
            <a:pPr algn="just">
              <a:spcBef>
                <a:spcPct val="50000"/>
              </a:spcBef>
              <a:defRPr/>
            </a:pPr>
            <a:r>
              <a:rPr lang="de-DE" dirty="0"/>
              <a:t>Rentenmäßige Absicherung für Kindererziehungszeiten  „Freiwillige Beiträge“ </a:t>
            </a:r>
            <a:r>
              <a:rPr lang="it-IT" altLang="it-IT" dirty="0"/>
              <a:t>(660 domande, in corso </a:t>
            </a:r>
            <a:r>
              <a:rPr lang="it-IT" altLang="it-IT" b="1" dirty="0"/>
              <a:t>in produzione ottobre 2017</a:t>
            </a:r>
            <a:r>
              <a:rPr lang="it-IT" altLang="it-IT" dirty="0"/>
              <a:t>)</a:t>
            </a:r>
            <a:endParaRPr lang="de-DE" altLang="it-IT" dirty="0"/>
          </a:p>
          <a:p>
            <a:pPr algn="just">
              <a:spcBef>
                <a:spcPct val="50000"/>
              </a:spcBef>
              <a:defRPr/>
            </a:pPr>
            <a:r>
              <a:rPr lang="de-DE" dirty="0"/>
              <a:t>Rentenmäßige Absicherung für Pflegezeiten „Pflichtbeiträge“ </a:t>
            </a:r>
            <a:r>
              <a:rPr lang="it-IT" altLang="it-IT" dirty="0"/>
              <a:t>(90 domande, in corso </a:t>
            </a:r>
            <a:r>
              <a:rPr lang="it-IT" altLang="it-IT" b="1" dirty="0"/>
              <a:t>in produzione dicembre 2017</a:t>
            </a:r>
            <a:r>
              <a:rPr lang="it-IT" altLang="it-IT" dirty="0"/>
              <a:t>)</a:t>
            </a:r>
            <a:endParaRPr lang="de-DE" altLang="it-IT" dirty="0"/>
          </a:p>
          <a:p>
            <a:pPr algn="just">
              <a:spcBef>
                <a:spcPct val="50000"/>
              </a:spcBef>
              <a:defRPr/>
            </a:pPr>
            <a:r>
              <a:rPr lang="de-DE" dirty="0"/>
              <a:t>Rentenmäßige Absicherung für Pflegezeiten „Freiwillige Beiträge“ </a:t>
            </a:r>
            <a:r>
              <a:rPr lang="it-IT" altLang="it-IT" dirty="0"/>
              <a:t>(190 domande, in corso </a:t>
            </a:r>
            <a:r>
              <a:rPr lang="it-IT" altLang="it-IT" b="1" dirty="0"/>
              <a:t>in produzione dicembre 2017</a:t>
            </a:r>
            <a:r>
              <a:rPr lang="it-IT" altLang="it-IT" dirty="0"/>
              <a:t>)</a:t>
            </a:r>
          </a:p>
          <a:p>
            <a:pPr algn="just">
              <a:spcBef>
                <a:spcPct val="50000"/>
              </a:spcBef>
              <a:defRPr/>
            </a:pPr>
            <a:endParaRPr lang="de-DE" altLang="it-IT" dirty="0"/>
          </a:p>
          <a:p>
            <a:pPr algn="just">
              <a:spcBef>
                <a:spcPct val="50000"/>
              </a:spcBef>
              <a:defRPr/>
            </a:pPr>
            <a:r>
              <a:rPr lang="de-DE" altLang="it-IT" sz="1800" b="1" dirty="0" err="1"/>
              <a:t>Servizi</a:t>
            </a:r>
            <a:r>
              <a:rPr lang="de-DE" altLang="it-IT" sz="1800" b="1" dirty="0"/>
              <a:t> </a:t>
            </a:r>
            <a:r>
              <a:rPr lang="de-DE" altLang="it-IT" sz="1800" b="1" dirty="0" err="1"/>
              <a:t>eGov</a:t>
            </a:r>
            <a:r>
              <a:rPr lang="de-DE" altLang="it-IT" sz="1800" b="1" dirty="0"/>
              <a:t> in </a:t>
            </a:r>
            <a:r>
              <a:rPr lang="de-DE" altLang="it-IT" sz="1800" b="1" dirty="0" err="1"/>
              <a:t>ambito</a:t>
            </a:r>
            <a:r>
              <a:rPr lang="de-DE" altLang="it-IT" sz="1800" b="1" dirty="0"/>
              <a:t> </a:t>
            </a:r>
            <a:r>
              <a:rPr lang="de-DE" altLang="it-IT" sz="1800" b="1" dirty="0" err="1"/>
              <a:t>agricoltura</a:t>
            </a:r>
            <a:endParaRPr lang="de-DE" altLang="it-IT" sz="1800" b="1" dirty="0"/>
          </a:p>
          <a:p>
            <a:pPr algn="just">
              <a:spcBef>
                <a:spcPct val="50000"/>
              </a:spcBef>
              <a:defRPr/>
            </a:pPr>
            <a:r>
              <a:rPr lang="de-DE" altLang="it-IT" dirty="0"/>
              <a:t>ALM_REGISTER </a:t>
            </a:r>
            <a:r>
              <a:rPr lang="de-DE" altLang="it-IT" dirty="0" err="1"/>
              <a:t>Dichiarazione</a:t>
            </a:r>
            <a:r>
              <a:rPr lang="de-DE" altLang="it-IT" dirty="0"/>
              <a:t> delle </a:t>
            </a:r>
            <a:r>
              <a:rPr lang="de-DE" altLang="it-IT" dirty="0" err="1"/>
              <a:t>movimentazioni</a:t>
            </a:r>
            <a:r>
              <a:rPr lang="de-DE" altLang="it-IT" dirty="0"/>
              <a:t> in </a:t>
            </a:r>
            <a:r>
              <a:rPr lang="de-DE" altLang="it-IT" dirty="0" err="1"/>
              <a:t>malga</a:t>
            </a:r>
            <a:r>
              <a:rPr lang="de-DE" altLang="it-IT" dirty="0"/>
              <a:t> </a:t>
            </a:r>
            <a:r>
              <a:rPr lang="de-DE" altLang="it-IT" dirty="0" err="1"/>
              <a:t>dei</a:t>
            </a:r>
            <a:r>
              <a:rPr lang="de-DE" altLang="it-IT" dirty="0"/>
              <a:t> </a:t>
            </a:r>
            <a:r>
              <a:rPr lang="de-DE" altLang="it-IT" dirty="0" err="1"/>
              <a:t>capi</a:t>
            </a:r>
            <a:r>
              <a:rPr lang="de-DE" altLang="it-IT" dirty="0"/>
              <a:t> di </a:t>
            </a:r>
            <a:r>
              <a:rPr lang="de-DE" altLang="it-IT" dirty="0" err="1"/>
              <a:t>bestiame</a:t>
            </a:r>
            <a:r>
              <a:rPr lang="de-DE" altLang="it-IT" dirty="0"/>
              <a:t> in Alto </a:t>
            </a:r>
            <a:r>
              <a:rPr lang="de-DE" altLang="it-IT" dirty="0" err="1"/>
              <a:t>Adige</a:t>
            </a:r>
            <a:r>
              <a:rPr lang="de-DE" altLang="it-IT" dirty="0"/>
              <a:t> (ad </a:t>
            </a:r>
            <a:r>
              <a:rPr lang="de-DE" altLang="it-IT" dirty="0" err="1"/>
              <a:t>oggi</a:t>
            </a:r>
            <a:r>
              <a:rPr lang="de-DE" altLang="it-IT" dirty="0"/>
              <a:t> 74.000 </a:t>
            </a:r>
            <a:r>
              <a:rPr lang="de-DE" altLang="it-IT" dirty="0" err="1"/>
              <a:t>movimentazioni</a:t>
            </a:r>
            <a:r>
              <a:rPr lang="de-DE" altLang="it-IT" dirty="0"/>
              <a:t> -- </a:t>
            </a:r>
            <a:r>
              <a:rPr lang="de-DE" altLang="it-IT" b="1" dirty="0"/>
              <a:t>in </a:t>
            </a:r>
            <a:r>
              <a:rPr lang="de-DE" altLang="it-IT" b="1" dirty="0" err="1"/>
              <a:t>produzione</a:t>
            </a:r>
            <a:r>
              <a:rPr lang="de-DE" altLang="it-IT" b="1" dirty="0"/>
              <a:t> maggio-2017</a:t>
            </a:r>
            <a:r>
              <a:rPr lang="de-DE" altLang="it-IT" dirty="0"/>
              <a:t>)</a:t>
            </a:r>
          </a:p>
          <a:p>
            <a:pPr algn="just">
              <a:spcBef>
                <a:spcPct val="50000"/>
              </a:spcBef>
              <a:defRPr/>
            </a:pPr>
            <a:r>
              <a:rPr lang="de-DE" altLang="it-IT" dirty="0"/>
              <a:t>PSR/DU </a:t>
            </a:r>
            <a:r>
              <a:rPr lang="de-DE" altLang="it-IT" dirty="0" err="1"/>
              <a:t>servizio</a:t>
            </a:r>
            <a:r>
              <a:rPr lang="de-DE" altLang="it-IT" dirty="0"/>
              <a:t> </a:t>
            </a:r>
            <a:r>
              <a:rPr lang="de-DE" altLang="it-IT" dirty="0" err="1"/>
              <a:t>eGov</a:t>
            </a:r>
            <a:r>
              <a:rPr lang="de-DE" altLang="it-IT" dirty="0"/>
              <a:t> per la </a:t>
            </a:r>
            <a:r>
              <a:rPr lang="de-DE" altLang="it-IT" dirty="0" err="1"/>
              <a:t>presentazione</a:t>
            </a:r>
            <a:r>
              <a:rPr lang="de-DE" altLang="it-IT" dirty="0"/>
              <a:t> </a:t>
            </a:r>
            <a:r>
              <a:rPr lang="de-DE" altLang="it-IT" dirty="0" err="1"/>
              <a:t>domande</a:t>
            </a:r>
            <a:r>
              <a:rPr lang="de-DE" altLang="it-IT" dirty="0"/>
              <a:t> di </a:t>
            </a:r>
            <a:r>
              <a:rPr lang="de-DE" altLang="it-IT" dirty="0" err="1"/>
              <a:t>contributo</a:t>
            </a:r>
            <a:r>
              <a:rPr lang="de-DE" altLang="it-IT" dirty="0"/>
              <a:t> Piano di </a:t>
            </a:r>
            <a:r>
              <a:rPr lang="de-DE" altLang="it-IT" dirty="0" err="1"/>
              <a:t>Sviluppo</a:t>
            </a:r>
            <a:r>
              <a:rPr lang="de-DE" altLang="it-IT" dirty="0"/>
              <a:t> Rurale (PSR) e </a:t>
            </a:r>
            <a:r>
              <a:rPr lang="de-DE" altLang="it-IT" dirty="0" err="1"/>
              <a:t>Domanda</a:t>
            </a:r>
            <a:r>
              <a:rPr lang="de-DE" altLang="it-IT" dirty="0"/>
              <a:t> </a:t>
            </a:r>
            <a:r>
              <a:rPr lang="de-DE" altLang="it-IT" dirty="0" err="1"/>
              <a:t>Unica</a:t>
            </a:r>
            <a:r>
              <a:rPr lang="de-DE" altLang="it-IT" dirty="0"/>
              <a:t> (DU) </a:t>
            </a:r>
            <a:r>
              <a:rPr lang="de-DE" altLang="it-IT" dirty="0" err="1"/>
              <a:t>utilizzabile</a:t>
            </a:r>
            <a:r>
              <a:rPr lang="de-DE" altLang="it-IT" dirty="0"/>
              <a:t> </a:t>
            </a:r>
            <a:r>
              <a:rPr lang="de-DE" altLang="it-IT" dirty="0" err="1"/>
              <a:t>dai</a:t>
            </a:r>
            <a:r>
              <a:rPr lang="de-DE" altLang="it-IT" dirty="0"/>
              <a:t> </a:t>
            </a:r>
            <a:r>
              <a:rPr lang="de-DE" altLang="it-IT" dirty="0" err="1"/>
              <a:t>Centri</a:t>
            </a:r>
            <a:r>
              <a:rPr lang="de-DE" altLang="it-IT" dirty="0"/>
              <a:t> di </a:t>
            </a:r>
            <a:r>
              <a:rPr lang="de-DE" altLang="it-IT" dirty="0" err="1"/>
              <a:t>assistenza</a:t>
            </a:r>
            <a:r>
              <a:rPr lang="de-DE" altLang="it-IT" dirty="0"/>
              <a:t> </a:t>
            </a:r>
            <a:r>
              <a:rPr lang="de-DE" altLang="it-IT" dirty="0" err="1"/>
              <a:t>agricola</a:t>
            </a:r>
            <a:r>
              <a:rPr lang="de-DE" altLang="it-IT" dirty="0"/>
              <a:t> </a:t>
            </a:r>
            <a:r>
              <a:rPr lang="de-DE" altLang="it-IT" dirty="0" err="1"/>
              <a:t>tramite</a:t>
            </a:r>
            <a:r>
              <a:rPr lang="de-DE" altLang="it-IT" dirty="0"/>
              <a:t> la </a:t>
            </a:r>
            <a:r>
              <a:rPr lang="de-DE" altLang="it-IT" dirty="0" err="1"/>
              <a:t>carta</a:t>
            </a:r>
            <a:r>
              <a:rPr lang="de-DE" altLang="it-IT" dirty="0"/>
              <a:t> </a:t>
            </a:r>
            <a:r>
              <a:rPr lang="de-DE" altLang="it-IT" dirty="0" err="1"/>
              <a:t>dei</a:t>
            </a:r>
            <a:r>
              <a:rPr lang="de-DE" altLang="it-IT" dirty="0"/>
              <a:t> </a:t>
            </a:r>
            <a:r>
              <a:rPr lang="de-DE" altLang="it-IT" dirty="0" err="1"/>
              <a:t>servizi</a:t>
            </a:r>
            <a:r>
              <a:rPr lang="de-DE" altLang="it-IT" dirty="0"/>
              <a:t> -- </a:t>
            </a:r>
            <a:r>
              <a:rPr lang="de-DE" altLang="it-IT" b="1" dirty="0"/>
              <a:t>in </a:t>
            </a:r>
            <a:r>
              <a:rPr lang="de-DE" altLang="it-IT" b="1" dirty="0" err="1"/>
              <a:t>produzione</a:t>
            </a:r>
            <a:r>
              <a:rPr lang="de-DE" altLang="it-IT" b="1" dirty="0"/>
              <a:t> </a:t>
            </a:r>
            <a:r>
              <a:rPr lang="de-DE" altLang="it-IT" b="1" dirty="0" err="1"/>
              <a:t>febbraio</a:t>
            </a:r>
            <a:r>
              <a:rPr lang="de-DE" altLang="it-IT" b="1" dirty="0"/>
              <a:t> 2017</a:t>
            </a:r>
            <a:r>
              <a:rPr lang="de-DE" altLang="it-IT" dirty="0"/>
              <a:t>)</a:t>
            </a:r>
          </a:p>
          <a:p>
            <a:pPr algn="just">
              <a:spcBef>
                <a:spcPct val="50000"/>
              </a:spcBef>
              <a:defRPr/>
            </a:pPr>
            <a:r>
              <a:rPr lang="de-DE" altLang="it-IT" dirty="0"/>
              <a:t>DOMANDA GRAFICA DU </a:t>
            </a:r>
            <a:r>
              <a:rPr lang="de-DE" altLang="it-IT" dirty="0" err="1"/>
              <a:t>Evoluzione</a:t>
            </a:r>
            <a:r>
              <a:rPr lang="de-DE" altLang="it-IT" dirty="0"/>
              <a:t> del </a:t>
            </a:r>
            <a:r>
              <a:rPr lang="de-DE" altLang="it-IT" dirty="0" err="1"/>
              <a:t>servizio</a:t>
            </a:r>
            <a:r>
              <a:rPr lang="de-DE" altLang="it-IT" dirty="0"/>
              <a:t> </a:t>
            </a:r>
            <a:r>
              <a:rPr lang="de-DE" altLang="it-IT" dirty="0" err="1"/>
              <a:t>eGov</a:t>
            </a:r>
            <a:r>
              <a:rPr lang="de-DE" altLang="it-IT" dirty="0"/>
              <a:t> per la </a:t>
            </a:r>
            <a:r>
              <a:rPr lang="de-DE" altLang="it-IT" dirty="0" err="1"/>
              <a:t>presentazione</a:t>
            </a:r>
            <a:r>
              <a:rPr lang="de-DE" altLang="it-IT" dirty="0"/>
              <a:t> in </a:t>
            </a:r>
            <a:r>
              <a:rPr lang="de-DE" altLang="it-IT" dirty="0" err="1"/>
              <a:t>modalitá</a:t>
            </a:r>
            <a:r>
              <a:rPr lang="de-DE" altLang="it-IT" dirty="0"/>
              <a:t> </a:t>
            </a:r>
            <a:r>
              <a:rPr lang="de-DE" altLang="it-IT" dirty="0" err="1"/>
              <a:t>grafica</a:t>
            </a:r>
            <a:r>
              <a:rPr lang="de-DE" altLang="it-IT" dirty="0"/>
              <a:t> </a:t>
            </a:r>
            <a:r>
              <a:rPr lang="de-DE" altLang="it-IT" dirty="0" err="1"/>
              <a:t>domande</a:t>
            </a:r>
            <a:r>
              <a:rPr lang="de-DE" altLang="it-IT" dirty="0"/>
              <a:t> </a:t>
            </a:r>
            <a:r>
              <a:rPr lang="de-DE" altLang="it-IT" dirty="0" err="1"/>
              <a:t>uniche</a:t>
            </a:r>
            <a:r>
              <a:rPr lang="de-DE" altLang="it-IT" dirty="0"/>
              <a:t>– 11.000 </a:t>
            </a:r>
            <a:r>
              <a:rPr lang="de-DE" altLang="it-IT" dirty="0" err="1"/>
              <a:t>domande</a:t>
            </a:r>
            <a:r>
              <a:rPr lang="de-DE" altLang="it-IT" dirty="0"/>
              <a:t> </a:t>
            </a:r>
            <a:r>
              <a:rPr lang="de-DE" altLang="it-IT" b="1" dirty="0"/>
              <a:t>-- in </a:t>
            </a:r>
            <a:r>
              <a:rPr lang="de-DE" altLang="it-IT" b="1" dirty="0" err="1"/>
              <a:t>produzione</a:t>
            </a:r>
            <a:r>
              <a:rPr lang="de-DE" altLang="it-IT" b="1" dirty="0"/>
              <a:t> </a:t>
            </a:r>
            <a:r>
              <a:rPr lang="de-DE" altLang="it-IT" b="1" dirty="0" err="1"/>
              <a:t>febbraio</a:t>
            </a:r>
            <a:r>
              <a:rPr lang="de-DE" altLang="it-IT" b="1" dirty="0"/>
              <a:t> 2017</a:t>
            </a:r>
          </a:p>
          <a:p>
            <a:pPr algn="just">
              <a:spcBef>
                <a:spcPct val="50000"/>
              </a:spcBef>
              <a:defRPr/>
            </a:pPr>
            <a:r>
              <a:rPr lang="de-DE" altLang="it-IT" dirty="0"/>
              <a:t>DOMANDA GRAFICA PSR </a:t>
            </a:r>
            <a:r>
              <a:rPr lang="de-DE" altLang="it-IT" dirty="0" err="1"/>
              <a:t>Evoluzione</a:t>
            </a:r>
            <a:r>
              <a:rPr lang="de-DE" altLang="it-IT" dirty="0"/>
              <a:t> del </a:t>
            </a:r>
            <a:r>
              <a:rPr lang="de-DE" altLang="it-IT" dirty="0" err="1"/>
              <a:t>servizio</a:t>
            </a:r>
            <a:r>
              <a:rPr lang="de-DE" altLang="it-IT" dirty="0"/>
              <a:t> </a:t>
            </a:r>
            <a:r>
              <a:rPr lang="de-DE" altLang="it-IT" dirty="0" err="1"/>
              <a:t>eGov</a:t>
            </a:r>
            <a:r>
              <a:rPr lang="de-DE" altLang="it-IT" dirty="0"/>
              <a:t> per la </a:t>
            </a:r>
            <a:r>
              <a:rPr lang="de-DE" altLang="it-IT" dirty="0" err="1"/>
              <a:t>presentazione</a:t>
            </a:r>
            <a:r>
              <a:rPr lang="de-DE" altLang="it-IT" dirty="0"/>
              <a:t> in </a:t>
            </a:r>
            <a:r>
              <a:rPr lang="de-DE" altLang="it-IT" dirty="0" err="1"/>
              <a:t>modalitá</a:t>
            </a:r>
            <a:r>
              <a:rPr lang="de-DE" altLang="it-IT" dirty="0"/>
              <a:t> </a:t>
            </a:r>
            <a:r>
              <a:rPr lang="de-DE" altLang="it-IT" dirty="0" err="1"/>
              <a:t>grafica</a:t>
            </a:r>
            <a:r>
              <a:rPr lang="de-DE" altLang="it-IT" dirty="0"/>
              <a:t> delle </a:t>
            </a:r>
            <a:r>
              <a:rPr lang="de-DE" altLang="it-IT" dirty="0" err="1"/>
              <a:t>domanda</a:t>
            </a:r>
            <a:r>
              <a:rPr lang="de-DE" altLang="it-IT" dirty="0"/>
              <a:t> – 9.000 </a:t>
            </a:r>
            <a:r>
              <a:rPr lang="de-DE" altLang="it-IT" dirty="0" err="1"/>
              <a:t>domande</a:t>
            </a:r>
            <a:r>
              <a:rPr lang="de-DE" altLang="it-IT" dirty="0"/>
              <a:t> </a:t>
            </a:r>
            <a:r>
              <a:rPr lang="de-DE" altLang="it-IT" b="1" dirty="0"/>
              <a:t>-- in </a:t>
            </a:r>
            <a:r>
              <a:rPr lang="de-DE" altLang="it-IT" b="1" dirty="0" err="1"/>
              <a:t>corso</a:t>
            </a:r>
            <a:r>
              <a:rPr lang="de-DE" altLang="it-IT" b="1" dirty="0"/>
              <a:t> in </a:t>
            </a:r>
            <a:r>
              <a:rPr lang="de-DE" altLang="it-IT" b="1" dirty="0" err="1"/>
              <a:t>produzione</a:t>
            </a:r>
            <a:r>
              <a:rPr lang="de-DE" altLang="it-IT" b="1" dirty="0"/>
              <a:t> per la </a:t>
            </a:r>
            <a:r>
              <a:rPr lang="de-DE" altLang="it-IT" b="1" dirty="0" err="1"/>
              <a:t>campagna</a:t>
            </a:r>
            <a:r>
              <a:rPr lang="de-DE" altLang="it-IT" b="1" dirty="0"/>
              <a:t> 2018</a:t>
            </a:r>
          </a:p>
          <a:p>
            <a:pPr algn="just">
              <a:spcBef>
                <a:spcPct val="50000"/>
              </a:spcBef>
              <a:defRPr/>
            </a:pPr>
            <a:r>
              <a:rPr lang="de-DE" altLang="it-IT" dirty="0"/>
              <a:t>SCHEDARIO ORTOFRUTTICOLO </a:t>
            </a:r>
            <a:r>
              <a:rPr lang="de-DE" altLang="it-IT" dirty="0" err="1"/>
              <a:t>servizio</a:t>
            </a:r>
            <a:r>
              <a:rPr lang="de-DE" altLang="it-IT" dirty="0"/>
              <a:t> </a:t>
            </a:r>
            <a:r>
              <a:rPr lang="de-DE" altLang="it-IT" dirty="0" err="1"/>
              <a:t>eGov</a:t>
            </a:r>
            <a:r>
              <a:rPr lang="de-DE" altLang="it-IT" dirty="0"/>
              <a:t> per la </a:t>
            </a:r>
            <a:r>
              <a:rPr lang="de-DE" altLang="it-IT" dirty="0" err="1"/>
              <a:t>presentazione</a:t>
            </a:r>
            <a:r>
              <a:rPr lang="de-DE" altLang="it-IT" dirty="0"/>
              <a:t> della </a:t>
            </a:r>
            <a:r>
              <a:rPr lang="de-DE" altLang="it-IT" dirty="0" err="1"/>
              <a:t>dichiarazione</a:t>
            </a:r>
            <a:r>
              <a:rPr lang="de-DE" altLang="it-IT" dirty="0"/>
              <a:t> della </a:t>
            </a:r>
            <a:r>
              <a:rPr lang="de-DE" altLang="it-IT" dirty="0" err="1"/>
              <a:t>varietá</a:t>
            </a:r>
            <a:r>
              <a:rPr lang="de-DE" altLang="it-IT" dirty="0"/>
              <a:t> da </a:t>
            </a:r>
            <a:r>
              <a:rPr lang="de-DE" altLang="it-IT" dirty="0" err="1"/>
              <a:t>parte</a:t>
            </a:r>
            <a:r>
              <a:rPr lang="de-DE" altLang="it-IT" dirty="0"/>
              <a:t> die </a:t>
            </a:r>
            <a:r>
              <a:rPr lang="de-DE" altLang="it-IT" dirty="0" err="1"/>
              <a:t>Consorzi</a:t>
            </a:r>
            <a:r>
              <a:rPr lang="de-DE" altLang="it-IT" dirty="0"/>
              <a:t> </a:t>
            </a:r>
            <a:r>
              <a:rPr lang="de-DE" altLang="it-IT" dirty="0" err="1"/>
              <a:t>Ortofrutticoli</a:t>
            </a:r>
            <a:r>
              <a:rPr lang="de-DE" altLang="it-IT" dirty="0"/>
              <a:t> </a:t>
            </a:r>
            <a:r>
              <a:rPr lang="de-DE" altLang="it-IT" dirty="0" err="1"/>
              <a:t>dell‘Alto</a:t>
            </a:r>
            <a:r>
              <a:rPr lang="de-DE" altLang="it-IT" dirty="0"/>
              <a:t> </a:t>
            </a:r>
            <a:r>
              <a:rPr lang="de-DE" altLang="it-IT" dirty="0" err="1"/>
              <a:t>Adige</a:t>
            </a:r>
            <a:r>
              <a:rPr lang="de-DE" altLang="it-IT" dirty="0"/>
              <a:t> – 6.000 </a:t>
            </a:r>
            <a:r>
              <a:rPr lang="de-DE" altLang="it-IT" dirty="0" err="1"/>
              <a:t>dichiarazioni</a:t>
            </a:r>
            <a:r>
              <a:rPr lang="de-DE" altLang="it-IT" dirty="0"/>
              <a:t> – </a:t>
            </a:r>
            <a:r>
              <a:rPr lang="de-DE" altLang="it-IT" b="1" dirty="0"/>
              <a:t>in </a:t>
            </a:r>
            <a:r>
              <a:rPr lang="de-DE" altLang="it-IT" b="1" dirty="0" err="1"/>
              <a:t>corso</a:t>
            </a:r>
            <a:r>
              <a:rPr lang="de-DE" altLang="it-IT" b="1" dirty="0"/>
              <a:t> in </a:t>
            </a:r>
            <a:r>
              <a:rPr lang="de-DE" altLang="it-IT" b="1" dirty="0" err="1"/>
              <a:t>produzione</a:t>
            </a:r>
            <a:r>
              <a:rPr lang="de-DE" altLang="it-IT" b="1" dirty="0"/>
              <a:t> </a:t>
            </a:r>
            <a:r>
              <a:rPr lang="de-DE" altLang="it-IT" b="1" dirty="0" err="1"/>
              <a:t>dicembre</a:t>
            </a:r>
            <a:r>
              <a:rPr lang="de-DE" altLang="it-IT" b="1" dirty="0"/>
              <a:t> 2017</a:t>
            </a:r>
          </a:p>
          <a:p>
            <a:pPr>
              <a:spcBef>
                <a:spcPct val="50000"/>
              </a:spcBef>
              <a:defRPr/>
            </a:pPr>
            <a:r>
              <a:rPr lang="de-DE" altLang="de-DE" sz="1200" b="1" dirty="0" err="1">
                <a:latin typeface="Arial" panose="020B0604020202020204" pitchFamily="34" charset="0"/>
              </a:rPr>
              <a:t>Progetto</a:t>
            </a:r>
            <a:r>
              <a:rPr lang="de-DE" altLang="de-DE" sz="1200" b="1" dirty="0">
                <a:latin typeface="Arial" panose="020B0604020202020204" pitchFamily="34" charset="0"/>
              </a:rPr>
              <a:t> FESR </a:t>
            </a:r>
            <a:r>
              <a:rPr lang="de-DE" altLang="de-DE" sz="1200" b="1" dirty="0" err="1">
                <a:latin typeface="Arial" panose="020B0604020202020204" pitchFamily="34" charset="0"/>
              </a:rPr>
              <a:t>OpenForms</a:t>
            </a:r>
            <a:endParaRPr lang="de-DE" altLang="de-DE" sz="1200" b="1" dirty="0">
              <a:latin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FontTx/>
              <a:buNone/>
              <a:defRPr/>
            </a:pPr>
            <a:r>
              <a:rPr lang="de-DE" altLang="it-IT" sz="1200" dirty="0"/>
              <a:t>30 </a:t>
            </a:r>
            <a:r>
              <a:rPr lang="de-DE" altLang="it-IT" sz="1200" dirty="0" err="1"/>
              <a:t>Moduli</a:t>
            </a:r>
            <a:r>
              <a:rPr lang="de-DE" altLang="it-IT" sz="1200" dirty="0"/>
              <a:t> per 55 </a:t>
            </a:r>
            <a:r>
              <a:rPr lang="de-DE" altLang="it-IT" sz="1200" dirty="0" err="1"/>
              <a:t>procedimenti</a:t>
            </a:r>
            <a:endParaRPr lang="de-DE" altLang="it-IT" sz="1200" dirty="0"/>
          </a:p>
          <a:p>
            <a:pPr marL="285750" indent="-285750">
              <a:spcBef>
                <a:spcPct val="50000"/>
              </a:spcBef>
              <a:buFontTx/>
              <a:buChar char="-"/>
              <a:defRPr/>
            </a:pPr>
            <a:r>
              <a:rPr lang="de-DE" altLang="it-IT" sz="1200" dirty="0"/>
              <a:t>3 </a:t>
            </a:r>
            <a:r>
              <a:rPr lang="de-DE" altLang="it-IT" sz="1200" dirty="0" err="1"/>
              <a:t>moduli</a:t>
            </a:r>
            <a:r>
              <a:rPr lang="de-DE" altLang="it-IT" sz="1200" dirty="0"/>
              <a:t> in </a:t>
            </a:r>
            <a:r>
              <a:rPr lang="de-DE" altLang="it-IT" sz="1200" dirty="0" err="1"/>
              <a:t>produzione</a:t>
            </a:r>
            <a:endParaRPr lang="de-DE" altLang="it-IT" sz="1200" dirty="0"/>
          </a:p>
          <a:p>
            <a:pPr marL="285750" indent="-285750">
              <a:spcBef>
                <a:spcPct val="50000"/>
              </a:spcBef>
              <a:buFontTx/>
              <a:buChar char="-"/>
              <a:defRPr/>
            </a:pPr>
            <a:r>
              <a:rPr lang="de-DE" altLang="it-IT" sz="1200" dirty="0"/>
              <a:t>14 </a:t>
            </a:r>
            <a:r>
              <a:rPr lang="de-DE" altLang="it-IT" sz="1200" dirty="0" err="1"/>
              <a:t>moduli</a:t>
            </a:r>
            <a:r>
              <a:rPr lang="de-DE" altLang="it-IT" sz="1200" dirty="0"/>
              <a:t> in </a:t>
            </a:r>
            <a:r>
              <a:rPr lang="de-DE" altLang="it-IT" sz="1200" dirty="0" err="1"/>
              <a:t>produzione</a:t>
            </a:r>
            <a:r>
              <a:rPr lang="de-DE" altLang="it-IT" sz="1200" dirty="0"/>
              <a:t> per </a:t>
            </a:r>
            <a:r>
              <a:rPr lang="de-DE" altLang="it-IT" sz="1200" dirty="0" err="1"/>
              <a:t>agosto</a:t>
            </a:r>
            <a:r>
              <a:rPr lang="de-DE" altLang="it-IT" sz="1200" dirty="0"/>
              <a:t> 2017</a:t>
            </a:r>
          </a:p>
          <a:p>
            <a:pPr marL="285750" indent="-285750">
              <a:spcBef>
                <a:spcPct val="50000"/>
              </a:spcBef>
              <a:buFontTx/>
              <a:buChar char="-"/>
              <a:defRPr/>
            </a:pPr>
            <a:r>
              <a:rPr lang="de-DE" altLang="it-IT" sz="1200" dirty="0"/>
              <a:t>4 </a:t>
            </a:r>
            <a:r>
              <a:rPr lang="de-DE" altLang="it-IT" sz="1200" dirty="0" err="1"/>
              <a:t>moduli</a:t>
            </a:r>
            <a:r>
              <a:rPr lang="de-DE" altLang="it-IT" sz="1200" dirty="0"/>
              <a:t> in </a:t>
            </a:r>
            <a:r>
              <a:rPr lang="de-DE" altLang="it-IT" sz="1200" dirty="0" err="1"/>
              <a:t>produzione</a:t>
            </a:r>
            <a:r>
              <a:rPr lang="de-DE" altLang="it-IT" sz="1200" dirty="0"/>
              <a:t> per </a:t>
            </a:r>
            <a:r>
              <a:rPr lang="de-DE" altLang="it-IT" sz="1200" dirty="0" err="1"/>
              <a:t>dicembre</a:t>
            </a:r>
            <a:r>
              <a:rPr lang="de-DE" altLang="it-IT" sz="1200" dirty="0"/>
              <a:t> 2017</a:t>
            </a:r>
          </a:p>
          <a:p>
            <a:pPr algn="just">
              <a:spcBef>
                <a:spcPct val="50000"/>
              </a:spcBef>
              <a:defRPr/>
            </a:pPr>
            <a:endParaRPr lang="de-DE" alt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CEB24-6EAF-4DFF-9E25-1AC090CD95FA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80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2000" b="1" dirty="0" err="1">
                <a:latin typeface="Arial" panose="020B0604020202020204" pitchFamily="34" charset="0"/>
              </a:rPr>
              <a:t>Un</a:t>
            </a:r>
            <a:r>
              <a:rPr lang="de-DE" altLang="de-DE" sz="2000" b="1" dirty="0">
                <a:latin typeface="Arial" panose="020B0604020202020204" pitchFamily="34" charset="0"/>
              </a:rPr>
              <a:t> </a:t>
            </a:r>
            <a:r>
              <a:rPr lang="de-DE" altLang="de-DE" sz="2000" b="1" dirty="0" err="1">
                <a:latin typeface="Arial" panose="020B0604020202020204" pitchFamily="34" charset="0"/>
              </a:rPr>
              <a:t>unico</a:t>
            </a:r>
            <a:r>
              <a:rPr lang="de-DE" altLang="de-DE" sz="2000" b="1" dirty="0">
                <a:latin typeface="Arial" panose="020B0604020202020204" pitchFamily="34" charset="0"/>
              </a:rPr>
              <a:t> </a:t>
            </a:r>
            <a:r>
              <a:rPr lang="de-DE" altLang="de-DE" sz="2000" b="1" dirty="0" err="1">
                <a:latin typeface="Arial" panose="020B0604020202020204" pitchFamily="34" charset="0"/>
              </a:rPr>
              <a:t>username</a:t>
            </a:r>
            <a:r>
              <a:rPr lang="de-DE" altLang="de-DE" sz="2000" b="1" dirty="0">
                <a:latin typeface="Arial" panose="020B0604020202020204" pitchFamily="34" charset="0"/>
              </a:rPr>
              <a:t>/</a:t>
            </a:r>
            <a:r>
              <a:rPr lang="de-DE" altLang="de-DE" sz="2000" b="1" dirty="0" err="1">
                <a:latin typeface="Arial" panose="020B0604020202020204" pitchFamily="34" charset="0"/>
              </a:rPr>
              <a:t>password</a:t>
            </a:r>
            <a:r>
              <a:rPr lang="de-DE" altLang="de-DE" sz="2000" b="1" dirty="0">
                <a:latin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</a:rPr>
              <a:t>per </a:t>
            </a:r>
            <a:r>
              <a:rPr lang="de-DE" altLang="de-DE" sz="2000" b="1" dirty="0">
                <a:latin typeface="Arial" panose="020B0604020202020204" pitchFamily="34" charset="0"/>
              </a:rPr>
              <a:t>tutti i </a:t>
            </a:r>
            <a:r>
              <a:rPr lang="de-DE" altLang="de-DE" sz="2000" b="1" dirty="0" err="1">
                <a:latin typeface="Arial" panose="020B0604020202020204" pitchFamily="34" charset="0"/>
              </a:rPr>
              <a:t>servizi</a:t>
            </a:r>
            <a:r>
              <a:rPr lang="de-DE" altLang="de-DE" sz="2000" b="1" dirty="0">
                <a:latin typeface="Arial" panose="020B0604020202020204" pitchFamily="34" charset="0"/>
              </a:rPr>
              <a:t> </a:t>
            </a:r>
            <a:r>
              <a:rPr lang="de-DE" altLang="de-DE" sz="2000" b="1" dirty="0" err="1">
                <a:latin typeface="Arial" panose="020B0604020202020204" pitchFamily="34" charset="0"/>
              </a:rPr>
              <a:t>digitali</a:t>
            </a:r>
            <a:r>
              <a:rPr lang="de-DE" altLang="de-DE" sz="2000" b="1" dirty="0">
                <a:latin typeface="Arial" panose="020B0604020202020204" pitchFamily="34" charset="0"/>
              </a:rPr>
              <a:t> delle </a:t>
            </a:r>
            <a:r>
              <a:rPr lang="de-DE" altLang="de-DE" sz="2000" b="1" dirty="0" err="1">
                <a:latin typeface="Arial" panose="020B0604020202020204" pitchFamily="34" charset="0"/>
              </a:rPr>
              <a:t>amministrazioni</a:t>
            </a:r>
            <a:r>
              <a:rPr lang="de-DE" altLang="de-DE" sz="2000" b="1" dirty="0">
                <a:latin typeface="Arial" panose="020B0604020202020204" pitchFamily="34" charset="0"/>
              </a:rPr>
              <a:t> </a:t>
            </a:r>
            <a:r>
              <a:rPr lang="de-DE" altLang="de-DE" sz="2000" b="1" dirty="0" err="1">
                <a:latin typeface="Arial" panose="020B0604020202020204" pitchFamily="34" charset="0"/>
              </a:rPr>
              <a:t>pubbliche</a:t>
            </a:r>
            <a:r>
              <a:rPr lang="de-DE" altLang="de-DE" sz="2000" dirty="0">
                <a:latin typeface="Arial" panose="020B0604020202020204" pitchFamily="34" charset="0"/>
              </a:rPr>
              <a:t> </a:t>
            </a:r>
            <a:r>
              <a:rPr lang="de-DE" altLang="de-DE" sz="2000" dirty="0" err="1">
                <a:latin typeface="Arial" panose="020B0604020202020204" pitchFamily="34" charset="0"/>
              </a:rPr>
              <a:t>nazionali</a:t>
            </a:r>
            <a:r>
              <a:rPr lang="de-DE" altLang="de-DE" sz="2000" dirty="0">
                <a:latin typeface="Arial" panose="020B0604020202020204" pitchFamily="34" charset="0"/>
              </a:rPr>
              <a:t> e </a:t>
            </a:r>
            <a:r>
              <a:rPr lang="de-DE" altLang="de-DE" sz="2000" dirty="0" err="1">
                <a:latin typeface="Arial" panose="020B0604020202020204" pitchFamily="34" charset="0"/>
              </a:rPr>
              <a:t>altoatesine</a:t>
            </a:r>
            <a:endParaRPr lang="de-DE" altLang="de-DE" sz="2000" dirty="0">
              <a:latin typeface="Arial" panose="020B0604020202020204" pitchFamily="34" charset="0"/>
            </a:endParaRPr>
          </a:p>
          <a:p>
            <a:r>
              <a:rPr lang="de-DE" altLang="it-IT" sz="2000" b="1" dirty="0" err="1"/>
              <a:t>Annunciare</a:t>
            </a:r>
            <a:r>
              <a:rPr lang="de-DE" altLang="it-IT" sz="2000" b="1" dirty="0"/>
              <a:t> la </a:t>
            </a:r>
            <a:r>
              <a:rPr lang="de-DE" altLang="it-IT" sz="2000" b="1" dirty="0" err="1"/>
              <a:t>campagna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informativa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verso</a:t>
            </a:r>
            <a:r>
              <a:rPr lang="de-DE" altLang="it-IT" sz="2000" b="1" dirty="0"/>
              <a:t> i </a:t>
            </a:r>
            <a:r>
              <a:rPr lang="de-DE" altLang="it-IT" sz="2000" b="1" dirty="0" err="1"/>
              <a:t>cittadini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che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partirà</a:t>
            </a:r>
            <a:r>
              <a:rPr lang="de-DE" altLang="it-IT" sz="2000" b="1" dirty="0"/>
              <a:t> a breve. </a:t>
            </a:r>
          </a:p>
          <a:p>
            <a:r>
              <a:rPr lang="de-DE" altLang="it-IT" sz="2000" b="1" dirty="0" err="1"/>
              <a:t>Obiettivo</a:t>
            </a:r>
            <a:r>
              <a:rPr lang="de-DE" altLang="it-IT" sz="2000" b="1" dirty="0"/>
              <a:t> è </a:t>
            </a:r>
            <a:r>
              <a:rPr lang="de-DE" altLang="it-IT" sz="2000" b="1" dirty="0" err="1"/>
              <a:t>entro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marzo</a:t>
            </a:r>
            <a:r>
              <a:rPr lang="de-DE" altLang="it-IT" sz="2000" b="1" dirty="0"/>
              <a:t> 2018 </a:t>
            </a:r>
            <a:r>
              <a:rPr lang="de-DE" altLang="it-IT" sz="2000" b="1" dirty="0" err="1"/>
              <a:t>disattivare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gli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attuali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eGov</a:t>
            </a:r>
            <a:r>
              <a:rPr lang="de-DE" altLang="it-IT" sz="2000" b="1" dirty="0"/>
              <a:t>-Account e </a:t>
            </a:r>
            <a:r>
              <a:rPr lang="de-DE" altLang="it-IT" sz="2000" b="1" dirty="0" err="1"/>
              <a:t>sollecitare</a:t>
            </a:r>
            <a:r>
              <a:rPr lang="de-DE" altLang="it-IT" sz="2000" b="1" dirty="0"/>
              <a:t> i </a:t>
            </a:r>
            <a:r>
              <a:rPr lang="de-DE" altLang="it-IT" sz="2000" b="1" dirty="0" err="1"/>
              <a:t>cittadini</a:t>
            </a:r>
            <a:r>
              <a:rPr lang="de-DE" altLang="it-IT" sz="2000" b="1" dirty="0"/>
              <a:t> alla </a:t>
            </a:r>
            <a:r>
              <a:rPr lang="de-DE" altLang="it-IT" sz="2000" b="1" dirty="0" err="1"/>
              <a:t>attivazione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dello</a:t>
            </a:r>
            <a:r>
              <a:rPr lang="de-DE" altLang="it-IT" sz="2000" b="1" dirty="0"/>
              <a:t> SPID.</a:t>
            </a:r>
          </a:p>
          <a:p>
            <a:r>
              <a:rPr lang="de-DE" altLang="it-IT" sz="2000" b="1" dirty="0"/>
              <a:t>Per </a:t>
            </a:r>
            <a:r>
              <a:rPr lang="de-DE" altLang="it-IT" sz="2000" b="1" dirty="0" err="1"/>
              <a:t>primavera</a:t>
            </a:r>
            <a:r>
              <a:rPr lang="de-DE" altLang="it-IT" sz="2000" b="1" dirty="0"/>
              <a:t> 2018 </a:t>
            </a:r>
            <a:r>
              <a:rPr lang="de-DE" altLang="it-IT" sz="2000" b="1" dirty="0" err="1"/>
              <a:t>sarebbe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obbligo</a:t>
            </a:r>
            <a:r>
              <a:rPr lang="de-DE" altLang="it-IT" sz="2000" b="1" dirty="0"/>
              <a:t> </a:t>
            </a:r>
            <a:r>
              <a:rPr lang="de-DE" altLang="it-IT" sz="2000" b="1" dirty="0" err="1"/>
              <a:t>accedere</a:t>
            </a:r>
            <a:r>
              <a:rPr lang="de-DE" altLang="it-IT" sz="2000" b="1" dirty="0"/>
              <a:t> solo </a:t>
            </a:r>
            <a:r>
              <a:rPr lang="de-DE" altLang="it-IT" sz="2000" b="1" dirty="0" err="1"/>
              <a:t>tramite</a:t>
            </a:r>
            <a:r>
              <a:rPr lang="de-DE" altLang="it-IT" sz="2000" b="1" dirty="0"/>
              <a:t> SPID/CNS/CIE</a:t>
            </a:r>
            <a:endParaRPr lang="it-IT" altLang="it-IT" sz="2000" b="1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CEB24-6EAF-4DFF-9E25-1AC090CD95FA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281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" indent="0">
              <a:buFont typeface="Wingdings" panose="05000000000000000000" pitchFamily="2" charset="2"/>
              <a:buNone/>
              <a:defRPr/>
            </a:pPr>
            <a:r>
              <a:rPr lang="de-AT" sz="1200" b="1" dirty="0">
                <a:latin typeface="Arial" charset="0"/>
              </a:rPr>
              <a:t>Anpassung der aktuellen Anwendungen</a:t>
            </a:r>
          </a:p>
          <a:p>
            <a:pPr marL="292100" indent="-285750">
              <a:defRPr/>
            </a:pPr>
            <a:r>
              <a:rPr lang="de-AT" sz="1200" dirty="0" err="1">
                <a:latin typeface="Arial" charset="0"/>
              </a:rPr>
              <a:t>Fascicolo</a:t>
            </a:r>
            <a:r>
              <a:rPr lang="de-AT" sz="1200" dirty="0">
                <a:latin typeface="Arial" charset="0"/>
              </a:rPr>
              <a:t> del personale (FDP)</a:t>
            </a:r>
          </a:p>
          <a:p>
            <a:pPr marL="292100" indent="-285750">
              <a:defRPr/>
            </a:pPr>
            <a:r>
              <a:rPr lang="de-AT" sz="1200" dirty="0">
                <a:latin typeface="Arial" charset="0"/>
              </a:rPr>
              <a:t>Gestione </a:t>
            </a:r>
            <a:r>
              <a:rPr lang="de-AT" sz="1200" dirty="0" err="1">
                <a:latin typeface="Arial" charset="0"/>
              </a:rPr>
              <a:t>dei</a:t>
            </a:r>
            <a:r>
              <a:rPr lang="de-AT" sz="1200" dirty="0">
                <a:latin typeface="Arial" charset="0"/>
              </a:rPr>
              <a:t> </a:t>
            </a:r>
            <a:r>
              <a:rPr lang="de-AT" sz="1200" dirty="0" err="1">
                <a:latin typeface="Arial" charset="0"/>
              </a:rPr>
              <a:t>contributi</a:t>
            </a:r>
            <a:endParaRPr lang="de-AT" sz="1200" dirty="0">
              <a:latin typeface="Arial" charset="0"/>
            </a:endParaRPr>
          </a:p>
          <a:p>
            <a:pPr marL="292100" indent="-285750">
              <a:defRPr/>
            </a:pPr>
            <a:r>
              <a:rPr lang="de-AT" sz="1200" dirty="0" err="1">
                <a:latin typeface="Arial" charset="0"/>
              </a:rPr>
              <a:t>Fatture</a:t>
            </a:r>
            <a:r>
              <a:rPr lang="de-AT" sz="1200" dirty="0">
                <a:latin typeface="Arial" charset="0"/>
              </a:rPr>
              <a:t> </a:t>
            </a:r>
            <a:r>
              <a:rPr lang="de-AT" sz="1200" dirty="0" err="1">
                <a:latin typeface="Arial" charset="0"/>
              </a:rPr>
              <a:t>attive</a:t>
            </a:r>
            <a:r>
              <a:rPr lang="de-AT" sz="1200" dirty="0">
                <a:latin typeface="Arial" charset="0"/>
              </a:rPr>
              <a:t> e passive</a:t>
            </a:r>
          </a:p>
          <a:p>
            <a:pPr marL="292100" indent="-285750">
              <a:defRPr/>
            </a:pPr>
            <a:r>
              <a:rPr lang="de-AT" sz="1200" dirty="0" err="1">
                <a:latin typeface="Arial" charset="0"/>
              </a:rPr>
              <a:t>BeDe</a:t>
            </a:r>
            <a:r>
              <a:rPr lang="de-AT" sz="1200" dirty="0">
                <a:latin typeface="Arial" charset="0"/>
              </a:rPr>
              <a:t>-mobile: </a:t>
            </a:r>
            <a:r>
              <a:rPr lang="de-AT" sz="1200" dirty="0" err="1">
                <a:latin typeface="Arial" charset="0"/>
              </a:rPr>
              <a:t>firma</a:t>
            </a:r>
            <a:r>
              <a:rPr lang="de-AT" sz="1200" dirty="0">
                <a:latin typeface="Arial" charset="0"/>
              </a:rPr>
              <a:t> </a:t>
            </a:r>
            <a:r>
              <a:rPr lang="de-AT" sz="1200" dirty="0" err="1">
                <a:latin typeface="Arial" charset="0"/>
              </a:rPr>
              <a:t>delibere</a:t>
            </a:r>
            <a:r>
              <a:rPr lang="de-AT" sz="1200" dirty="0">
                <a:latin typeface="Arial" charset="0"/>
              </a:rPr>
              <a:t> da mobile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CEB24-6EAF-4DFF-9E25-1AC090CD95FA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253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it-IT" sz="1200" dirty="0" err="1"/>
              <a:t>supporto</a:t>
            </a:r>
            <a:r>
              <a:rPr lang="de-DE" altLang="it-IT" sz="1200" dirty="0"/>
              <a:t> delle </a:t>
            </a:r>
            <a:r>
              <a:rPr lang="de-DE" altLang="it-IT" sz="1200" dirty="0" err="1"/>
              <a:t>fasi</a:t>
            </a:r>
            <a:r>
              <a:rPr lang="de-DE" altLang="it-IT" sz="1200" dirty="0"/>
              <a:t> di </a:t>
            </a:r>
            <a:r>
              <a:rPr lang="de-DE" altLang="it-IT" sz="1200" dirty="0" err="1"/>
              <a:t>pianificazione</a:t>
            </a:r>
            <a:r>
              <a:rPr lang="de-DE" altLang="it-IT" sz="1200" dirty="0"/>
              <a:t>, </a:t>
            </a:r>
            <a:r>
              <a:rPr lang="de-DE" altLang="it-IT" sz="1200" dirty="0" err="1"/>
              <a:t>progettazione</a:t>
            </a:r>
            <a:r>
              <a:rPr lang="de-DE" altLang="it-IT" sz="1200" dirty="0"/>
              <a:t>, </a:t>
            </a:r>
            <a:r>
              <a:rPr lang="de-DE" altLang="it-IT" sz="1200" dirty="0" err="1"/>
              <a:t>costruzione</a:t>
            </a:r>
            <a:r>
              <a:rPr lang="de-DE" altLang="it-IT" sz="1200" dirty="0"/>
              <a:t> e </a:t>
            </a:r>
            <a:r>
              <a:rPr lang="de-DE" altLang="it-IT" sz="1200" dirty="0" err="1"/>
              <a:t>manutenzione</a:t>
            </a:r>
            <a:r>
              <a:rPr lang="de-DE" altLang="it-IT" sz="1200" dirty="0"/>
              <a:t> delle </a:t>
            </a:r>
            <a:r>
              <a:rPr lang="de-DE" altLang="it-IT" sz="1200" dirty="0" err="1"/>
              <a:t>opere</a:t>
            </a:r>
            <a:r>
              <a:rPr lang="de-DE" altLang="it-IT" sz="1200" dirty="0"/>
              <a:t> e </a:t>
            </a:r>
            <a:r>
              <a:rPr lang="de-DE" altLang="it-IT" sz="1200" dirty="0" err="1"/>
              <a:t>degli</a:t>
            </a:r>
            <a:r>
              <a:rPr lang="de-DE" altLang="it-IT" sz="1200" dirty="0"/>
              <a:t> </a:t>
            </a:r>
            <a:r>
              <a:rPr lang="de-DE" altLang="it-IT" sz="1200" dirty="0" err="1"/>
              <a:t>edifici</a:t>
            </a:r>
            <a:r>
              <a:rPr lang="de-DE" altLang="it-IT" sz="1200" dirty="0"/>
              <a:t> </a:t>
            </a:r>
            <a:r>
              <a:rPr lang="de-DE" altLang="it-IT" sz="1200" dirty="0" err="1"/>
              <a:t>pubblici</a:t>
            </a:r>
            <a:r>
              <a:rPr lang="de-DE" altLang="it-IT" sz="1200" dirty="0"/>
              <a:t> per le </a:t>
            </a:r>
            <a:r>
              <a:rPr lang="de-DE" altLang="it-IT" sz="1200" dirty="0" err="1"/>
              <a:t>ripartizioni</a:t>
            </a:r>
            <a:r>
              <a:rPr lang="de-DE" altLang="it-IT" sz="1200" dirty="0"/>
              <a:t> </a:t>
            </a:r>
            <a:r>
              <a:rPr lang="de-DE" altLang="it-IT" sz="1200" dirty="0" err="1"/>
              <a:t>tecniche</a:t>
            </a:r>
            <a:r>
              <a:rPr lang="de-DE" altLang="it-IT" sz="1200" dirty="0"/>
              <a:t> e per </a:t>
            </a:r>
            <a:r>
              <a:rPr lang="de-DE" altLang="it-IT" sz="1200" dirty="0" err="1"/>
              <a:t>il</a:t>
            </a:r>
            <a:r>
              <a:rPr lang="de-DE" altLang="it-IT" sz="1200" dirty="0"/>
              <a:t> </a:t>
            </a:r>
            <a:r>
              <a:rPr lang="de-DE" altLang="it-IT" sz="1200" dirty="0" err="1"/>
              <a:t>patrimonio</a:t>
            </a:r>
            <a:r>
              <a:rPr lang="de-DE" altLang="it-IT" sz="1200" i="1" dirty="0"/>
              <a:t>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ECEB24-6EAF-4DFF-9E25-1AC090CD95FA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723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1"/>
          <p:cNvSpPr/>
          <p:nvPr/>
        </p:nvSpPr>
        <p:spPr bwMode="auto">
          <a:xfrm>
            <a:off x="160338" y="174625"/>
            <a:ext cx="8786812" cy="54451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>
              <a:defRPr/>
            </a:pPr>
            <a:endParaRPr lang="de-DE" sz="16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755576" y="4192228"/>
            <a:ext cx="7560840" cy="6929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3567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99454"/>
            <a:ext cx="7560840" cy="1091163"/>
          </a:xfrm>
          <a:prstGeom prst="rect">
            <a:avLst/>
          </a:prstGeom>
          <a:ln w="9525">
            <a:noFill/>
            <a:prstDash val="solid"/>
          </a:ln>
          <a:extLst/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3200" spc="1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755576" y="4924681"/>
            <a:ext cx="7560840" cy="28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pc="1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3pPr>
            <a:lvl4pPr marL="13716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4pPr>
            <a:lvl5pPr marL="18288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755576" y="2403466"/>
            <a:ext cx="7560840" cy="2816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431800" y="6310313"/>
            <a:ext cx="8275638" cy="579159"/>
            <a:chOff x="431800" y="6310313"/>
            <a:chExt cx="8275638" cy="579159"/>
          </a:xfrm>
        </p:grpSpPr>
        <p:sp>
          <p:nvSpPr>
            <p:cNvPr id="10" name="Line 39"/>
            <p:cNvSpPr>
              <a:spLocks noChangeShapeType="1"/>
            </p:cNvSpPr>
            <p:nvPr userDrawn="1"/>
          </p:nvSpPr>
          <p:spPr bwMode="auto">
            <a:xfrm>
              <a:off x="431800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 userDrawn="1"/>
          </p:nvSpPr>
          <p:spPr bwMode="auto">
            <a:xfrm>
              <a:off x="2065338" y="6326188"/>
              <a:ext cx="2236787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2" name="Rectangle 43"/>
            <p:cNvSpPr>
              <a:spLocks noChangeArrowheads="1"/>
            </p:cNvSpPr>
            <p:nvPr userDrawn="1"/>
          </p:nvSpPr>
          <p:spPr bwMode="auto">
            <a:xfrm>
              <a:off x="4832350" y="6326188"/>
              <a:ext cx="2709863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4" name="Text Box 44"/>
            <p:cNvSpPr txBox="1">
              <a:spLocks noChangeArrowheads="1"/>
            </p:cNvSpPr>
            <p:nvPr userDrawn="1"/>
          </p:nvSpPr>
          <p:spPr bwMode="auto">
            <a:xfrm>
              <a:off x="4871838" y="6484938"/>
              <a:ext cx="1239442" cy="404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Text Box 45"/>
            <p:cNvSpPr txBox="1">
              <a:spLocks noChangeArrowheads="1"/>
            </p:cNvSpPr>
            <p:nvPr userDrawn="1"/>
          </p:nvSpPr>
          <p:spPr bwMode="auto">
            <a:xfrm>
              <a:off x="3064270" y="6484938"/>
              <a:ext cx="1239443" cy="2590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Line 40"/>
            <p:cNvSpPr>
              <a:spLocks noChangeShapeType="1"/>
            </p:cNvSpPr>
            <p:nvPr userDrawn="1"/>
          </p:nvSpPr>
          <p:spPr bwMode="auto">
            <a:xfrm>
              <a:off x="4929188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7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293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"/>
          <p:cNvSpPr/>
          <p:nvPr/>
        </p:nvSpPr>
        <p:spPr bwMode="auto">
          <a:xfrm>
            <a:off x="160338" y="174625"/>
            <a:ext cx="8786812" cy="54451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>
              <a:defRPr/>
            </a:pPr>
            <a:endParaRPr lang="de-DE" sz="16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uppieren 8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8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0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1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4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755576" y="4752297"/>
            <a:ext cx="7560840" cy="6929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3567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99454"/>
            <a:ext cx="7560840" cy="1091163"/>
          </a:xfrm>
          <a:prstGeom prst="rect">
            <a:avLst/>
          </a:prstGeom>
          <a:ln w="9525">
            <a:noFill/>
            <a:prstDash val="solid"/>
          </a:ln>
          <a:extLst/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3200" spc="1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755576" y="2403466"/>
            <a:ext cx="7560840" cy="2816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6036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/Agenda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"/>
          <p:cNvSpPr/>
          <p:nvPr userDrawn="1"/>
        </p:nvSpPr>
        <p:spPr bwMode="auto">
          <a:xfrm>
            <a:off x="160338" y="174625"/>
            <a:ext cx="8786812" cy="54451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>
              <a:defRPr/>
            </a:pPr>
            <a:endParaRPr lang="de-DE" sz="16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uppieren 5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7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1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2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5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55576" y="990326"/>
            <a:ext cx="7560840" cy="7670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771409" y="681038"/>
            <a:ext cx="5215054" cy="303019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7937" indent="0">
              <a:buNone/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755576" y="1920875"/>
            <a:ext cx="7560840" cy="32363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42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4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5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7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9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2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8D08-2289-45FD-8115-0014E54EC66A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960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6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7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9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0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4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160339" y="1572492"/>
            <a:ext cx="8715374" cy="45928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95DAB-3435-4E52-95EA-9FD5E0601AD5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4230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: 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6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7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1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6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6"/>
          </p:nvPr>
        </p:nvSpPr>
        <p:spPr>
          <a:xfrm>
            <a:off x="4640262" y="1572492"/>
            <a:ext cx="4343399" cy="4592812"/>
          </a:xfrm>
          <a:ln>
            <a:solidFill>
              <a:srgbClr val="D6D7D7"/>
            </a:solidFill>
          </a:ln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160338" y="1572492"/>
            <a:ext cx="4329112" cy="4592812"/>
          </a:xfrm>
          <a:ln>
            <a:solidFill>
              <a:srgbClr val="D6D7D7"/>
            </a:solidFill>
          </a:ln>
        </p:spPr>
        <p:txBody>
          <a:bodyPr rtlCol="0">
            <a:norm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53DB-FF12-451C-9D50-88D838FB8BAF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115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5"/>
          <p:cNvSpPr/>
          <p:nvPr/>
        </p:nvSpPr>
        <p:spPr bwMode="auto">
          <a:xfrm>
            <a:off x="160338" y="1573213"/>
            <a:ext cx="8823325" cy="459263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>
              <a:defRPr/>
            </a:pPr>
            <a:endParaRPr lang="de-DE" sz="16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uppieren 8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9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1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2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5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668402" y="1988840"/>
            <a:ext cx="5807136" cy="3672408"/>
          </a:xfrm>
        </p:spPr>
        <p:txBody>
          <a:bodyPr lIns="0" tIns="0" rIns="0" bIns="0" rtlCol="0" anchor="ctr">
            <a:normAutofit/>
          </a:bodyPr>
          <a:lstStyle>
            <a:lvl1pPr marL="7937" indent="0">
              <a:buFontTx/>
              <a:buNone/>
              <a:defRPr lang="de-DE" sz="240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263525" indent="0">
              <a:buFontTx/>
              <a:buNone/>
              <a:defRPr lang="de-DE" sz="2200" smtClean="0">
                <a:solidFill>
                  <a:schemeClr val="bg1"/>
                </a:solidFill>
                <a:latin typeface="DINOT-Medium" pitchFamily="50" charset="0"/>
              </a:defRPr>
            </a:lvl2pPr>
            <a:lvl3pPr marL="609600" indent="0">
              <a:buFontTx/>
              <a:buNone/>
              <a:defRPr lang="de-DE" sz="2200" smtClean="0">
                <a:solidFill>
                  <a:schemeClr val="bg1"/>
                </a:solidFill>
                <a:latin typeface="DINOT-Medium" pitchFamily="50" charset="0"/>
              </a:defRPr>
            </a:lvl3pPr>
            <a:lvl4pPr marL="903288" indent="0">
              <a:buFontTx/>
              <a:buNone/>
              <a:defRPr lang="de-DE" sz="2200" smtClean="0">
                <a:solidFill>
                  <a:schemeClr val="bg1"/>
                </a:solidFill>
                <a:latin typeface="DINOT-Medium" pitchFamily="50" charset="0"/>
              </a:defRPr>
            </a:lvl4pPr>
            <a:lvl5pPr marL="1166812" indent="0">
              <a:buFontTx/>
              <a:buNone/>
              <a:defRPr lang="de-DE" sz="2200">
                <a:solidFill>
                  <a:schemeClr val="bg1"/>
                </a:solidFill>
                <a:latin typeface="DINOT-Medium" pitchFamily="50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08A251B-80B6-4B86-BA3F-D0F9A5D583A7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029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2"/>
          <p:cNvGrpSpPr>
            <a:grpSpLocks/>
          </p:cNvGrpSpPr>
          <p:nvPr userDrawn="1"/>
        </p:nvGrpSpPr>
        <p:grpSpPr bwMode="auto">
          <a:xfrm>
            <a:off x="431800" y="6310313"/>
            <a:ext cx="8275638" cy="579437"/>
            <a:chOff x="431800" y="6310313"/>
            <a:chExt cx="8275638" cy="579159"/>
          </a:xfrm>
        </p:grpSpPr>
        <p:sp>
          <p:nvSpPr>
            <p:cNvPr id="3" name="Line 39"/>
            <p:cNvSpPr>
              <a:spLocks noChangeShapeType="1"/>
            </p:cNvSpPr>
            <p:nvPr userDrawn="1"/>
          </p:nvSpPr>
          <p:spPr bwMode="auto">
            <a:xfrm>
              <a:off x="431800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" name="Rectangle 42"/>
            <p:cNvSpPr>
              <a:spLocks noChangeArrowheads="1"/>
            </p:cNvSpPr>
            <p:nvPr userDrawn="1"/>
          </p:nvSpPr>
          <p:spPr bwMode="auto">
            <a:xfrm>
              <a:off x="2065338" y="6326180"/>
              <a:ext cx="2236787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5" name="Rectangle 43"/>
            <p:cNvSpPr>
              <a:spLocks noChangeArrowheads="1"/>
            </p:cNvSpPr>
            <p:nvPr userDrawn="1"/>
          </p:nvSpPr>
          <p:spPr bwMode="auto">
            <a:xfrm>
              <a:off x="4832350" y="6326180"/>
              <a:ext cx="2709863" cy="2142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6" name="Text Box 44"/>
            <p:cNvSpPr txBox="1">
              <a:spLocks noChangeArrowheads="1"/>
            </p:cNvSpPr>
            <p:nvPr userDrawn="1"/>
          </p:nvSpPr>
          <p:spPr bwMode="auto">
            <a:xfrm>
              <a:off x="4872038" y="6484854"/>
              <a:ext cx="1239837" cy="4046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Text Box 45"/>
            <p:cNvSpPr txBox="1">
              <a:spLocks noChangeArrowheads="1"/>
            </p:cNvSpPr>
            <p:nvPr userDrawn="1"/>
          </p:nvSpPr>
          <p:spPr bwMode="auto">
            <a:xfrm>
              <a:off x="3063875" y="6484854"/>
              <a:ext cx="1239838" cy="25863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Line 40"/>
            <p:cNvSpPr>
              <a:spLocks noChangeShapeType="1"/>
            </p:cNvSpPr>
            <p:nvPr userDrawn="1"/>
          </p:nvSpPr>
          <p:spPr bwMode="auto">
            <a:xfrm>
              <a:off x="4929188" y="6534043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9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A2A6C-9134-40B8-B559-9C9B8E83F0DF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671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755576" y="4192228"/>
            <a:ext cx="7560840" cy="6929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3567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99454"/>
            <a:ext cx="7560840" cy="1091163"/>
          </a:xfrm>
          <a:prstGeom prst="rect">
            <a:avLst/>
          </a:prstGeom>
          <a:ln w="9525">
            <a:noFill/>
            <a:prstDash val="solid"/>
          </a:ln>
          <a:extLst/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3200" spc="1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755576" y="4924681"/>
            <a:ext cx="7560840" cy="28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pc="1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3pPr>
            <a:lvl4pPr marL="13716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4pPr>
            <a:lvl5pPr marL="18288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755576" y="2403466"/>
            <a:ext cx="7560840" cy="2816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03526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260648"/>
            <a:ext cx="8823324" cy="694683"/>
          </a:xfrm>
        </p:spPr>
        <p:txBody>
          <a:bodyPr/>
          <a:lstStyle>
            <a:lvl1pPr>
              <a:defRPr>
                <a:solidFill>
                  <a:srgbClr val="0693C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B185F5-2D14-404A-ACE5-A59306E1F5AF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0437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75AE0-CD2A-4C4D-95EF-E63B952361CA}" type="datetimeFigureOut">
              <a:rPr lang="en-US"/>
              <a:pPr>
                <a:defRPr/>
              </a:pPr>
              <a:t>8/1/2017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4D41A5-C13C-4B95-9591-D04C934C60D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4411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trenner/Agenda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"/>
          <p:cNvSpPr/>
          <p:nvPr/>
        </p:nvSpPr>
        <p:spPr bwMode="auto">
          <a:xfrm>
            <a:off x="160338" y="174625"/>
            <a:ext cx="8823325" cy="653415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>
              <a:defRPr/>
            </a:pPr>
            <a:endParaRPr lang="de-DE" sz="16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55576" y="990326"/>
            <a:ext cx="7560840" cy="76703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771409" y="681038"/>
            <a:ext cx="5215054" cy="303019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7937" indent="0">
              <a:buNone/>
              <a:defRPr lang="de-DE" sz="16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755576" y="1920875"/>
            <a:ext cx="5230887" cy="460446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794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FEBF6-3AED-4D0B-BB2D-B57E35796AA5}" type="slidenum">
              <a:rPr lang="de-DE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431800" y="6310313"/>
            <a:ext cx="8275638" cy="579159"/>
            <a:chOff x="431800" y="6310313"/>
            <a:chExt cx="8275638" cy="579159"/>
          </a:xfrm>
        </p:grpSpPr>
        <p:sp>
          <p:nvSpPr>
            <p:cNvPr id="6" name="Line 39"/>
            <p:cNvSpPr>
              <a:spLocks noChangeShapeType="1"/>
            </p:cNvSpPr>
            <p:nvPr userDrawn="1"/>
          </p:nvSpPr>
          <p:spPr bwMode="auto">
            <a:xfrm>
              <a:off x="431800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42"/>
            <p:cNvSpPr>
              <a:spLocks noChangeArrowheads="1"/>
            </p:cNvSpPr>
            <p:nvPr userDrawn="1"/>
          </p:nvSpPr>
          <p:spPr bwMode="auto">
            <a:xfrm>
              <a:off x="2065338" y="6326188"/>
              <a:ext cx="2236787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9" name="Rectangle 43"/>
            <p:cNvSpPr>
              <a:spLocks noChangeArrowheads="1"/>
            </p:cNvSpPr>
            <p:nvPr userDrawn="1"/>
          </p:nvSpPr>
          <p:spPr bwMode="auto">
            <a:xfrm>
              <a:off x="4832350" y="6326188"/>
              <a:ext cx="2709863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0" name="Text Box 44"/>
            <p:cNvSpPr txBox="1">
              <a:spLocks noChangeArrowheads="1"/>
            </p:cNvSpPr>
            <p:nvPr userDrawn="1"/>
          </p:nvSpPr>
          <p:spPr bwMode="auto">
            <a:xfrm>
              <a:off x="4871838" y="6484938"/>
              <a:ext cx="1239442" cy="404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Text Box 45"/>
            <p:cNvSpPr txBox="1">
              <a:spLocks noChangeArrowheads="1"/>
            </p:cNvSpPr>
            <p:nvPr userDrawn="1"/>
          </p:nvSpPr>
          <p:spPr bwMode="auto">
            <a:xfrm>
              <a:off x="3064270" y="6484938"/>
              <a:ext cx="1239443" cy="2590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Line 40"/>
            <p:cNvSpPr>
              <a:spLocks noChangeShapeType="1"/>
            </p:cNvSpPr>
            <p:nvPr userDrawn="1"/>
          </p:nvSpPr>
          <p:spPr bwMode="auto">
            <a:xfrm>
              <a:off x="4929188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3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4320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160339" y="1572492"/>
            <a:ext cx="8715374" cy="4592812"/>
          </a:xfrm>
          <a:ln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6ADF-A2CB-49EB-94AF-ACC8424BCDAC}" type="slidenum">
              <a:rPr lang="de-DE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31800" y="6310313"/>
            <a:ext cx="8275638" cy="579159"/>
            <a:chOff x="431800" y="6310313"/>
            <a:chExt cx="8275638" cy="579159"/>
          </a:xfrm>
        </p:grpSpPr>
        <p:sp>
          <p:nvSpPr>
            <p:cNvPr id="8" name="Line 39"/>
            <p:cNvSpPr>
              <a:spLocks noChangeShapeType="1"/>
            </p:cNvSpPr>
            <p:nvPr userDrawn="1"/>
          </p:nvSpPr>
          <p:spPr bwMode="auto">
            <a:xfrm>
              <a:off x="431800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42"/>
            <p:cNvSpPr>
              <a:spLocks noChangeArrowheads="1"/>
            </p:cNvSpPr>
            <p:nvPr userDrawn="1"/>
          </p:nvSpPr>
          <p:spPr bwMode="auto">
            <a:xfrm>
              <a:off x="2065338" y="6326188"/>
              <a:ext cx="2236787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0" name="Rectangle 43"/>
            <p:cNvSpPr>
              <a:spLocks noChangeArrowheads="1"/>
            </p:cNvSpPr>
            <p:nvPr userDrawn="1"/>
          </p:nvSpPr>
          <p:spPr bwMode="auto">
            <a:xfrm>
              <a:off x="4832350" y="6326188"/>
              <a:ext cx="2709863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2" name="Text Box 44"/>
            <p:cNvSpPr txBox="1">
              <a:spLocks noChangeArrowheads="1"/>
            </p:cNvSpPr>
            <p:nvPr userDrawn="1"/>
          </p:nvSpPr>
          <p:spPr bwMode="auto">
            <a:xfrm>
              <a:off x="4871838" y="6484938"/>
              <a:ext cx="1239442" cy="404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Text Box 45"/>
            <p:cNvSpPr txBox="1">
              <a:spLocks noChangeArrowheads="1"/>
            </p:cNvSpPr>
            <p:nvPr userDrawn="1"/>
          </p:nvSpPr>
          <p:spPr bwMode="auto">
            <a:xfrm>
              <a:off x="3064270" y="6484938"/>
              <a:ext cx="1239443" cy="2590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Line 40"/>
            <p:cNvSpPr>
              <a:spLocks noChangeShapeType="1"/>
            </p:cNvSpPr>
            <p:nvPr userDrawn="1"/>
          </p:nvSpPr>
          <p:spPr bwMode="auto">
            <a:xfrm>
              <a:off x="4929188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5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9691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: 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6"/>
          </p:nvPr>
        </p:nvSpPr>
        <p:spPr>
          <a:xfrm>
            <a:off x="4640262" y="1572492"/>
            <a:ext cx="4343399" cy="4592812"/>
          </a:xfrm>
          <a:ln>
            <a:solidFill>
              <a:srgbClr val="D6D7D7"/>
            </a:solidFill>
          </a:ln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160338" y="1572492"/>
            <a:ext cx="4329112" cy="4592812"/>
          </a:xfrm>
          <a:ln>
            <a:solidFill>
              <a:srgbClr val="D6D7D7"/>
            </a:solidFill>
          </a:ln>
        </p:spPr>
        <p:txBody>
          <a:bodyPr rtlCol="0">
            <a:normAutofit/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520FC-D31E-46BE-BF0E-8FB83D04D396}" type="slidenum">
              <a:rPr lang="de-DE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31800" y="6310313"/>
            <a:ext cx="8275638" cy="579159"/>
            <a:chOff x="431800" y="6310313"/>
            <a:chExt cx="8275638" cy="579159"/>
          </a:xfrm>
        </p:grpSpPr>
        <p:sp>
          <p:nvSpPr>
            <p:cNvPr id="10" name="Line 39"/>
            <p:cNvSpPr>
              <a:spLocks noChangeShapeType="1"/>
            </p:cNvSpPr>
            <p:nvPr userDrawn="1"/>
          </p:nvSpPr>
          <p:spPr bwMode="auto">
            <a:xfrm>
              <a:off x="431800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 userDrawn="1"/>
          </p:nvSpPr>
          <p:spPr bwMode="auto">
            <a:xfrm>
              <a:off x="2065338" y="6326188"/>
              <a:ext cx="2236787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3" name="Rectangle 43"/>
            <p:cNvSpPr>
              <a:spLocks noChangeArrowheads="1"/>
            </p:cNvSpPr>
            <p:nvPr userDrawn="1"/>
          </p:nvSpPr>
          <p:spPr bwMode="auto">
            <a:xfrm>
              <a:off x="4832350" y="6326188"/>
              <a:ext cx="2709863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4" name="Text Box 44"/>
            <p:cNvSpPr txBox="1">
              <a:spLocks noChangeArrowheads="1"/>
            </p:cNvSpPr>
            <p:nvPr userDrawn="1"/>
          </p:nvSpPr>
          <p:spPr bwMode="auto">
            <a:xfrm>
              <a:off x="4871838" y="6484938"/>
              <a:ext cx="1239442" cy="404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Text Box 45"/>
            <p:cNvSpPr txBox="1">
              <a:spLocks noChangeArrowheads="1"/>
            </p:cNvSpPr>
            <p:nvPr userDrawn="1"/>
          </p:nvSpPr>
          <p:spPr bwMode="auto">
            <a:xfrm>
              <a:off x="3064270" y="6484938"/>
              <a:ext cx="1239443" cy="2590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" name="Line 40"/>
            <p:cNvSpPr>
              <a:spLocks noChangeShapeType="1"/>
            </p:cNvSpPr>
            <p:nvPr userDrawn="1"/>
          </p:nvSpPr>
          <p:spPr bwMode="auto">
            <a:xfrm>
              <a:off x="4929188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7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93836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5"/>
          <p:cNvSpPr/>
          <p:nvPr/>
        </p:nvSpPr>
        <p:spPr bwMode="auto">
          <a:xfrm>
            <a:off x="160338" y="1572492"/>
            <a:ext cx="8823325" cy="459281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lIns="90000" tIns="46800" rIns="90000" bIns="46800" anchor="ctr"/>
          <a:lstStyle/>
          <a:p>
            <a:pPr algn="ctr">
              <a:defRPr/>
            </a:pPr>
            <a:endParaRPr lang="de-DE" sz="16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641943"/>
            <a:ext cx="8823324" cy="767038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0339" y="332656"/>
            <a:ext cx="5826124" cy="29969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buFontTx/>
              <a:buNone/>
              <a:defRPr lang="de-DE" sz="1600" dirty="0"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668402" y="1988840"/>
            <a:ext cx="5807136" cy="3672408"/>
          </a:xfrm>
        </p:spPr>
        <p:txBody>
          <a:bodyPr lIns="0" tIns="0" rIns="0" bIns="0" rtlCol="0" anchor="ctr">
            <a:normAutofit/>
          </a:bodyPr>
          <a:lstStyle>
            <a:lvl1pPr marL="7937" indent="0">
              <a:buFontTx/>
              <a:buNone/>
              <a:defRPr lang="de-DE" sz="240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263525" indent="0">
              <a:buFontTx/>
              <a:buNone/>
              <a:defRPr lang="de-DE" sz="2200" smtClean="0">
                <a:solidFill>
                  <a:schemeClr val="bg1"/>
                </a:solidFill>
                <a:latin typeface="DINOT-Medium" pitchFamily="50" charset="0"/>
              </a:defRPr>
            </a:lvl2pPr>
            <a:lvl3pPr marL="609600" indent="0">
              <a:buFontTx/>
              <a:buNone/>
              <a:defRPr lang="de-DE" sz="2200" smtClean="0">
                <a:solidFill>
                  <a:schemeClr val="bg1"/>
                </a:solidFill>
                <a:latin typeface="DINOT-Medium" pitchFamily="50" charset="0"/>
              </a:defRPr>
            </a:lvl3pPr>
            <a:lvl4pPr marL="903288" indent="0">
              <a:buFontTx/>
              <a:buNone/>
              <a:defRPr lang="de-DE" sz="2200" smtClean="0">
                <a:solidFill>
                  <a:schemeClr val="bg1"/>
                </a:solidFill>
                <a:latin typeface="DINOT-Medium" pitchFamily="50" charset="0"/>
              </a:defRPr>
            </a:lvl4pPr>
            <a:lvl5pPr marL="1166812" indent="0">
              <a:buFontTx/>
              <a:buNone/>
              <a:defRPr lang="de-DE" sz="2200">
                <a:solidFill>
                  <a:schemeClr val="bg1"/>
                </a:solidFill>
                <a:latin typeface="DINOT-Medium" pitchFamily="50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BC8700-A204-4515-A2EA-6520332F055C}" type="slidenum">
              <a:rPr lang="de-DE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431800" y="6310313"/>
            <a:ext cx="8275638" cy="579159"/>
            <a:chOff x="431800" y="6310313"/>
            <a:chExt cx="8275638" cy="579159"/>
          </a:xfrm>
        </p:grpSpPr>
        <p:sp>
          <p:nvSpPr>
            <p:cNvPr id="10" name="Line 39"/>
            <p:cNvSpPr>
              <a:spLocks noChangeShapeType="1"/>
            </p:cNvSpPr>
            <p:nvPr userDrawn="1"/>
          </p:nvSpPr>
          <p:spPr bwMode="auto">
            <a:xfrm>
              <a:off x="431800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42"/>
            <p:cNvSpPr>
              <a:spLocks noChangeArrowheads="1"/>
            </p:cNvSpPr>
            <p:nvPr userDrawn="1"/>
          </p:nvSpPr>
          <p:spPr bwMode="auto">
            <a:xfrm>
              <a:off x="2065338" y="6326188"/>
              <a:ext cx="2236787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12" name="Rectangle 43"/>
            <p:cNvSpPr>
              <a:spLocks noChangeArrowheads="1"/>
            </p:cNvSpPr>
            <p:nvPr userDrawn="1"/>
          </p:nvSpPr>
          <p:spPr bwMode="auto">
            <a:xfrm>
              <a:off x="4832350" y="6326188"/>
              <a:ext cx="2709863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 userDrawn="1"/>
          </p:nvSpPr>
          <p:spPr bwMode="auto">
            <a:xfrm>
              <a:off x="4871838" y="6484938"/>
              <a:ext cx="1239442" cy="404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Text Box 45"/>
            <p:cNvSpPr txBox="1">
              <a:spLocks noChangeArrowheads="1"/>
            </p:cNvSpPr>
            <p:nvPr userDrawn="1"/>
          </p:nvSpPr>
          <p:spPr bwMode="auto">
            <a:xfrm>
              <a:off x="3064270" y="6484938"/>
              <a:ext cx="1239443" cy="2590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Line 40"/>
            <p:cNvSpPr>
              <a:spLocks noChangeShapeType="1"/>
            </p:cNvSpPr>
            <p:nvPr userDrawn="1"/>
          </p:nvSpPr>
          <p:spPr bwMode="auto">
            <a:xfrm>
              <a:off x="4929188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6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5192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8532813" y="6529388"/>
            <a:ext cx="342900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B4873-D00C-4805-B560-1AE692434A66}" type="slidenum">
              <a:rPr lang="de-DE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431800" y="6310313"/>
            <a:ext cx="8275638" cy="579159"/>
            <a:chOff x="431800" y="6310313"/>
            <a:chExt cx="8275638" cy="579159"/>
          </a:xfrm>
        </p:grpSpPr>
        <p:sp>
          <p:nvSpPr>
            <p:cNvPr id="4" name="Line 39"/>
            <p:cNvSpPr>
              <a:spLocks noChangeShapeType="1"/>
            </p:cNvSpPr>
            <p:nvPr userDrawn="1"/>
          </p:nvSpPr>
          <p:spPr bwMode="auto">
            <a:xfrm>
              <a:off x="431800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Rectangle 42"/>
            <p:cNvSpPr>
              <a:spLocks noChangeArrowheads="1"/>
            </p:cNvSpPr>
            <p:nvPr userDrawn="1"/>
          </p:nvSpPr>
          <p:spPr bwMode="auto">
            <a:xfrm>
              <a:off x="2065338" y="6326188"/>
              <a:ext cx="2236787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spcBef>
                  <a:spcPct val="0"/>
                </a:spcBef>
                <a:defRPr/>
              </a:pPr>
              <a:r>
                <a:rPr lang="de-DE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AUTONOME PROVINZ BOZEN - SÜDTIROL</a:t>
              </a:r>
            </a:p>
          </p:txBody>
        </p:sp>
        <p:sp>
          <p:nvSpPr>
            <p:cNvPr id="6" name="Rectangle 43"/>
            <p:cNvSpPr>
              <a:spLocks noChangeArrowheads="1"/>
            </p:cNvSpPr>
            <p:nvPr userDrawn="1"/>
          </p:nvSpPr>
          <p:spPr bwMode="auto">
            <a:xfrm>
              <a:off x="4832350" y="6326188"/>
              <a:ext cx="2709863" cy="2143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defRPr/>
              </a:pPr>
              <a:r>
                <a:rPr lang="it-IT" altLang="it-IT" sz="800" b="0">
                  <a:solidFill>
                    <a:srgbClr val="000000"/>
                  </a:solidFill>
                  <a:latin typeface="Arial" panose="020B0604020202020204" pitchFamily="34" charset="0"/>
                </a:rPr>
                <a:t>PROVINCIA AUTONOMA DI BOLZANO - ALTO ADIGE</a:t>
              </a:r>
            </a:p>
          </p:txBody>
        </p:sp>
        <p:sp>
          <p:nvSpPr>
            <p:cNvPr id="7" name="Text Box 44"/>
            <p:cNvSpPr txBox="1">
              <a:spLocks noChangeArrowheads="1"/>
            </p:cNvSpPr>
            <p:nvPr userDrawn="1"/>
          </p:nvSpPr>
          <p:spPr bwMode="auto">
            <a:xfrm>
              <a:off x="4871838" y="6484938"/>
              <a:ext cx="1239442" cy="40453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endParaRPr lang="it-IT" altLang="it-IT" sz="7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Text Box 45"/>
            <p:cNvSpPr txBox="1">
              <a:spLocks noChangeArrowheads="1"/>
            </p:cNvSpPr>
            <p:nvPr userDrawn="1"/>
          </p:nvSpPr>
          <p:spPr bwMode="auto">
            <a:xfrm>
              <a:off x="3064270" y="6484938"/>
              <a:ext cx="1239443" cy="2590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0" hangingPunct="0">
                <a:lnSpc>
                  <a:spcPts val="1300"/>
                </a:lnSpc>
                <a:spcBef>
                  <a:spcPct val="0"/>
                </a:spcBef>
                <a:defRPr/>
              </a:pPr>
              <a:r>
                <a:rPr lang="de-DE" altLang="it-IT" sz="700" dirty="0">
                  <a:solidFill>
                    <a:srgbClr val="000000"/>
                  </a:solidFill>
                  <a:latin typeface="Arial" panose="020B0604020202020204" pitchFamily="34" charset="0"/>
                </a:rPr>
                <a:t>R9 - Informationstechnik</a:t>
              </a:r>
              <a:endParaRPr lang="de-DE" altLang="it-IT" sz="700" b="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Line 40"/>
            <p:cNvSpPr>
              <a:spLocks noChangeShapeType="1"/>
            </p:cNvSpPr>
            <p:nvPr userDrawn="1"/>
          </p:nvSpPr>
          <p:spPr bwMode="auto">
            <a:xfrm>
              <a:off x="4929188" y="6534150"/>
              <a:ext cx="3778250" cy="0"/>
            </a:xfrm>
            <a:prstGeom prst="line">
              <a:avLst/>
            </a:prstGeom>
            <a:noFill/>
            <a:ln w="508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AT" sz="1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pic>
          <p:nvPicPr>
            <p:cNvPr id="10" name="Picture 65" descr="LW_Adler_4C_16x2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9438" y="6310313"/>
              <a:ext cx="360362" cy="44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88349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>
          <a:xfrm>
            <a:off x="755576" y="4192228"/>
            <a:ext cx="7560840" cy="6929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23567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99454"/>
            <a:ext cx="7560840" cy="1091163"/>
          </a:xfrm>
          <a:prstGeom prst="rect">
            <a:avLst/>
          </a:prstGeom>
          <a:ln w="9525">
            <a:noFill/>
            <a:prstDash val="solid"/>
          </a:ln>
          <a:extLst/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3200" spc="1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noProof="0" dirty="0"/>
              <a:t>Formatvorlage des Untertitelmasters durch Klicken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755576" y="4924681"/>
            <a:ext cx="7560840" cy="28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pc="1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3pPr>
            <a:lvl4pPr marL="13716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4pPr>
            <a:lvl5pPr marL="1828800" indent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Textplatzhalter 17"/>
          <p:cNvSpPr>
            <a:spLocks noGrp="1"/>
          </p:cNvSpPr>
          <p:nvPr>
            <p:ph type="body" sz="quarter" idx="12"/>
          </p:nvPr>
        </p:nvSpPr>
        <p:spPr>
          <a:xfrm>
            <a:off x="755576" y="2403466"/>
            <a:ext cx="7560840" cy="2816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de-DE" sz="1600" spc="1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>
              <a:lnSpc>
                <a:spcPct val="100000"/>
              </a:lnSpc>
              <a:buNone/>
              <a:defRPr lang="de-DE" sz="16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>
              <a:lnSpc>
                <a:spcPct val="100000"/>
              </a:lnSpc>
              <a:buNone/>
              <a:defRPr lang="de-DE" sz="1600" dirty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4796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339" y="260648"/>
            <a:ext cx="8823324" cy="694683"/>
          </a:xfrm>
        </p:spPr>
        <p:txBody>
          <a:bodyPr/>
          <a:lstStyle>
            <a:lvl1pPr>
              <a:defRPr>
                <a:solidFill>
                  <a:srgbClr val="0693C9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A840-49DD-4B0D-AB11-72801F7F26EE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07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4"/>
          <p:cNvSpPr>
            <a:spLocks noGrp="1"/>
          </p:cNvSpPr>
          <p:nvPr>
            <p:ph type="title"/>
          </p:nvPr>
        </p:nvSpPr>
        <p:spPr bwMode="auto">
          <a:xfrm>
            <a:off x="173038" y="217488"/>
            <a:ext cx="7278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Folientitel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532813" y="6529388"/>
            <a:ext cx="342900" cy="17938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79EBB83-1650-4D6D-8868-CC06AE77DCF4}" type="slidenum">
              <a:rPr lang="de-DE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028" name="Textplatzhalter 1"/>
          <p:cNvSpPr>
            <a:spLocks noGrp="1"/>
          </p:cNvSpPr>
          <p:nvPr>
            <p:ph type="body" idx="1"/>
          </p:nvPr>
        </p:nvSpPr>
        <p:spPr bwMode="auto">
          <a:xfrm>
            <a:off x="160338" y="1051967"/>
            <a:ext cx="882332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 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8319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2" r:id="rId7"/>
    <p:sldLayoutId id="2147483957" r:id="rId8"/>
    <p:sldLayoutId id="2147483962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693C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693C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693C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693C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9pPr>
    </p:titleStyle>
    <p:bodyStyle>
      <a:lvl1pPr marL="263525" indent="-255588" algn="l" rtl="0" eaLnBrk="0" fontAlgn="base" hangingPunct="0">
        <a:spcBef>
          <a:spcPct val="0"/>
        </a:spcBef>
        <a:spcAft>
          <a:spcPts val="700"/>
        </a:spcAft>
        <a:buFont typeface="Wingdings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38163" indent="-274638" algn="l" rtl="0" eaLnBrk="0" fontAlgn="base" hangingPunct="0">
        <a:spcBef>
          <a:spcPct val="0"/>
        </a:spcBef>
        <a:spcAft>
          <a:spcPts val="700"/>
        </a:spcAft>
        <a:buFont typeface="Symbol" pitchFamily="18" charset="2"/>
        <a:buChar char="-"/>
        <a:defRPr sz="1400">
          <a:solidFill>
            <a:schemeClr val="tx1"/>
          </a:solidFill>
          <a:latin typeface="Arial" panose="020B0604020202020204" pitchFamily="34" charset="0"/>
        </a:defRPr>
      </a:lvl2pPr>
      <a:lvl3pPr marL="801688" indent="-192088" algn="l" rtl="0" eaLnBrk="0" fontAlgn="base" hangingPunct="0">
        <a:spcBef>
          <a:spcPct val="0"/>
        </a:spcBef>
        <a:spcAft>
          <a:spcPts val="700"/>
        </a:spcAft>
        <a:buFont typeface="Arial" charset="0"/>
        <a:buChar char="•"/>
        <a:defRPr sz="1400">
          <a:solidFill>
            <a:schemeClr val="tx1"/>
          </a:solidFill>
          <a:latin typeface="Arial" panose="020B0604020202020204" pitchFamily="34" charset="0"/>
        </a:defRPr>
      </a:lvl3pPr>
      <a:lvl4pPr marL="1074738" indent="-171450" algn="l" defTabSz="1166813" rtl="0" eaLnBrk="0" fontAlgn="base" hangingPunct="0">
        <a:spcBef>
          <a:spcPct val="0"/>
        </a:spcBef>
        <a:spcAft>
          <a:spcPts val="700"/>
        </a:spcAft>
        <a:buFont typeface="Courier New" pitchFamily="49" charset="0"/>
        <a:buChar char="o"/>
        <a:defRPr sz="1200">
          <a:solidFill>
            <a:schemeClr val="tx1"/>
          </a:solidFill>
          <a:latin typeface="Arial" panose="020B0604020202020204" pitchFamily="34" charset="0"/>
        </a:defRPr>
      </a:lvl4pPr>
      <a:lvl5pPr marL="1349375" indent="-182563" algn="l" rtl="0" eaLnBrk="0" fontAlgn="base" hangingPunct="0">
        <a:spcBef>
          <a:spcPct val="0"/>
        </a:spcBef>
        <a:spcAft>
          <a:spcPts val="700"/>
        </a:spcAft>
        <a:buFont typeface="Lucida Grande"/>
        <a:buChar char="»"/>
        <a:defRPr sz="1200">
          <a:solidFill>
            <a:schemeClr val="tx1"/>
          </a:solidFill>
          <a:latin typeface="Arial" panose="020B0604020202020204" pitchFamily="34" charset="0"/>
        </a:defRPr>
      </a:lvl5pPr>
      <a:lvl6pPr marL="825500" indent="-196850" algn="l" rtl="0" eaLnBrk="1" fontAlgn="base" hangingPunct="1">
        <a:lnSpc>
          <a:spcPct val="120000"/>
        </a:lnSpc>
        <a:spcBef>
          <a:spcPts val="300"/>
        </a:spcBef>
        <a:spcAft>
          <a:spcPts val="0"/>
        </a:spcAft>
        <a:buFont typeface="Arial"/>
        <a:buChar char="•"/>
        <a:defRPr sz="1400">
          <a:solidFill>
            <a:schemeClr val="tx1"/>
          </a:solidFill>
          <a:latin typeface="+mn-lt"/>
        </a:defRPr>
      </a:lvl6pPr>
      <a:lvl7pPr marL="990600" indent="-171450" algn="l" defTabSz="989013" rtl="0" eaLnBrk="1" fontAlgn="base" hangingPunct="1">
        <a:lnSpc>
          <a:spcPct val="120000"/>
        </a:lnSpc>
        <a:spcBef>
          <a:spcPts val="300"/>
        </a:spcBef>
        <a:spcAft>
          <a:spcPts val="0"/>
        </a:spcAft>
        <a:buFont typeface="Courier New"/>
        <a:buChar char="o"/>
        <a:defRPr sz="1200">
          <a:solidFill>
            <a:schemeClr val="tx1"/>
          </a:solidFill>
          <a:latin typeface="+mn-lt"/>
        </a:defRPr>
      </a:lvl7pPr>
      <a:lvl8pPr marL="1169988" indent="-171450" algn="l" defTabSz="898525" rtl="0" eaLnBrk="1" fontAlgn="base" hangingPunct="1">
        <a:lnSpc>
          <a:spcPct val="120000"/>
        </a:lnSpc>
        <a:spcBef>
          <a:spcPts val="300"/>
        </a:spcBef>
        <a:spcAft>
          <a:spcPts val="0"/>
        </a:spcAft>
        <a:buFont typeface="Lucida Grande"/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4"/>
          <p:cNvSpPr>
            <a:spLocks noGrp="1"/>
          </p:cNvSpPr>
          <p:nvPr>
            <p:ph type="title"/>
          </p:nvPr>
        </p:nvSpPr>
        <p:spPr bwMode="auto">
          <a:xfrm>
            <a:off x="173038" y="217488"/>
            <a:ext cx="7278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Folientitel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532813" y="6529388"/>
            <a:ext cx="342900" cy="17938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>
                <a:solidFill>
                  <a:prstClr val="black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E31CD7F-0F12-4B22-A911-A38E60DEC97C}" type="slidenum">
              <a:rPr lang="de-DE"/>
              <a:pPr>
                <a:defRPr/>
              </a:pPr>
              <a:t>‹N›</a:t>
            </a:fld>
            <a:endParaRPr lang="de-DE" dirty="0"/>
          </a:p>
        </p:txBody>
      </p:sp>
      <p:sp>
        <p:nvSpPr>
          <p:cNvPr id="1028" name="Textplatzhalter 1"/>
          <p:cNvSpPr>
            <a:spLocks noGrp="1"/>
          </p:cNvSpPr>
          <p:nvPr>
            <p:ph type="body" idx="1"/>
          </p:nvPr>
        </p:nvSpPr>
        <p:spPr bwMode="auto">
          <a:xfrm>
            <a:off x="160338" y="1052513"/>
            <a:ext cx="882332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 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2041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DINOT-Medium" pitchFamily="50" charset="0"/>
        </a:defRPr>
      </a:lvl9pPr>
    </p:titleStyle>
    <p:bodyStyle>
      <a:lvl1pPr marL="263525" indent="-255588" algn="l" rtl="0" eaLnBrk="0" fontAlgn="base" hangingPunct="0">
        <a:spcBef>
          <a:spcPct val="0"/>
        </a:spcBef>
        <a:spcAft>
          <a:spcPts val="700"/>
        </a:spcAft>
        <a:buFont typeface="Wingdings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38163" indent="-274638" algn="l" rtl="0" eaLnBrk="0" fontAlgn="base" hangingPunct="0">
        <a:spcBef>
          <a:spcPct val="0"/>
        </a:spcBef>
        <a:spcAft>
          <a:spcPts val="700"/>
        </a:spcAft>
        <a:buFont typeface="Symbol" pitchFamily="18" charset="2"/>
        <a:buChar char="-"/>
        <a:defRPr sz="1400">
          <a:solidFill>
            <a:schemeClr val="tx1"/>
          </a:solidFill>
          <a:latin typeface="Arial" panose="020B0604020202020204" pitchFamily="34" charset="0"/>
        </a:defRPr>
      </a:lvl2pPr>
      <a:lvl3pPr marL="801688" indent="-192088" algn="l" rtl="0" eaLnBrk="0" fontAlgn="base" hangingPunct="0">
        <a:spcBef>
          <a:spcPct val="0"/>
        </a:spcBef>
        <a:spcAft>
          <a:spcPts val="700"/>
        </a:spcAft>
        <a:buFont typeface="Arial" charset="0"/>
        <a:buChar char="•"/>
        <a:defRPr sz="1400">
          <a:solidFill>
            <a:schemeClr val="tx1"/>
          </a:solidFill>
          <a:latin typeface="Arial" panose="020B0604020202020204" pitchFamily="34" charset="0"/>
        </a:defRPr>
      </a:lvl3pPr>
      <a:lvl4pPr marL="1074738" indent="-171450" algn="l" defTabSz="1166813" rtl="0" eaLnBrk="0" fontAlgn="base" hangingPunct="0">
        <a:spcBef>
          <a:spcPct val="0"/>
        </a:spcBef>
        <a:spcAft>
          <a:spcPts val="700"/>
        </a:spcAft>
        <a:buFont typeface="Courier New" pitchFamily="49" charset="0"/>
        <a:buChar char="o"/>
        <a:defRPr sz="1200">
          <a:solidFill>
            <a:schemeClr val="tx1"/>
          </a:solidFill>
          <a:latin typeface="Arial" panose="020B0604020202020204" pitchFamily="34" charset="0"/>
        </a:defRPr>
      </a:lvl4pPr>
      <a:lvl5pPr marL="1349375" indent="-182563" algn="l" rtl="0" eaLnBrk="0" fontAlgn="base" hangingPunct="0">
        <a:spcBef>
          <a:spcPct val="0"/>
        </a:spcBef>
        <a:spcAft>
          <a:spcPts val="700"/>
        </a:spcAft>
        <a:buFont typeface="Lucida Grande"/>
        <a:buChar char="»"/>
        <a:defRPr sz="1200">
          <a:solidFill>
            <a:schemeClr val="tx1"/>
          </a:solidFill>
          <a:latin typeface="Arial" panose="020B0604020202020204" pitchFamily="34" charset="0"/>
        </a:defRPr>
      </a:lvl5pPr>
      <a:lvl6pPr marL="825500" indent="-196850" algn="l" rtl="0" eaLnBrk="1" fontAlgn="base" hangingPunct="1">
        <a:lnSpc>
          <a:spcPct val="120000"/>
        </a:lnSpc>
        <a:spcBef>
          <a:spcPts val="300"/>
        </a:spcBef>
        <a:spcAft>
          <a:spcPts val="0"/>
        </a:spcAft>
        <a:buFont typeface="Arial"/>
        <a:buChar char="•"/>
        <a:defRPr sz="1400">
          <a:solidFill>
            <a:schemeClr val="tx1"/>
          </a:solidFill>
          <a:latin typeface="+mn-lt"/>
        </a:defRPr>
      </a:lvl6pPr>
      <a:lvl7pPr marL="990600" indent="-171450" algn="l" defTabSz="989013" rtl="0" eaLnBrk="1" fontAlgn="base" hangingPunct="1">
        <a:lnSpc>
          <a:spcPct val="120000"/>
        </a:lnSpc>
        <a:spcBef>
          <a:spcPts val="300"/>
        </a:spcBef>
        <a:spcAft>
          <a:spcPts val="0"/>
        </a:spcAft>
        <a:buFont typeface="Courier New"/>
        <a:buChar char="o"/>
        <a:defRPr sz="1200">
          <a:solidFill>
            <a:schemeClr val="tx1"/>
          </a:solidFill>
          <a:latin typeface="+mn-lt"/>
        </a:defRPr>
      </a:lvl7pPr>
      <a:lvl8pPr marL="1169988" indent="-171450" algn="l" defTabSz="898525" rtl="0" eaLnBrk="1" fontAlgn="base" hangingPunct="1">
        <a:lnSpc>
          <a:spcPct val="120000"/>
        </a:lnSpc>
        <a:spcBef>
          <a:spcPts val="300"/>
        </a:spcBef>
        <a:spcAft>
          <a:spcPts val="0"/>
        </a:spcAft>
        <a:buFont typeface="Lucida Grande"/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10000"/>
        </a:lnSpc>
        <a:spcBef>
          <a:spcPts val="600"/>
        </a:spcBef>
        <a:spcAft>
          <a:spcPts val="60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Kurt Pöhl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800" dirty="0"/>
              <a:t>Piano </a:t>
            </a:r>
            <a:r>
              <a:rPr lang="de-DE" sz="2800" dirty="0" err="1"/>
              <a:t>triennale</a:t>
            </a:r>
            <a:r>
              <a:rPr lang="de-DE" sz="2800" dirty="0"/>
              <a:t> IT </a:t>
            </a:r>
            <a:r>
              <a:rPr lang="de-DE" sz="2800" dirty="0" err="1"/>
              <a:t>dell‘amministrazione</a:t>
            </a:r>
            <a:r>
              <a:rPr lang="de-DE" sz="2800" dirty="0"/>
              <a:t> </a:t>
            </a:r>
            <a:r>
              <a:rPr lang="de-DE" sz="2800" dirty="0" err="1"/>
              <a:t>provinciale</a:t>
            </a:r>
            <a:r>
              <a:rPr lang="de-DE" sz="2800" dirty="0"/>
              <a:t> – 2017</a:t>
            </a:r>
            <a:endParaRPr lang="it-IT" sz="2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2 </a:t>
            </a:r>
            <a:r>
              <a:rPr lang="de-DE" dirty="0" err="1"/>
              <a:t>giugno</a:t>
            </a:r>
            <a:r>
              <a:rPr lang="de-DE" dirty="0"/>
              <a:t> 2017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/>
              <a:t>Conferenza</a:t>
            </a:r>
            <a:r>
              <a:rPr lang="de-DE" dirty="0"/>
              <a:t> </a:t>
            </a:r>
            <a:r>
              <a:rPr lang="de-DE" dirty="0" err="1"/>
              <a:t>stampa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159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Budget 2017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Piano </a:t>
            </a:r>
            <a:r>
              <a:rPr lang="de-DE" dirty="0" err="1"/>
              <a:t>triennale</a:t>
            </a:r>
            <a:r>
              <a:rPr lang="de-DE" dirty="0"/>
              <a:t> IT </a:t>
            </a:r>
            <a:r>
              <a:rPr lang="de-DE" dirty="0" err="1"/>
              <a:t>dell‘amministrazione</a:t>
            </a:r>
            <a:r>
              <a:rPr lang="de-DE" dirty="0"/>
              <a:t> </a:t>
            </a:r>
            <a:r>
              <a:rPr lang="de-DE" dirty="0" err="1"/>
              <a:t>provinciale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9446ADF-A2CB-49EB-94AF-ACC8424BCDAC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1527643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983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Sviluppo di nuovi servizi </a:t>
            </a:r>
            <a:r>
              <a:rPr lang="it-IT" dirty="0" err="1"/>
              <a:t>eGov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6"/>
          </p:nvPr>
        </p:nvSpPr>
        <p:spPr>
          <a:xfrm>
            <a:off x="4640262" y="1572492"/>
            <a:ext cx="4343399" cy="250458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it-IT" altLang="de-DE" sz="1800" b="1" dirty="0"/>
              <a:t>In ambito agricoltura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Presentazione domande di contributo per il Piano di Sviluppo Rurale (PSR)  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Presentazione della domanda unica (DU) 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Dichiarazione delle movimentazioni in malga die capi di bestiame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Dichiarazione delle varietà ortofrutticole da parte dei consorzi (circa 100.000 istanze)</a:t>
            </a:r>
            <a:endParaRPr lang="it-IT" altLang="de-DE" b="1" dirty="0"/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7"/>
          </p:nvPr>
        </p:nvSpPr>
        <p:spPr>
          <a:xfrm>
            <a:off x="160338" y="1572492"/>
            <a:ext cx="4329112" cy="250458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it-IT" altLang="de-DE" sz="1800" b="1" dirty="0"/>
              <a:t>In ambito sociale</a:t>
            </a:r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de-DE" altLang="de-DE" sz="18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de-DE" sz="1800" b="1" dirty="0"/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Quattro servizi per copertura previdenziale dei periodi per assistenza ai figli e famigliari non autosufficienti (circa 1.400 istanze)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Servizi al cittadino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6520FC-D31E-46BE-BF0E-8FB83D04D396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7" name="Picture 2" descr="Tessera Sanitaria - Carta Provinciale dei Serviz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000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contenuto 3"/>
          <p:cNvSpPr txBox="1">
            <a:spLocks/>
          </p:cNvSpPr>
          <p:nvPr/>
        </p:nvSpPr>
        <p:spPr bwMode="auto">
          <a:xfrm>
            <a:off x="160338" y="4213634"/>
            <a:ext cx="4329112" cy="1906787"/>
          </a:xfrm>
          <a:prstGeom prst="rect">
            <a:avLst/>
          </a:prstGeom>
          <a:noFill/>
          <a:ln w="9525">
            <a:solidFill>
              <a:srgbClr val="D6D7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63525" indent="-255588" algn="l" rtl="0" eaLnBrk="0" fontAlgn="base" hangingPunct="0">
              <a:spcBef>
                <a:spcPct val="0"/>
              </a:spcBef>
              <a:spcAft>
                <a:spcPts val="700"/>
              </a:spcAft>
              <a:buFont typeface="Wingdings" pitchFamily="2" charset="2"/>
              <a:buChar char="§"/>
              <a:defRPr lang="de-DE" sz="16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538163" indent="-274638" algn="l" rtl="0" eaLnBrk="0" fontAlgn="base" hangingPunct="0">
              <a:spcBef>
                <a:spcPct val="0"/>
              </a:spcBef>
              <a:spcAft>
                <a:spcPts val="700"/>
              </a:spcAft>
              <a:buFont typeface="Symbol" pitchFamily="18" charset="2"/>
              <a:buChar char="-"/>
              <a:defRPr lang="de-DE" sz="1400" smtClean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indent="-192088" algn="l" rtl="0" eaLnBrk="0" fontAlgn="base" hangingPunct="0">
              <a:spcBef>
                <a:spcPct val="0"/>
              </a:spcBef>
              <a:spcAft>
                <a:spcPts val="700"/>
              </a:spcAft>
              <a:buFont typeface="Arial" charset="0"/>
              <a:buChar char="•"/>
              <a:defRPr lang="de-DE" sz="1400" smtClean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4738" indent="-171450" algn="l" defTabSz="1166813" rtl="0" eaLnBrk="0" fontAlgn="base" hangingPunct="0">
              <a:spcBef>
                <a:spcPct val="0"/>
              </a:spcBef>
              <a:spcAft>
                <a:spcPts val="700"/>
              </a:spcAft>
              <a:buFont typeface="Courier New" pitchFamily="49" charset="0"/>
              <a:buChar char="o"/>
              <a:defRPr lang="de-DE" sz="1200" smtClean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349375" indent="-182563" algn="l" rtl="0" eaLnBrk="0" fontAlgn="base" hangingPunct="0">
              <a:spcBef>
                <a:spcPct val="0"/>
              </a:spcBef>
              <a:spcAft>
                <a:spcPts val="700"/>
              </a:spcAft>
              <a:buFont typeface="Lucida Grande"/>
              <a:buChar char="»"/>
              <a:defRPr lang="de-DE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25500" indent="-196850" algn="l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990600" indent="-171450" algn="l" defTabSz="989013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Courier New"/>
              <a:buChar char="o"/>
              <a:defRPr sz="1200">
                <a:solidFill>
                  <a:schemeClr val="tx1"/>
                </a:solidFill>
                <a:latin typeface="+mn-lt"/>
              </a:defRPr>
            </a:lvl7pPr>
            <a:lvl8pPr marL="1169988" indent="-171450" algn="l" defTabSz="898525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Lucida Grande"/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it-IT" altLang="de-DE" sz="1800" b="1" kern="0" dirty="0"/>
              <a:t>In ambito lavoro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endParaRPr lang="it-IT" altLang="de-DE" kern="0" dirty="0"/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kern="0" dirty="0"/>
              <a:t>Richiesta di autorizzazione per tirocini presso imprese private (</a:t>
            </a:r>
            <a:r>
              <a:rPr lang="it-IT" altLang="de-DE" kern="0" dirty="0" err="1"/>
              <a:t>ca</a:t>
            </a:r>
            <a:r>
              <a:rPr lang="it-IT" altLang="de-DE" kern="0" dirty="0"/>
              <a:t>. 5.000 istanze)</a:t>
            </a:r>
            <a:endParaRPr lang="it-IT" kern="0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 bwMode="auto">
          <a:xfrm>
            <a:off x="4649390" y="4240583"/>
            <a:ext cx="4343399" cy="1879838"/>
          </a:xfrm>
          <a:prstGeom prst="rect">
            <a:avLst/>
          </a:prstGeom>
          <a:noFill/>
          <a:ln w="9525">
            <a:solidFill>
              <a:srgbClr val="D6D7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3525" indent="-255588" algn="l" rtl="0" eaLnBrk="0" fontAlgn="base" hangingPunct="0">
              <a:spcBef>
                <a:spcPct val="0"/>
              </a:spcBef>
              <a:spcAft>
                <a:spcPts val="7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538163" indent="-274638" algn="l" rtl="0" eaLnBrk="0" fontAlgn="base" hangingPunct="0">
              <a:spcBef>
                <a:spcPct val="0"/>
              </a:spcBef>
              <a:spcAft>
                <a:spcPts val="700"/>
              </a:spcAft>
              <a:buFont typeface="Symbol" pitchFamily="18" charset="2"/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indent="-192088" algn="l" rtl="0" eaLnBrk="0" fontAlgn="base" hangingPunct="0">
              <a:spcBef>
                <a:spcPct val="0"/>
              </a:spcBef>
              <a:spcAft>
                <a:spcPts val="700"/>
              </a:spcAft>
              <a:buFont typeface="Arial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4738" indent="-171450" algn="l" defTabSz="1166813" rtl="0" eaLnBrk="0" fontAlgn="base" hangingPunct="0">
              <a:spcBef>
                <a:spcPct val="0"/>
              </a:spcBef>
              <a:spcAft>
                <a:spcPts val="700"/>
              </a:spcAft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349375" indent="-182563" algn="l" rtl="0" eaLnBrk="0" fontAlgn="base" hangingPunct="0">
              <a:spcBef>
                <a:spcPct val="0"/>
              </a:spcBef>
              <a:spcAft>
                <a:spcPts val="700"/>
              </a:spcAft>
              <a:buFont typeface="Lucida Grande"/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25500" indent="-196850" algn="l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990600" indent="-171450" algn="l" defTabSz="989013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Courier New"/>
              <a:buChar char="o"/>
              <a:defRPr sz="1200">
                <a:solidFill>
                  <a:schemeClr val="tx1"/>
                </a:solidFill>
                <a:latin typeface="+mn-lt"/>
              </a:defRPr>
            </a:lvl7pPr>
            <a:lvl8pPr marL="1169988" indent="-171450" algn="l" defTabSz="898525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Lucida Grande"/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it-IT" altLang="de-DE" sz="1800" b="1" kern="0" dirty="0"/>
              <a:t>Altri ambiti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kern="0" dirty="0"/>
              <a:t>30 Richieste di contributi / autorizzazioni / notifiche varie (es. comunicazione vendita e radiazione veicoli, contributi in ambito sportivo, concessione per accesso, autorizzazione per eventi, ecc.)</a:t>
            </a:r>
            <a:endParaRPr lang="it-IT" altLang="de-DE" b="1" kern="0" dirty="0"/>
          </a:p>
          <a:p>
            <a:endParaRPr lang="it-IT" kern="0" dirty="0"/>
          </a:p>
        </p:txBody>
      </p:sp>
      <p:pic>
        <p:nvPicPr>
          <p:cNvPr id="12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106" y="5740028"/>
            <a:ext cx="1148490" cy="374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776" y="4240583"/>
            <a:ext cx="1709936" cy="42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9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Evoluzione</a:t>
            </a:r>
            <a:r>
              <a:rPr lang="de-DE" dirty="0"/>
              <a:t> </a:t>
            </a:r>
            <a:r>
              <a:rPr lang="de-DE" dirty="0" err="1"/>
              <a:t>dell‘interfacciamento</a:t>
            </a:r>
            <a:r>
              <a:rPr lang="de-DE" dirty="0"/>
              <a:t> </a:t>
            </a:r>
            <a:r>
              <a:rPr lang="de-DE" dirty="0" err="1"/>
              <a:t>coi</a:t>
            </a:r>
            <a:r>
              <a:rPr lang="de-DE" dirty="0"/>
              <a:t> </a:t>
            </a:r>
            <a:r>
              <a:rPr lang="de-DE" dirty="0" err="1"/>
              <a:t>cittadini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it-IT" altLang="de-DE" sz="2000" b="1" dirty="0"/>
              <a:t>Nuovo sportello digitale del cittadino da autunno 2017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Nuovo layout: </a:t>
            </a:r>
            <a:br>
              <a:rPr lang="it-IT" altLang="de-DE" dirty="0"/>
            </a:br>
            <a:r>
              <a:rPr lang="it-IT" altLang="de-DE" dirty="0"/>
              <a:t>moderno, semplice e utilizzabile con dispositivi mobili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Accessibile tramite SPID / Carta Servizi / CIE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Area riservata per la consultazione delle istanze digitali presentate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Consegna di documenti digitali per il cittadino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Calendario scadenze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/>
              <a:t>Pubblicazione progressiva di vari fascicoli del cittadino: DURP, tributi comunali, pagamenti, agricoltura, scuola, sanità ed altri.</a:t>
            </a:r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de-DE" alt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7"/>
          </p:nvPr>
        </p:nvSpPr>
        <p:spPr>
          <a:xfrm>
            <a:off x="160338" y="1572492"/>
            <a:ext cx="4329112" cy="17845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it-IT" sz="2000" b="1" dirty="0"/>
              <a:t>Nuova rete civica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de-DE" dirty="0">
                <a:solidFill>
                  <a:prstClr val="black"/>
                </a:solidFill>
              </a:rPr>
              <a:t>Nuovo layout: </a:t>
            </a:r>
            <a:br>
              <a:rPr lang="it-IT" altLang="de-DE" dirty="0">
                <a:solidFill>
                  <a:prstClr val="black"/>
                </a:solidFill>
              </a:rPr>
            </a:br>
            <a:r>
              <a:rPr lang="it-IT" altLang="de-DE" dirty="0">
                <a:solidFill>
                  <a:prstClr val="black"/>
                </a:solidFill>
              </a:rPr>
              <a:t>moderno, semplice e utilizzabile con dispositivi mobili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dirty="0">
                <a:solidFill>
                  <a:prstClr val="black"/>
                </a:solidFill>
              </a:rPr>
              <a:t>Nuova strutturazione dei contenuti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Servizi al cittadino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6520FC-D31E-46BE-BF0E-8FB83D04D396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3645024"/>
            <a:ext cx="2891710" cy="228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1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dei sistemi alle piattaforme nazionali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endParaRPr lang="it-IT" altLang="it-IT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it-IT" altLang="it-IT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it-IT" altLang="it-IT" dirty="0">
              <a:cs typeface="Arial" panose="020B0604020202020204" pitchFamily="34" charset="0"/>
            </a:endParaRPr>
          </a:p>
          <a:p>
            <a:pPr marL="7937" indent="0">
              <a:spcBef>
                <a:spcPct val="50000"/>
              </a:spcBef>
              <a:buNone/>
              <a:defRPr/>
            </a:pPr>
            <a:endParaRPr lang="it-IT" altLang="it-IT" dirty="0">
              <a:cs typeface="Arial" panose="020B0604020202020204" pitchFamily="34" charset="0"/>
            </a:endParaRPr>
          </a:p>
          <a:p>
            <a:pPr marL="7937" indent="0">
              <a:spcBef>
                <a:spcPct val="50000"/>
              </a:spcBef>
              <a:buNone/>
              <a:defRPr/>
            </a:pPr>
            <a:r>
              <a:rPr lang="it-IT" altLang="it-IT" b="1" dirty="0">
                <a:cs typeface="Arial" panose="020B0604020202020204" pitchFamily="34" charset="0"/>
              </a:rPr>
              <a:t>Consentire a cittadini e imprese di adempiere alle richieste di pagamento della PAB attraverso il sistema PAGO PA</a:t>
            </a:r>
          </a:p>
          <a:p>
            <a:pPr>
              <a:buClr>
                <a:srgbClr val="C00000"/>
              </a:buClr>
              <a:defRPr/>
            </a:pPr>
            <a:r>
              <a:rPr lang="it-IT" altLang="it-IT" dirty="0"/>
              <a:t>2017 : possibilità per il cittadino/impresa di effettuare gran parte dei pagamenti spontanei </a:t>
            </a:r>
          </a:p>
          <a:p>
            <a:pPr>
              <a:buClr>
                <a:srgbClr val="C00000"/>
              </a:buClr>
              <a:defRPr/>
            </a:pPr>
            <a:r>
              <a:rPr lang="it-IT" altLang="it-IT" dirty="0"/>
              <a:t>2018: realizzazione delle componenti necessarie per consentire al cittadino/imprese di effettuare i pagamenti precostituiti</a:t>
            </a:r>
          </a:p>
          <a:p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defRPr/>
            </a:pPr>
            <a:endParaRPr lang="it-IT" altLang="de-DE" sz="2000" dirty="0"/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endParaRPr lang="it-IT" altLang="de-DE" sz="1900" b="1" dirty="0"/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endParaRPr lang="it-IT" altLang="de-DE" sz="1900" b="1" dirty="0"/>
          </a:p>
          <a:p>
            <a:pPr marL="7937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de-DE" b="1" dirty="0"/>
          </a:p>
          <a:p>
            <a:pPr marL="7937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de-DE" b="1" dirty="0"/>
          </a:p>
          <a:p>
            <a:pPr marL="7937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br>
              <a:rPr lang="it-IT" altLang="de-DE" b="1" dirty="0"/>
            </a:br>
            <a:r>
              <a:rPr lang="it-IT" altLang="de-DE" b="1" dirty="0"/>
              <a:t>Identità Digitale univoca per tutte le amministrazioni pubbliche entro febbraio 2018</a:t>
            </a:r>
          </a:p>
          <a:p>
            <a:pPr>
              <a:buClr>
                <a:srgbClr val="C00000"/>
              </a:buClr>
              <a:defRPr/>
            </a:pPr>
            <a:r>
              <a:rPr lang="it-IT" altLang="de-DE" dirty="0"/>
              <a:t>Entro ottobre 2017 la Provincia Autonoma di Bolzano attiverà lo SPID su circa 60 servizi tra Provincia e Comuni</a:t>
            </a:r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Servizi al cittadino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326FEBF6-3AED-4D0B-BB2D-B57E35796AA5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71" y="1700808"/>
            <a:ext cx="3098046" cy="54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32261"/>
            <a:ext cx="1756607" cy="172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007" y="2492897"/>
            <a:ext cx="4299443" cy="3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97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Uffici senza carta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6"/>
          </p:nvPr>
        </p:nvSpPr>
        <p:spPr>
          <a:xfrm>
            <a:off x="4640262" y="1572492"/>
            <a:ext cx="4343399" cy="2456505"/>
          </a:xfrm>
        </p:spPr>
        <p:txBody>
          <a:bodyPr/>
          <a:lstStyle/>
          <a:p>
            <a:pPr marL="6350" indent="0">
              <a:buNone/>
              <a:defRPr/>
            </a:pPr>
            <a:endParaRPr lang="it-IT" b="1" dirty="0">
              <a:latin typeface="Arial" charset="0"/>
            </a:endParaRPr>
          </a:p>
          <a:p>
            <a:pPr marL="6350" indent="0">
              <a:buNone/>
              <a:defRPr/>
            </a:pPr>
            <a:endParaRPr lang="it-IT" b="1" dirty="0">
              <a:latin typeface="Arial" charset="0"/>
            </a:endParaRPr>
          </a:p>
          <a:p>
            <a:pPr marL="6350" indent="0">
              <a:buNone/>
              <a:defRPr/>
            </a:pPr>
            <a:endParaRPr lang="it-IT" b="1" dirty="0">
              <a:latin typeface="Arial" charset="0"/>
            </a:endParaRPr>
          </a:p>
          <a:p>
            <a:pPr marL="6350" indent="0">
              <a:buNone/>
              <a:defRPr/>
            </a:pPr>
            <a:r>
              <a:rPr lang="it-IT" b="1" dirty="0">
                <a:latin typeface="Arial" charset="0"/>
              </a:rPr>
              <a:t>Firma digitale remota e automatica</a:t>
            </a:r>
          </a:p>
          <a:p>
            <a:pPr marL="292100" indent="-285750">
              <a:buClr>
                <a:srgbClr val="C00000"/>
              </a:buClr>
              <a:defRPr/>
            </a:pPr>
            <a:r>
              <a:rPr lang="it-IT" dirty="0">
                <a:latin typeface="Arial" charset="0"/>
              </a:rPr>
              <a:t>Implementazione infrastruttura entro giugno 2017</a:t>
            </a:r>
          </a:p>
          <a:p>
            <a:pPr marL="292100" indent="-285750">
              <a:buClr>
                <a:srgbClr val="C00000"/>
              </a:buClr>
              <a:defRPr/>
            </a:pPr>
            <a:r>
              <a:rPr lang="it-IT" dirty="0">
                <a:latin typeface="Arial" charset="0"/>
              </a:rPr>
              <a:t>Integrazione in diverse applicazioni da gennaio 2017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endParaRPr lang="it-IT" dirty="0">
              <a:latin typeface="Arial" charset="0"/>
            </a:endParaRPr>
          </a:p>
          <a:p>
            <a:pPr marL="7937" indent="0">
              <a:buNone/>
              <a:defRPr/>
            </a:pPr>
            <a:r>
              <a:rPr lang="it-IT" sz="1800" b="1" dirty="0">
                <a:latin typeface="Arial" charset="0"/>
              </a:rPr>
              <a:t>Office 365 in Cloud</a:t>
            </a:r>
          </a:p>
          <a:p>
            <a:pPr defTabSz="914400">
              <a:buClr>
                <a:srgbClr val="C00000"/>
              </a:buClr>
              <a:defRPr/>
            </a:pPr>
            <a:r>
              <a:rPr lang="it-IT" dirty="0">
                <a:cs typeface="Arial" panose="020B0604020202020204" pitchFamily="34" charset="0"/>
              </a:rPr>
              <a:t>Migrazione dei posti di lavoro entro ottobre 2017</a:t>
            </a:r>
          </a:p>
          <a:p>
            <a:pPr defTabSz="914400">
              <a:buClr>
                <a:srgbClr val="C00000"/>
              </a:buClr>
              <a:defRPr/>
            </a:pPr>
            <a:r>
              <a:rPr lang="it-IT" dirty="0">
                <a:cs typeface="Arial" panose="020B0604020202020204" pitchFamily="34" charset="0"/>
              </a:rPr>
              <a:t>Attivazione di </a:t>
            </a:r>
            <a:r>
              <a:rPr lang="it-IT" dirty="0" err="1">
                <a:cs typeface="Arial" panose="020B0604020202020204" pitchFamily="34" charset="0"/>
              </a:rPr>
              <a:t>Sharepoint</a:t>
            </a:r>
            <a:r>
              <a:rPr lang="it-IT" dirty="0">
                <a:cs typeface="Arial" panose="020B0604020202020204" pitchFamily="34" charset="0"/>
              </a:rPr>
              <a:t> da settembre 2017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it-IT" dirty="0"/>
              <a:t>Digitalizzazione dell‘amministrazione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6520FC-D31E-46BE-BF0E-8FB83D04D396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7" name="Grafik 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5600"/>
            <a:ext cx="3735388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nhaltsplatzhalt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888" y="1687520"/>
            <a:ext cx="1296144" cy="916665"/>
          </a:xfrm>
          <a:prstGeom prst="rect">
            <a:avLst/>
          </a:prstGeom>
          <a:noFill/>
          <a:ln w="9525">
            <a:solidFill>
              <a:srgbClr val="D6D7D7"/>
            </a:solidFill>
            <a:miter lim="800000"/>
            <a:headEnd/>
            <a:tailEnd/>
          </a:ln>
        </p:spPr>
      </p:pic>
      <p:sp>
        <p:nvSpPr>
          <p:cNvPr id="10" name="Segnaposto contenuto 2"/>
          <p:cNvSpPr txBox="1">
            <a:spLocks/>
          </p:cNvSpPr>
          <p:nvPr/>
        </p:nvSpPr>
        <p:spPr bwMode="auto">
          <a:xfrm>
            <a:off x="4640261" y="4144025"/>
            <a:ext cx="4343399" cy="2010085"/>
          </a:xfrm>
          <a:prstGeom prst="rect">
            <a:avLst/>
          </a:prstGeom>
          <a:noFill/>
          <a:ln w="9525">
            <a:solidFill>
              <a:srgbClr val="D6D7D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3525" indent="-255588" algn="l" rtl="0" eaLnBrk="0" fontAlgn="base" hangingPunct="0">
              <a:spcBef>
                <a:spcPct val="0"/>
              </a:spcBef>
              <a:spcAft>
                <a:spcPts val="70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538163" indent="-274638" algn="l" rtl="0" eaLnBrk="0" fontAlgn="base" hangingPunct="0">
              <a:spcBef>
                <a:spcPct val="0"/>
              </a:spcBef>
              <a:spcAft>
                <a:spcPts val="700"/>
              </a:spcAft>
              <a:buFont typeface="Symbol" pitchFamily="18" charset="2"/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1688" indent="-192088" algn="l" rtl="0" eaLnBrk="0" fontAlgn="base" hangingPunct="0">
              <a:spcBef>
                <a:spcPct val="0"/>
              </a:spcBef>
              <a:spcAft>
                <a:spcPts val="700"/>
              </a:spcAft>
              <a:buFont typeface="Arial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74738" indent="-171450" algn="l" defTabSz="1166813" rtl="0" eaLnBrk="0" fontAlgn="base" hangingPunct="0">
              <a:spcBef>
                <a:spcPct val="0"/>
              </a:spcBef>
              <a:spcAft>
                <a:spcPts val="700"/>
              </a:spcAft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349375" indent="-182563" algn="l" rtl="0" eaLnBrk="0" fontAlgn="base" hangingPunct="0">
              <a:spcBef>
                <a:spcPct val="0"/>
              </a:spcBef>
              <a:spcAft>
                <a:spcPts val="700"/>
              </a:spcAft>
              <a:buFont typeface="Lucida Grande"/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825500" indent="-196850" algn="l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990600" indent="-171450" algn="l" defTabSz="989013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Courier New"/>
              <a:buChar char="o"/>
              <a:defRPr sz="1200">
                <a:solidFill>
                  <a:schemeClr val="tx1"/>
                </a:solidFill>
                <a:latin typeface="+mn-lt"/>
              </a:defRPr>
            </a:lvl7pPr>
            <a:lvl8pPr marL="1169988" indent="-171450" algn="l" defTabSz="898525" rtl="0" eaLnBrk="1" fontAlgn="base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Lucida Grande"/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6350" indent="0">
              <a:buFont typeface="Wingdings" pitchFamily="2" charset="2"/>
              <a:buNone/>
              <a:defRPr/>
            </a:pPr>
            <a:endParaRPr lang="it-IT" b="1" kern="0" dirty="0">
              <a:latin typeface="Arial" charset="0"/>
            </a:endParaRPr>
          </a:p>
          <a:p>
            <a:pPr marL="6350" indent="0">
              <a:buFont typeface="Wingdings" pitchFamily="2" charset="2"/>
              <a:buNone/>
              <a:defRPr/>
            </a:pPr>
            <a:endParaRPr lang="it-IT" b="1" kern="0" dirty="0">
              <a:latin typeface="Arial" charset="0"/>
            </a:endParaRPr>
          </a:p>
          <a:p>
            <a:pPr marL="6350" indent="0">
              <a:buFont typeface="Wingdings" pitchFamily="2" charset="2"/>
              <a:buNone/>
              <a:defRPr/>
            </a:pPr>
            <a:r>
              <a:rPr lang="it-IT" b="1" kern="0" dirty="0">
                <a:latin typeface="Arial" charset="0"/>
              </a:rPr>
              <a:t>Gestione documenti digitali in uscita:</a:t>
            </a:r>
          </a:p>
          <a:p>
            <a:pPr marL="292100" indent="-285750">
              <a:buClr>
                <a:srgbClr val="C00000"/>
              </a:buClr>
              <a:defRPr/>
            </a:pPr>
            <a:r>
              <a:rPr lang="it-IT" kern="0" dirty="0">
                <a:latin typeface="Arial" charset="0"/>
              </a:rPr>
              <a:t>Integrazione delle diverse applicazioni da novembre 2016 </a:t>
            </a:r>
          </a:p>
          <a:p>
            <a:endParaRPr lang="it-IT" kern="0" dirty="0"/>
          </a:p>
        </p:txBody>
      </p:sp>
      <p:pic>
        <p:nvPicPr>
          <p:cNvPr id="9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843" y="4192508"/>
            <a:ext cx="1326676" cy="53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47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Evoluzione di servizi esistenti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it-IT" altLang="it-IT" sz="2000" b="1" dirty="0"/>
              <a:t>Gestione degli edifici pubblici in modalità digitale</a:t>
            </a:r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1800" b="1" dirty="0"/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it-IT" dirty="0"/>
              <a:t>2017: automazione trasmissione dati opere pubbliche agli enti di controllo, manutenzione ordinaria edifici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it-IT" dirty="0"/>
              <a:t>2018: attivazione di un sistema documentale per documenti tecnici, gestione planimetrie, consumi energetici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it-IT" dirty="0"/>
              <a:t>2019: gestione contratti e manutenzione straordinaria</a:t>
            </a:r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endParaRPr lang="it-IT" altLang="it-IT" sz="2000" b="1" dirty="0"/>
          </a:p>
          <a:p>
            <a:pPr marL="0" indent="0">
              <a:lnSpc>
                <a:spcPct val="90000"/>
              </a:lnSpc>
              <a:buClr>
                <a:srgbClr val="C00000"/>
              </a:buClr>
              <a:buNone/>
              <a:defRPr/>
            </a:pPr>
            <a:r>
              <a:rPr lang="it-IT" altLang="it-IT" sz="2000" b="1" dirty="0"/>
              <a:t>Digitalizzazione completa del ciclo di vita delle fatture attive e passive della PAB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it-IT" dirty="0"/>
              <a:t>2017: comunicazione automatica allo SDI e alla piattaforma certificazione crediti; </a:t>
            </a:r>
          </a:p>
          <a:p>
            <a:pPr>
              <a:lnSpc>
                <a:spcPct val="90000"/>
              </a:lnSpc>
              <a:buClr>
                <a:srgbClr val="C00000"/>
              </a:buClr>
              <a:defRPr/>
            </a:pPr>
            <a:r>
              <a:rPr lang="it-IT" altLang="it-IT" dirty="0"/>
              <a:t>2018: acquisizione automatica delle fatture passive nel sistema contabile (50.000 fatture/anno)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Digitalizzazione dell‘amministrazione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456520FC-D31E-46BE-BF0E-8FB83D04D396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25" y="1791413"/>
            <a:ext cx="1292853" cy="100468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547" y="1791413"/>
            <a:ext cx="1952625" cy="10096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20" y="1625912"/>
            <a:ext cx="1681881" cy="133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75921"/>
      </p:ext>
    </p:extLst>
  </p:cSld>
  <p:clrMapOvr>
    <a:masterClrMapping/>
  </p:clrMapOvr>
</p:sld>
</file>

<file path=ppt/theme/theme1.xml><?xml version="1.0" encoding="utf-8"?>
<a:theme xmlns:a="http://schemas.openxmlformats.org/drawingml/2006/main" name="2_DNI_PPT_Master">
  <a:themeElements>
    <a:clrScheme name="Blaugrü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tandarddesign">
      <a:majorFont>
        <a:latin typeface="DINOT-Medium"/>
        <a:ea typeface=""/>
        <a:cs typeface=""/>
      </a:majorFont>
      <a:minorFont>
        <a:latin typeface="DINOT-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mpd="sng">
          <a:noFill/>
          <a:miter lim="800000"/>
        </a:ln>
        <a:effectLst/>
        <a:extLst/>
      </a:spPr>
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noFill/>
        <a:ln w="1905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 anchor="t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BL_PPT_Master [Schreibgeschützt]" id="{425574D5-24AE-4402-9ECF-DF40B69C42F4}" vid="{7C340A06-283E-47A4-96D2-852195671505}"/>
    </a:ext>
  </a:extLst>
</a:theme>
</file>

<file path=ppt/theme/theme2.xml><?xml version="1.0" encoding="utf-8"?>
<a:theme xmlns:a="http://schemas.openxmlformats.org/drawingml/2006/main" name="3_DNI_PPT_Master">
  <a:themeElements>
    <a:clrScheme name="Orangero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tandarddesign">
      <a:majorFont>
        <a:latin typeface="DINOT-Medium"/>
        <a:ea typeface=""/>
        <a:cs typeface=""/>
      </a:majorFont>
      <a:minorFont>
        <a:latin typeface="DINOT-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mpd="sng">
          <a:noFill/>
          <a:miter lim="800000"/>
        </a:ln>
        <a:effectLst/>
        <a:extLst/>
      </a:spPr>
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noFill/>
        <a:ln w="1905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 anchor="t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BL_PPT_Master [Schreibgeschützt]" id="{425574D5-24AE-4402-9ECF-DF40B69C42F4}" vid="{7C340A06-283E-47A4-96D2-85219567150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DC1EAC8B39F44B8F4C637F3F60862A" ma:contentTypeVersion="5" ma:contentTypeDescription="Ein neues Dokument erstellen." ma:contentTypeScope="" ma:versionID="29888f6265e1276d5a2af60f7afe9d9d">
  <xsd:schema xmlns:xsd="http://www.w3.org/2001/XMLSchema" xmlns:xs="http://www.w3.org/2001/XMLSchema" xmlns:p="http://schemas.microsoft.com/office/2006/metadata/properties" xmlns:ns2="75753193-9209-437b-82f4-db310ed265ff" xmlns:ns3="720846e1-7b1f-4751-957e-31177e45c053" targetNamespace="http://schemas.microsoft.com/office/2006/metadata/properties" ma:root="true" ma:fieldsID="0c9a96d91687beb42c38259d155cb75b" ns2:_="" ns3:_="">
    <xsd:import namespace="75753193-9209-437b-82f4-db310ed265ff"/>
    <xsd:import namespace="720846e1-7b1f-4751-957e-31177e45c05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53193-9209-437b-82f4-db310ed265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Freigabehinweishash" ma:internalName="SharingHintHash" ma:readOnly="true">
      <xsd:simpleType>
        <xsd:restriction base="dms:Text"/>
      </xsd:simpleType>
    </xsd:element>
    <xsd:element name="SharedWithDetails" ma:index="10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846e1-7b1f-4751-957e-31177e45c0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753193-9209-437b-82f4-db310ed265ff">
      <UserInfo>
        <DisplayName>Wolfgang Rigger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C45C5B5-DA78-49BD-96B3-B06CC5823B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A204B4-73BD-44B3-8833-3BEC88904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753193-9209-437b-82f4-db310ed265ff"/>
    <ds:schemaRef ds:uri="720846e1-7b1f-4751-957e-31177e45c0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B84D6D-CD05-4516-A59C-1413BE3E1AAB}">
  <ds:schemaRefs>
    <ds:schemaRef ds:uri="http://schemas.openxmlformats.org/package/2006/metadata/core-properties"/>
    <ds:schemaRef ds:uri="http://purl.org/dc/elements/1.1/"/>
    <ds:schemaRef ds:uri="http://purl.org/dc/dcmitype/"/>
    <ds:schemaRef ds:uri="75753193-9209-437b-82f4-db310ed265ff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20846e1-7b1f-4751-957e-31177e45c05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IBL_PPT_Master</Template>
  <TotalTime>0</TotalTime>
  <Words>543</Words>
  <Application>Microsoft Office PowerPoint</Application>
  <PresentationFormat>Presentazione su schermo (4:3)</PresentationFormat>
  <Paragraphs>130</Paragraphs>
  <Slides>7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8" baseType="lpstr">
      <vt:lpstr>Arial</vt:lpstr>
      <vt:lpstr>Calibri</vt:lpstr>
      <vt:lpstr>Courier New</vt:lpstr>
      <vt:lpstr>DINOT-Medium</vt:lpstr>
      <vt:lpstr>DINOT-Regular</vt:lpstr>
      <vt:lpstr>Lucida Grande</vt:lpstr>
      <vt:lpstr>Symbol</vt:lpstr>
      <vt:lpstr>Times New Roman</vt:lpstr>
      <vt:lpstr>Wingdings</vt:lpstr>
      <vt:lpstr>2_DNI_PPT_Master</vt:lpstr>
      <vt:lpstr>3_DNI_PPT_Master</vt:lpstr>
      <vt:lpstr>Presentazione standard di PowerPoint</vt:lpstr>
      <vt:lpstr>Budget 2017</vt:lpstr>
      <vt:lpstr>Sviluppo di nuovi servizi eGov</vt:lpstr>
      <vt:lpstr>Evoluzione dell‘interfacciamento coi cittadini</vt:lpstr>
      <vt:lpstr>Integrazione dei sistemi alle piattaforme nazionali</vt:lpstr>
      <vt:lpstr>Uffici senza carta</vt:lpstr>
      <vt:lpstr>Evoluzione di servizi esistenti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Cimino, Stefania</dc:creator>
  <cp:lastModifiedBy>Melani, Marta</cp:lastModifiedBy>
  <cp:revision>943</cp:revision>
  <cp:lastPrinted>2015-04-27T09:41:36Z</cp:lastPrinted>
  <dcterms:created xsi:type="dcterms:W3CDTF">2014-01-23T13:15:18Z</dcterms:created>
  <dcterms:modified xsi:type="dcterms:W3CDTF">2017-08-01T10:37:15Z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0x01010026DC1EAC8B39F44B8F4C637F3F60862A</vt:lpwstr>
  </property>
  <property fmtid="{D5CDD505-2E9C-101B-9397-08002B2CF9AE}" pid="3" name="SharedWithUsers">
    <vt:lpwstr>16;#Wolfgang Rigger</vt:lpwstr>
  </property>
  <property fmtid="{D5CDD505-2E9C-101B-9397-08002B2CF9AE}" pid="4" name="Classification">
    <vt:lpwstr>2;#Presentation|fc475040-a5c8-46b7-afda-c49054d5dbec</vt:lpwstr>
  </property>
  <property fmtid="{D5CDD505-2E9C-101B-9397-08002B2CF9AE}" pid="5" name="DocType">
    <vt:lpwstr>6;#Presentation|18756c4c-6d71-4b4f-a732-8eef90219deb</vt:lpwstr>
  </property>
  <property fmtid="{D5CDD505-2E9C-101B-9397-08002B2CF9AE}" pid="6" name="LikesCount">
    <vt:lpwstr/>
  </property>
  <property fmtid="{D5CDD505-2E9C-101B-9397-08002B2CF9AE}" pid="7" name="Workpackage">
    <vt:lpwstr>1</vt:lpwstr>
  </property>
  <property fmtid="{D5CDD505-2E9C-101B-9397-08002B2CF9AE}" pid="8" name="Ratings">
    <vt:lpwstr/>
  </property>
  <property fmtid="{D5CDD505-2E9C-101B-9397-08002B2CF9AE}" pid="9" name="LikedBy">
    <vt:lpwstr/>
  </property>
  <property fmtid="{D5CDD505-2E9C-101B-9397-08002B2CF9AE}" pid="10" name="f16b9b66274c4526a3f436b859ae4a00">
    <vt:lpwstr>Presentation18756c4c-6d71-4b4f-a732-8eef90219deb</vt:lpwstr>
  </property>
  <property fmtid="{D5CDD505-2E9C-101B-9397-08002B2CF9AE}" pid="11" name="CustomGrouping">
    <vt:lpwstr>Templates</vt:lpwstr>
  </property>
  <property fmtid="{D5CDD505-2E9C-101B-9397-08002B2CF9AE}" pid="12" name="d8320ae1a39046c4afe65098a6f20956">
    <vt:lpwstr>Presentationfc475040-a5c8-46b7-afda-c49054d5dbec</vt:lpwstr>
  </property>
  <property fmtid="{D5CDD505-2E9C-101B-9397-08002B2CF9AE}" pid="13" name="TaxCatchAll">
    <vt:lpwstr>2;#;#6;#</vt:lpwstr>
  </property>
  <property fmtid="{D5CDD505-2E9C-101B-9397-08002B2CF9AE}" pid="14" name="RatedBy">
    <vt:lpwstr/>
  </property>
  <property fmtid="{D5CDD505-2E9C-101B-9397-08002B2CF9AE}" pid="15" name="ContentType">
    <vt:lpwstr>Document</vt:lpwstr>
  </property>
  <property fmtid="{D5CDD505-2E9C-101B-9397-08002B2CF9AE}" pid="16" name="_dlc_DocIdItemGuid">
    <vt:lpwstr>29c70847-2bcf-4317-af44-4f1315d9aa2b</vt:lpwstr>
  </property>
</Properties>
</file>