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56" r:id="rId2"/>
    <p:sldId id="357" r:id="rId3"/>
    <p:sldId id="354" r:id="rId4"/>
    <p:sldId id="362" r:id="rId5"/>
    <p:sldId id="358" r:id="rId6"/>
    <p:sldId id="360" r:id="rId7"/>
    <p:sldId id="359" r:id="rId8"/>
    <p:sldId id="361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lla Franch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00"/>
    <a:srgbClr val="FFFF66"/>
    <a:srgbClr val="FF3300"/>
    <a:srgbClr val="FFCCFF"/>
    <a:srgbClr val="0000FF"/>
    <a:srgbClr val="8000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4" autoAdjust="0"/>
    <p:restoredTop sz="88837" autoAdjust="0"/>
  </p:normalViewPr>
  <p:slideViewPr>
    <p:cSldViewPr>
      <p:cViewPr>
        <p:scale>
          <a:sx n="100" d="100"/>
          <a:sy n="100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482" y="1501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1108BA25-00CF-42FA-B52A-F3B00A8F60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0447A1B7-DC4A-40CF-9158-BA24E190B9B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/>
            <a:fld id="{064D607E-C7C9-4AFD-BD46-B5C1811E4439}" type="slidenum">
              <a:rPr lang="de-DE" altLang="de-DE" sz="1200"/>
              <a:pPr algn="r" defTabSz="947738"/>
              <a:t>1</a:t>
            </a:fld>
            <a:endParaRPr lang="de-DE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859338"/>
            <a:ext cx="6515100" cy="4606925"/>
          </a:xfrm>
          <a:noFill/>
          <a:ln/>
        </p:spPr>
        <p:txBody>
          <a:bodyPr lIns="94739" tIns="47369" rIns="94739" bIns="47369"/>
          <a:lstStyle/>
          <a:p>
            <a:pPr eaLnBrk="1" hangingPunct="1"/>
            <a:endParaRPr lang="it-IT" altLang="de-DE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/>
            <a:fld id="{88A09EC9-ACA9-4D89-A830-D384802DB3DF}" type="slidenum">
              <a:rPr lang="de-DE" altLang="de-DE" sz="1200"/>
              <a:pPr algn="r" defTabSz="947738"/>
              <a:t>2</a:t>
            </a:fld>
            <a:endParaRPr lang="de-DE" altLang="de-DE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859338"/>
            <a:ext cx="6515100" cy="4606925"/>
          </a:xfrm>
          <a:noFill/>
          <a:ln/>
        </p:spPr>
        <p:txBody>
          <a:bodyPr lIns="94739" tIns="47369" rIns="94739" bIns="47369"/>
          <a:lstStyle/>
          <a:p>
            <a:pPr eaLnBrk="1" hangingPunct="1"/>
            <a:endParaRPr lang="it-IT" altLang="de-DE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/>
            <a:fld id="{75E2606C-22F9-4A87-BD7A-3BC4DCC59228}" type="slidenum">
              <a:rPr lang="de-DE" altLang="de-DE" sz="1200"/>
              <a:pPr algn="r" defTabSz="947738"/>
              <a:t>5</a:t>
            </a:fld>
            <a:endParaRPr lang="de-DE" altLang="de-DE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859338"/>
            <a:ext cx="6515100" cy="4606925"/>
          </a:xfrm>
          <a:noFill/>
          <a:ln/>
        </p:spPr>
        <p:txBody>
          <a:bodyPr lIns="94739" tIns="47369" rIns="94739" bIns="47369"/>
          <a:lstStyle/>
          <a:p>
            <a:pPr eaLnBrk="1" hangingPunct="1"/>
            <a:endParaRPr lang="it-IT" altLang="de-DE" sz="1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/>
            <a:fld id="{2E528772-D615-471A-B7F6-872F524290C9}" type="slidenum">
              <a:rPr lang="de-DE" altLang="de-DE" sz="1200"/>
              <a:pPr algn="r" defTabSz="947738"/>
              <a:t>6</a:t>
            </a:fld>
            <a:endParaRPr lang="de-DE" altLang="de-DE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859338"/>
            <a:ext cx="6515100" cy="4606925"/>
          </a:xfrm>
          <a:noFill/>
          <a:ln/>
        </p:spPr>
        <p:txBody>
          <a:bodyPr lIns="94739" tIns="47369" rIns="94739" bIns="47369"/>
          <a:lstStyle/>
          <a:p>
            <a:pPr eaLnBrk="1" hangingPunct="1"/>
            <a:endParaRPr lang="it-IT" altLang="de-DE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/>
            <a:fld id="{59B2EADA-C5BF-496F-9E19-216D49F56D14}" type="slidenum">
              <a:rPr lang="de-DE" altLang="de-DE" sz="1200"/>
              <a:pPr algn="r" defTabSz="947738"/>
              <a:t>7</a:t>
            </a:fld>
            <a:endParaRPr lang="de-DE" altLang="de-DE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859338"/>
            <a:ext cx="6515100" cy="4606925"/>
          </a:xfrm>
          <a:noFill/>
          <a:ln/>
        </p:spPr>
        <p:txBody>
          <a:bodyPr lIns="94739" tIns="47369" rIns="94739" bIns="47369"/>
          <a:lstStyle/>
          <a:p>
            <a:pPr eaLnBrk="1" hangingPunct="1"/>
            <a:endParaRPr lang="it-IT" altLang="de-DE" sz="1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/>
            <a:fld id="{F4F994D0-3044-4892-813C-73F23C57A0EB}" type="slidenum">
              <a:rPr lang="de-DE" altLang="de-DE" sz="1200"/>
              <a:pPr algn="r" defTabSz="947738"/>
              <a:t>8</a:t>
            </a:fld>
            <a:endParaRPr lang="de-DE" altLang="de-D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4859338"/>
            <a:ext cx="6515100" cy="4606925"/>
          </a:xfrm>
          <a:noFill/>
          <a:ln/>
        </p:spPr>
        <p:txBody>
          <a:bodyPr lIns="94739" tIns="47369" rIns="94739" bIns="47369"/>
          <a:lstStyle/>
          <a:p>
            <a:pPr eaLnBrk="1" hangingPunct="1"/>
            <a:endParaRPr lang="it-IT" altLang="de-DE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94564" name="Line 4"/>
          <p:cNvSpPr>
            <a:spLocks noChangeShapeType="1"/>
          </p:cNvSpPr>
          <p:nvPr userDrawn="1"/>
        </p:nvSpPr>
        <p:spPr bwMode="auto">
          <a:xfrm>
            <a:off x="431800" y="6534150"/>
            <a:ext cx="377825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+mn-cs"/>
            </a:endParaRPr>
          </a:p>
        </p:txBody>
      </p:sp>
      <p:sp>
        <p:nvSpPr>
          <p:cNvPr id="194565" name="Rectangle 5"/>
          <p:cNvSpPr>
            <a:spLocks noChangeArrowheads="1"/>
          </p:cNvSpPr>
          <p:nvPr userDrawn="1"/>
        </p:nvSpPr>
        <p:spPr bwMode="auto">
          <a:xfrm>
            <a:off x="2065338" y="6326188"/>
            <a:ext cx="22367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de-DE" sz="800">
                <a:cs typeface="+mn-cs"/>
              </a:rPr>
              <a:t>AUTONOME PROVINZ BOZEN - SÜDTIROL</a:t>
            </a:r>
          </a:p>
        </p:txBody>
      </p:sp>
      <p:sp>
        <p:nvSpPr>
          <p:cNvPr id="194566" name="Rectangle 6"/>
          <p:cNvSpPr>
            <a:spLocks noChangeArrowheads="1"/>
          </p:cNvSpPr>
          <p:nvPr userDrawn="1"/>
        </p:nvSpPr>
        <p:spPr bwMode="auto">
          <a:xfrm>
            <a:off x="4832350" y="6326188"/>
            <a:ext cx="27098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t-IT" sz="800">
                <a:cs typeface="+mn-cs"/>
              </a:rPr>
              <a:t>PROVINCIA AUTONOMA DI BOLZANO - ALTO ADIGE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 userDrawn="1"/>
        </p:nvSpPr>
        <p:spPr bwMode="auto">
          <a:xfrm>
            <a:off x="4832350" y="6484938"/>
            <a:ext cx="12795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300"/>
              </a:lnSpc>
              <a:defRPr/>
            </a:pPr>
            <a:r>
              <a:rPr lang="it-IT" sz="700"/>
              <a:t>Ripartizione Politiche sociali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 userDrawn="1"/>
        </p:nvSpPr>
        <p:spPr bwMode="auto">
          <a:xfrm>
            <a:off x="3341688" y="6484938"/>
            <a:ext cx="962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lnSpc>
                <a:spcPts val="1300"/>
              </a:lnSpc>
              <a:defRPr/>
            </a:pPr>
            <a:r>
              <a:rPr lang="de-DE" sz="700"/>
              <a:t>Abteilung Soziales  </a:t>
            </a:r>
          </a:p>
        </p:txBody>
      </p:sp>
      <p:sp>
        <p:nvSpPr>
          <p:cNvPr id="194569" name="Line 9"/>
          <p:cNvSpPr>
            <a:spLocks noChangeShapeType="1"/>
          </p:cNvSpPr>
          <p:nvPr userDrawn="1"/>
        </p:nvSpPr>
        <p:spPr bwMode="auto">
          <a:xfrm>
            <a:off x="4929188" y="6534150"/>
            <a:ext cx="3778250" cy="0"/>
          </a:xfrm>
          <a:prstGeom prst="line">
            <a:avLst/>
          </a:prstGeom>
          <a:noFill/>
          <a:ln w="508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+mn-cs"/>
            </a:endParaRPr>
          </a:p>
        </p:txBody>
      </p:sp>
      <p:pic>
        <p:nvPicPr>
          <p:cNvPr id="1034" name="Picture 11" descr="LW_Adler_4C_16x2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386263" y="6308725"/>
            <a:ext cx="3603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altLang="de-DE"/>
          </a:p>
        </p:txBody>
      </p:sp>
      <p:sp>
        <p:nvSpPr>
          <p:cNvPr id="30723" name="Line 16"/>
          <p:cNvSpPr>
            <a:spLocks noChangeShapeType="1"/>
          </p:cNvSpPr>
          <p:nvPr/>
        </p:nvSpPr>
        <p:spPr bwMode="auto">
          <a:xfrm>
            <a:off x="179388" y="719138"/>
            <a:ext cx="38512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4" name="Line 18"/>
          <p:cNvSpPr>
            <a:spLocks noChangeShapeType="1"/>
          </p:cNvSpPr>
          <p:nvPr/>
        </p:nvSpPr>
        <p:spPr bwMode="auto">
          <a:xfrm>
            <a:off x="5102225" y="719138"/>
            <a:ext cx="38512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5" name="Rectangle 20"/>
          <p:cNvSpPr>
            <a:spLocks noChangeArrowheads="1"/>
          </p:cNvSpPr>
          <p:nvPr/>
        </p:nvSpPr>
        <p:spPr bwMode="auto">
          <a:xfrm>
            <a:off x="863600" y="452438"/>
            <a:ext cx="3260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1200"/>
              <a:t>AUTONOME PROVINZ BOZEN - SÜDTIROL</a:t>
            </a:r>
          </a:p>
        </p:txBody>
      </p:sp>
      <p:sp>
        <p:nvSpPr>
          <p:cNvPr id="30726" name="Rectangle 21"/>
          <p:cNvSpPr>
            <a:spLocks noChangeArrowheads="1"/>
          </p:cNvSpPr>
          <p:nvPr/>
        </p:nvSpPr>
        <p:spPr bwMode="auto">
          <a:xfrm>
            <a:off x="4994275" y="452438"/>
            <a:ext cx="3965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altLang="de-DE" sz="1200"/>
              <a:t>PROVINCIA AUTONOMA DI BOLZANO - ALTO ADIGE</a:t>
            </a:r>
          </a:p>
        </p:txBody>
      </p:sp>
      <p:pic>
        <p:nvPicPr>
          <p:cNvPr id="30727" name="Picture 10" descr="LW_Adler_4C_20x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68300"/>
            <a:ext cx="71913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28"/>
          <p:cNvSpPr txBox="1">
            <a:spLocks noChangeArrowheads="1"/>
          </p:cNvSpPr>
          <p:nvPr/>
        </p:nvSpPr>
        <p:spPr bwMode="auto">
          <a:xfrm>
            <a:off x="0" y="1966913"/>
            <a:ext cx="9144000" cy="30464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/>
              <a:t>Pressekonferenz</a:t>
            </a:r>
          </a:p>
          <a:p>
            <a:pPr algn="ctr"/>
            <a:r>
              <a:rPr lang="de-DE" sz="2800" b="1"/>
              <a:t>Conferenza stampa </a:t>
            </a:r>
          </a:p>
          <a:p>
            <a:pPr algn="ctr"/>
            <a:endParaRPr lang="de-DE" sz="2800" b="1"/>
          </a:p>
          <a:p>
            <a:pPr algn="ctr"/>
            <a:endParaRPr lang="de-DE" sz="2800" b="1"/>
          </a:p>
          <a:p>
            <a:pPr algn="ctr"/>
            <a:endParaRPr lang="de-DE" sz="2400" b="1"/>
          </a:p>
          <a:p>
            <a:pPr algn="ctr"/>
            <a:r>
              <a:rPr lang="de-DE" sz="2800" b="1"/>
              <a:t>Flüchtlingshilfe in Südtirol</a:t>
            </a:r>
          </a:p>
          <a:p>
            <a:pPr algn="ctr"/>
            <a:r>
              <a:rPr lang="de-DE" sz="2800" b="1"/>
              <a:t>Assistenza ai profughi in Alto Adige</a:t>
            </a:r>
          </a:p>
        </p:txBody>
      </p:sp>
      <p:sp>
        <p:nvSpPr>
          <p:cNvPr id="30729" name="Text Box 29"/>
          <p:cNvSpPr txBox="1">
            <a:spLocks noChangeArrowheads="1"/>
          </p:cNvSpPr>
          <p:nvPr/>
        </p:nvSpPr>
        <p:spPr bwMode="auto">
          <a:xfrm>
            <a:off x="36513" y="327818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de-DE" altLang="de-DE" sz="2000"/>
              <a:t>Bozen | Bolzano, 21.12.2015</a:t>
            </a:r>
          </a:p>
        </p:txBody>
      </p:sp>
      <p:sp>
        <p:nvSpPr>
          <p:cNvPr id="30730" name="Rectangle 21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4" name="CasellaDiTesto 1"/>
          <p:cNvSpPr txBox="1">
            <a:spLocks noChangeArrowheads="1"/>
          </p:cNvSpPr>
          <p:nvPr/>
        </p:nvSpPr>
        <p:spPr bwMode="auto">
          <a:xfrm>
            <a:off x="841375" y="765175"/>
            <a:ext cx="3298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/>
              <a:t>Landesrätin für Gesundheit, Sport, Soziales und Arbeit </a:t>
            </a:r>
          </a:p>
        </p:txBody>
      </p:sp>
      <p:sp>
        <p:nvSpPr>
          <p:cNvPr id="30745" name="CasellaDiTesto 24"/>
          <p:cNvSpPr txBox="1">
            <a:spLocks noChangeArrowheads="1"/>
          </p:cNvSpPr>
          <p:nvPr/>
        </p:nvSpPr>
        <p:spPr bwMode="auto">
          <a:xfrm>
            <a:off x="5003800" y="765175"/>
            <a:ext cx="333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/>
              <a:t>Assessora alla Salute, Sport, Politiche sociali e Lavoro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altLang="de-DE"/>
          </a:p>
        </p:txBody>
      </p:sp>
      <p:sp>
        <p:nvSpPr>
          <p:cNvPr id="32771" name="Rectangle 21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5" name="Text Box 59"/>
          <p:cNvSpPr txBox="1">
            <a:spLocks noChangeArrowheads="1"/>
          </p:cNvSpPr>
          <p:nvPr/>
        </p:nvSpPr>
        <p:spPr bwMode="auto">
          <a:xfrm>
            <a:off x="539750" y="666750"/>
            <a:ext cx="8135938" cy="492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/>
              <a:t>Zwei</a:t>
            </a:r>
            <a:r>
              <a:rPr lang="de-DE" sz="2000"/>
              <a:t> verschiedene Dynamiken:</a:t>
            </a:r>
          </a:p>
          <a:p>
            <a:endParaRPr lang="de-DE" sz="2000"/>
          </a:p>
          <a:p>
            <a:pPr>
              <a:spcAft>
                <a:spcPts val="600"/>
              </a:spcAft>
              <a:buFontTx/>
              <a:buChar char="-"/>
            </a:pPr>
            <a:r>
              <a:rPr lang="de-DE" sz="2000" b="1"/>
              <a:t> Aufnahme </a:t>
            </a:r>
            <a:r>
              <a:rPr lang="de-DE" sz="2000"/>
              <a:t>von Asylantragstellern, i.d.R. vom Staat zugewiesen im Rahmen der Aufteilungsquote von 0,9% der Asylantragsteller in Italien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de-DE" sz="2000"/>
              <a:t> Personen auf der </a:t>
            </a:r>
            <a:r>
              <a:rPr lang="de-DE" sz="2000" b="1"/>
              <a:t>Durchreise</a:t>
            </a:r>
            <a:r>
              <a:rPr lang="de-DE" sz="2000"/>
              <a:t> nach Nordeuropa; Unterstützung an den Bahnhöfen Bozen und Brenner</a:t>
            </a:r>
          </a:p>
          <a:p>
            <a:pPr>
              <a:buFontTx/>
              <a:buChar char="-"/>
            </a:pPr>
            <a:endParaRPr lang="de-DE" sz="2000"/>
          </a:p>
          <a:p>
            <a:r>
              <a:rPr lang="de-DE" sz="2000" b="1"/>
              <a:t>Due</a:t>
            </a:r>
            <a:r>
              <a:rPr lang="de-DE" sz="2000"/>
              <a:t> diverse dinamiche:</a:t>
            </a:r>
          </a:p>
          <a:p>
            <a:endParaRPr lang="de-DE" sz="2000"/>
          </a:p>
          <a:p>
            <a:pPr>
              <a:spcAft>
                <a:spcPts val="600"/>
              </a:spcAft>
              <a:buFontTx/>
              <a:buChar char="-"/>
            </a:pPr>
            <a:r>
              <a:rPr lang="de-DE" sz="2000" b="1"/>
              <a:t> accoglienza</a:t>
            </a:r>
            <a:r>
              <a:rPr lang="de-DE" sz="2000"/>
              <a:t> di richiedenti asilo, di norma assegnati dallo Stato nel quadro della quota di riparto del 0,9% del totale dei richiedenti asilo in Italia  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de-DE" sz="2000"/>
              <a:t> persone in </a:t>
            </a:r>
            <a:r>
              <a:rPr lang="de-DE" sz="2000" b="1"/>
              <a:t>transito </a:t>
            </a:r>
            <a:r>
              <a:rPr lang="de-DE" sz="2000"/>
              <a:t>verso il Nord Europa; assistenza presso le stazioni di Bolzano e Brennero</a:t>
            </a:r>
            <a:r>
              <a:rPr lang="de-DE" sz="1700"/>
              <a:t> </a:t>
            </a:r>
          </a:p>
          <a:p>
            <a:r>
              <a:rPr lang="de-DE" sz="170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reccia in giù 2"/>
          <p:cNvSpPr>
            <a:spLocks noChangeArrowheads="1"/>
          </p:cNvSpPr>
          <p:nvPr/>
        </p:nvSpPr>
        <p:spPr bwMode="auto">
          <a:xfrm>
            <a:off x="900113" y="1844675"/>
            <a:ext cx="431800" cy="935038"/>
          </a:xfrm>
          <a:prstGeom prst="downArrow">
            <a:avLst>
              <a:gd name="adj1" fmla="val 50000"/>
              <a:gd name="adj2" fmla="val 4997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19458" name="CasellaDiTesto 5"/>
          <p:cNvSpPr txBox="1">
            <a:spLocks noChangeArrowheads="1"/>
          </p:cNvSpPr>
          <p:nvPr/>
        </p:nvSpPr>
        <p:spPr bwMode="auto">
          <a:xfrm>
            <a:off x="539750" y="134143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Ankunft in Italien</a:t>
            </a:r>
          </a:p>
        </p:txBody>
      </p:sp>
      <p:sp>
        <p:nvSpPr>
          <p:cNvPr id="19459" name="Freccia a destra 6"/>
          <p:cNvSpPr>
            <a:spLocks noChangeArrowheads="1"/>
          </p:cNvSpPr>
          <p:nvPr/>
        </p:nvSpPr>
        <p:spPr bwMode="auto">
          <a:xfrm>
            <a:off x="2627313" y="1484313"/>
            <a:ext cx="2520950" cy="152400"/>
          </a:xfrm>
          <a:prstGeom prst="rightArrow">
            <a:avLst>
              <a:gd name="adj1" fmla="val 50000"/>
              <a:gd name="adj2" fmla="val 4970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19460" name="CasellaDiTesto 8"/>
          <p:cNvSpPr txBox="1">
            <a:spLocks noChangeArrowheads="1"/>
          </p:cNvSpPr>
          <p:nvPr/>
        </p:nvSpPr>
        <p:spPr bwMode="auto">
          <a:xfrm>
            <a:off x="468313" y="2924175"/>
            <a:ext cx="386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Zuweisung/Unterbringung</a:t>
            </a:r>
            <a:br>
              <a:rPr lang="it-IT" altLang="it-IT"/>
            </a:br>
            <a:r>
              <a:rPr lang="it-IT" altLang="it-IT"/>
              <a:t>in Südtirol (0,9% der Gesamtanzahl)</a:t>
            </a:r>
          </a:p>
        </p:txBody>
      </p:sp>
      <p:sp>
        <p:nvSpPr>
          <p:cNvPr id="19461" name="Freccia in giù 11"/>
          <p:cNvSpPr>
            <a:spLocks noChangeArrowheads="1"/>
          </p:cNvSpPr>
          <p:nvPr/>
        </p:nvSpPr>
        <p:spPr bwMode="auto">
          <a:xfrm>
            <a:off x="900113" y="3787775"/>
            <a:ext cx="431800" cy="936625"/>
          </a:xfrm>
          <a:prstGeom prst="downArrow">
            <a:avLst>
              <a:gd name="adj1" fmla="val 50000"/>
              <a:gd name="adj2" fmla="val 5006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19462" name="CasellaDiTesto 12"/>
          <p:cNvSpPr txBox="1">
            <a:spLocks noChangeArrowheads="1"/>
          </p:cNvSpPr>
          <p:nvPr/>
        </p:nvSpPr>
        <p:spPr bwMode="auto">
          <a:xfrm>
            <a:off x="319088" y="5006975"/>
            <a:ext cx="302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Entscheidung Asylverfahren</a:t>
            </a:r>
          </a:p>
        </p:txBody>
      </p:sp>
      <p:sp>
        <p:nvSpPr>
          <p:cNvPr id="19463" name="CasellaDiTesto 9"/>
          <p:cNvSpPr txBox="1">
            <a:spLocks noChangeArrowheads="1"/>
          </p:cNvSpPr>
          <p:nvPr/>
        </p:nvSpPr>
        <p:spPr bwMode="auto">
          <a:xfrm>
            <a:off x="5435600" y="1341438"/>
            <a:ext cx="211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Ein Teil reist weiter</a:t>
            </a:r>
          </a:p>
        </p:txBody>
      </p:sp>
      <p:sp>
        <p:nvSpPr>
          <p:cNvPr id="19464" name="Freccia a destra 14"/>
          <p:cNvSpPr>
            <a:spLocks noChangeArrowheads="1"/>
          </p:cNvSpPr>
          <p:nvPr/>
        </p:nvSpPr>
        <p:spPr bwMode="auto">
          <a:xfrm>
            <a:off x="3492500" y="3068638"/>
            <a:ext cx="1701800" cy="150812"/>
          </a:xfrm>
          <a:prstGeom prst="rightArrow">
            <a:avLst>
              <a:gd name="adj1" fmla="val 50000"/>
              <a:gd name="adj2" fmla="val 502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19466" name="Freccia a destra 16"/>
          <p:cNvSpPr>
            <a:spLocks noChangeArrowheads="1"/>
          </p:cNvSpPr>
          <p:nvPr/>
        </p:nvSpPr>
        <p:spPr bwMode="auto">
          <a:xfrm>
            <a:off x="3563938" y="5013325"/>
            <a:ext cx="1701800" cy="150813"/>
          </a:xfrm>
          <a:prstGeom prst="rightArrow">
            <a:avLst>
              <a:gd name="adj1" fmla="val 50000"/>
              <a:gd name="adj2" fmla="val 502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19467" name="CasellaDiTesto 17"/>
          <p:cNvSpPr txBox="1">
            <a:spLocks noChangeArrowheads="1"/>
          </p:cNvSpPr>
          <p:nvPr/>
        </p:nvSpPr>
        <p:spPr bwMode="auto">
          <a:xfrm>
            <a:off x="1403350" y="3860800"/>
            <a:ext cx="470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Aufnahme in Südtirol während Asylverfahren</a:t>
            </a:r>
          </a:p>
          <a:p>
            <a:pPr defTabSz="449263"/>
            <a:r>
              <a:rPr lang="it-IT" altLang="it-IT"/>
              <a:t>(z.Z. ca. 900 Personen)</a:t>
            </a:r>
          </a:p>
        </p:txBody>
      </p:sp>
      <p:sp>
        <p:nvSpPr>
          <p:cNvPr id="19468" name="CasellaDiTesto 18"/>
          <p:cNvSpPr txBox="1">
            <a:spLocks noChangeArrowheads="1"/>
          </p:cNvSpPr>
          <p:nvPr/>
        </p:nvSpPr>
        <p:spPr bwMode="auto">
          <a:xfrm>
            <a:off x="1547813" y="206057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Asylantrag in Italien</a:t>
            </a:r>
          </a:p>
        </p:txBody>
      </p:sp>
      <p:sp>
        <p:nvSpPr>
          <p:cNvPr id="19469" name="Freccia a destra 19"/>
          <p:cNvSpPr>
            <a:spLocks noChangeArrowheads="1"/>
          </p:cNvSpPr>
          <p:nvPr/>
        </p:nvSpPr>
        <p:spPr bwMode="auto">
          <a:xfrm>
            <a:off x="3563938" y="5373688"/>
            <a:ext cx="1701800" cy="150812"/>
          </a:xfrm>
          <a:prstGeom prst="rightArrow">
            <a:avLst>
              <a:gd name="adj1" fmla="val 50000"/>
              <a:gd name="adj2" fmla="val 502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19471" name="CasellaDiTesto 21"/>
          <p:cNvSpPr txBox="1">
            <a:spLocks noChangeArrowheads="1"/>
          </p:cNvSpPr>
          <p:nvPr/>
        </p:nvSpPr>
        <p:spPr bwMode="auto">
          <a:xfrm>
            <a:off x="5435600" y="4868863"/>
            <a:ext cx="306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Gehen weg (Ausland/Italien)</a:t>
            </a:r>
          </a:p>
        </p:txBody>
      </p:sp>
      <p:sp>
        <p:nvSpPr>
          <p:cNvPr id="19472" name="CasellaDiTesto 22"/>
          <p:cNvSpPr txBox="1">
            <a:spLocks noChangeArrowheads="1"/>
          </p:cNvSpPr>
          <p:nvPr/>
        </p:nvSpPr>
        <p:spPr bwMode="auto">
          <a:xfrm>
            <a:off x="5426075" y="5229225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Bleiben in Südtirol</a:t>
            </a:r>
          </a:p>
        </p:txBody>
      </p:sp>
      <p:sp>
        <p:nvSpPr>
          <p:cNvPr id="19474" name="Rectangle 46"/>
          <p:cNvSpPr>
            <a:spLocks noChangeArrowheads="1"/>
          </p:cNvSpPr>
          <p:nvPr/>
        </p:nvSpPr>
        <p:spPr bwMode="auto">
          <a:xfrm>
            <a:off x="2339975" y="620713"/>
            <a:ext cx="391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altLang="it-IT" b="1">
                <a:solidFill>
                  <a:schemeClr val="bg1"/>
                </a:solidFill>
              </a:rPr>
              <a:t>Flüchtlinge: Wer kommt/wer bleibt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19475" name="Text Box 47"/>
          <p:cNvSpPr txBox="1">
            <a:spLocks noChangeArrowheads="1"/>
          </p:cNvSpPr>
          <p:nvPr/>
        </p:nvSpPr>
        <p:spPr bwMode="auto">
          <a:xfrm>
            <a:off x="1835150" y="404813"/>
            <a:ext cx="612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/>
              <a:t>Asylantragsteller: wer kommt / wer bleibt</a:t>
            </a:r>
          </a:p>
        </p:txBody>
      </p:sp>
      <p:sp>
        <p:nvSpPr>
          <p:cNvPr id="19477" name="CasellaDiTesto 9"/>
          <p:cNvSpPr txBox="1">
            <a:spLocks noChangeArrowheads="1"/>
          </p:cNvSpPr>
          <p:nvPr/>
        </p:nvSpPr>
        <p:spPr bwMode="auto">
          <a:xfrm>
            <a:off x="5435600" y="2924175"/>
            <a:ext cx="211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Ein Teil reist weiter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ccia in giù 2"/>
          <p:cNvSpPr>
            <a:spLocks noChangeArrowheads="1"/>
          </p:cNvSpPr>
          <p:nvPr/>
        </p:nvSpPr>
        <p:spPr bwMode="auto">
          <a:xfrm>
            <a:off x="900113" y="1844675"/>
            <a:ext cx="431800" cy="935038"/>
          </a:xfrm>
          <a:prstGeom prst="downArrow">
            <a:avLst>
              <a:gd name="adj1" fmla="val 50000"/>
              <a:gd name="adj2" fmla="val 4997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43011" name="CasellaDiTesto 5"/>
          <p:cNvSpPr txBox="1">
            <a:spLocks noChangeArrowheads="1"/>
          </p:cNvSpPr>
          <p:nvPr/>
        </p:nvSpPr>
        <p:spPr bwMode="auto">
          <a:xfrm>
            <a:off x="627063" y="1341438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Arrivo in Italia</a:t>
            </a:r>
          </a:p>
        </p:txBody>
      </p:sp>
      <p:sp>
        <p:nvSpPr>
          <p:cNvPr id="43012" name="Freccia a destra 6"/>
          <p:cNvSpPr>
            <a:spLocks noChangeArrowheads="1"/>
          </p:cNvSpPr>
          <p:nvPr/>
        </p:nvSpPr>
        <p:spPr bwMode="auto">
          <a:xfrm>
            <a:off x="2627313" y="1484313"/>
            <a:ext cx="2520950" cy="152400"/>
          </a:xfrm>
          <a:prstGeom prst="rightArrow">
            <a:avLst>
              <a:gd name="adj1" fmla="val 50000"/>
              <a:gd name="adj2" fmla="val 4970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43013" name="CasellaDiTesto 8"/>
          <p:cNvSpPr txBox="1">
            <a:spLocks noChangeArrowheads="1"/>
          </p:cNvSpPr>
          <p:nvPr/>
        </p:nvSpPr>
        <p:spPr bwMode="auto">
          <a:xfrm>
            <a:off x="468313" y="2924175"/>
            <a:ext cx="368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Assegnazione/accoglienza in </a:t>
            </a:r>
          </a:p>
          <a:p>
            <a:pPr defTabSz="449263"/>
            <a:r>
              <a:rPr lang="it-IT" altLang="it-IT"/>
              <a:t>Alto Adige (0,9% del totale statale)</a:t>
            </a:r>
          </a:p>
        </p:txBody>
      </p:sp>
      <p:sp>
        <p:nvSpPr>
          <p:cNvPr id="43014" name="Freccia in giù 11"/>
          <p:cNvSpPr>
            <a:spLocks noChangeArrowheads="1"/>
          </p:cNvSpPr>
          <p:nvPr/>
        </p:nvSpPr>
        <p:spPr bwMode="auto">
          <a:xfrm>
            <a:off x="900113" y="3787775"/>
            <a:ext cx="431800" cy="936625"/>
          </a:xfrm>
          <a:prstGeom prst="downArrow">
            <a:avLst>
              <a:gd name="adj1" fmla="val 50000"/>
              <a:gd name="adj2" fmla="val 5006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43015" name="CasellaDiTesto 12"/>
          <p:cNvSpPr txBox="1">
            <a:spLocks noChangeArrowheads="1"/>
          </p:cNvSpPr>
          <p:nvPr/>
        </p:nvSpPr>
        <p:spPr bwMode="auto">
          <a:xfrm>
            <a:off x="319088" y="5006975"/>
            <a:ext cx="305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Decisione procedura di asilo</a:t>
            </a:r>
          </a:p>
        </p:txBody>
      </p:sp>
      <p:sp>
        <p:nvSpPr>
          <p:cNvPr id="43016" name="CasellaDiTesto 9"/>
          <p:cNvSpPr txBox="1">
            <a:spLocks noChangeArrowheads="1"/>
          </p:cNvSpPr>
          <p:nvPr/>
        </p:nvSpPr>
        <p:spPr bwMode="auto">
          <a:xfrm>
            <a:off x="5321300" y="1412875"/>
            <a:ext cx="306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Una parte continua il viaggio</a:t>
            </a:r>
          </a:p>
        </p:txBody>
      </p:sp>
      <p:sp>
        <p:nvSpPr>
          <p:cNvPr id="43017" name="Freccia a destra 14"/>
          <p:cNvSpPr>
            <a:spLocks noChangeArrowheads="1"/>
          </p:cNvSpPr>
          <p:nvPr/>
        </p:nvSpPr>
        <p:spPr bwMode="auto">
          <a:xfrm>
            <a:off x="3662363" y="3068638"/>
            <a:ext cx="1701800" cy="150812"/>
          </a:xfrm>
          <a:prstGeom prst="rightArrow">
            <a:avLst>
              <a:gd name="adj1" fmla="val 50000"/>
              <a:gd name="adj2" fmla="val 502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43018" name="Freccia a destra 16"/>
          <p:cNvSpPr>
            <a:spLocks noChangeArrowheads="1"/>
          </p:cNvSpPr>
          <p:nvPr/>
        </p:nvSpPr>
        <p:spPr bwMode="auto">
          <a:xfrm>
            <a:off x="3563938" y="5013325"/>
            <a:ext cx="1701800" cy="150813"/>
          </a:xfrm>
          <a:prstGeom prst="rightArrow">
            <a:avLst>
              <a:gd name="adj1" fmla="val 50000"/>
              <a:gd name="adj2" fmla="val 502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43019" name="CasellaDiTesto 17"/>
          <p:cNvSpPr txBox="1">
            <a:spLocks noChangeArrowheads="1"/>
          </p:cNvSpPr>
          <p:nvPr/>
        </p:nvSpPr>
        <p:spPr bwMode="auto">
          <a:xfrm>
            <a:off x="1403350" y="3860800"/>
            <a:ext cx="570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Accoglienza in Alto Adige durante la procedura di asilo</a:t>
            </a:r>
          </a:p>
          <a:p>
            <a:pPr defTabSz="449263"/>
            <a:r>
              <a:rPr lang="it-IT" altLang="it-IT"/>
              <a:t>(al momento ca. 900 persone)</a:t>
            </a:r>
          </a:p>
        </p:txBody>
      </p:sp>
      <p:sp>
        <p:nvSpPr>
          <p:cNvPr id="43020" name="CasellaDiTesto 18"/>
          <p:cNvSpPr txBox="1">
            <a:spLocks noChangeArrowheads="1"/>
          </p:cNvSpPr>
          <p:nvPr/>
        </p:nvSpPr>
        <p:spPr bwMode="auto">
          <a:xfrm>
            <a:off x="1547813" y="2060575"/>
            <a:ext cx="268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Richiesta di asilo in Italia</a:t>
            </a:r>
          </a:p>
        </p:txBody>
      </p:sp>
      <p:sp>
        <p:nvSpPr>
          <p:cNvPr id="43021" name="Freccia a destra 19"/>
          <p:cNvSpPr>
            <a:spLocks noChangeArrowheads="1"/>
          </p:cNvSpPr>
          <p:nvPr/>
        </p:nvSpPr>
        <p:spPr bwMode="auto">
          <a:xfrm>
            <a:off x="3563938" y="5373688"/>
            <a:ext cx="1701800" cy="150812"/>
          </a:xfrm>
          <a:prstGeom prst="rightArrow">
            <a:avLst>
              <a:gd name="adj1" fmla="val 50000"/>
              <a:gd name="adj2" fmla="val 5020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it-IT" altLang="it-IT" u="sng">
              <a:solidFill>
                <a:schemeClr val="bg1"/>
              </a:solidFill>
            </a:endParaRPr>
          </a:p>
        </p:txBody>
      </p:sp>
      <p:sp>
        <p:nvSpPr>
          <p:cNvPr id="43022" name="CasellaDiTesto 21"/>
          <p:cNvSpPr txBox="1">
            <a:spLocks noChangeArrowheads="1"/>
          </p:cNvSpPr>
          <p:nvPr/>
        </p:nvSpPr>
        <p:spPr bwMode="auto">
          <a:xfrm>
            <a:off x="5435600" y="4868863"/>
            <a:ext cx="259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Vanno via (estero/Italia)</a:t>
            </a:r>
          </a:p>
        </p:txBody>
      </p:sp>
      <p:sp>
        <p:nvSpPr>
          <p:cNvPr id="43023" name="CasellaDiTesto 22"/>
          <p:cNvSpPr txBox="1">
            <a:spLocks noChangeArrowheads="1"/>
          </p:cNvSpPr>
          <p:nvPr/>
        </p:nvSpPr>
        <p:spPr bwMode="auto">
          <a:xfrm>
            <a:off x="5435600" y="5229225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Restano in Alto Adige</a:t>
            </a:r>
          </a:p>
        </p:txBody>
      </p:sp>
      <p:sp>
        <p:nvSpPr>
          <p:cNvPr id="43024" name="Rectangle 46"/>
          <p:cNvSpPr>
            <a:spLocks noChangeArrowheads="1"/>
          </p:cNvSpPr>
          <p:nvPr/>
        </p:nvSpPr>
        <p:spPr bwMode="auto">
          <a:xfrm>
            <a:off x="2339975" y="620713"/>
            <a:ext cx="391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altLang="it-IT" b="1">
                <a:solidFill>
                  <a:schemeClr val="bg1"/>
                </a:solidFill>
              </a:rPr>
              <a:t>Flüchtlinge: Wer kommt/wer bleibt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3025" name="Text Box 47"/>
          <p:cNvSpPr txBox="1">
            <a:spLocks noChangeArrowheads="1"/>
          </p:cNvSpPr>
          <p:nvPr/>
        </p:nvSpPr>
        <p:spPr bwMode="auto">
          <a:xfrm>
            <a:off x="1835150" y="404813"/>
            <a:ext cx="566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/>
              <a:t>Richiedenti asilo: chi arriva / chi parte</a:t>
            </a:r>
          </a:p>
        </p:txBody>
      </p:sp>
      <p:sp>
        <p:nvSpPr>
          <p:cNvPr id="43027" name="CasellaDiTesto 9"/>
          <p:cNvSpPr txBox="1">
            <a:spLocks noChangeArrowheads="1"/>
          </p:cNvSpPr>
          <p:nvPr/>
        </p:nvSpPr>
        <p:spPr bwMode="auto">
          <a:xfrm>
            <a:off x="5435600" y="2997200"/>
            <a:ext cx="306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/>
            <a:r>
              <a:rPr lang="it-IT" altLang="it-IT"/>
              <a:t>Una parte continua il viaggio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altLang="de-DE"/>
          </a:p>
        </p:txBody>
      </p:sp>
      <p:sp>
        <p:nvSpPr>
          <p:cNvPr id="34819" name="Rectangle 21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3" name="Text Box 59"/>
          <p:cNvSpPr txBox="1">
            <a:spLocks noChangeArrowheads="1"/>
          </p:cNvSpPr>
          <p:nvPr/>
        </p:nvSpPr>
        <p:spPr bwMode="auto">
          <a:xfrm>
            <a:off x="611188" y="476250"/>
            <a:ext cx="8280400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/>
              <a:t>Aufnahme in Südtirol / Accoglienza in Alto Adige </a:t>
            </a:r>
          </a:p>
          <a:p>
            <a:endParaRPr lang="de-DE" sz="2000" b="1"/>
          </a:p>
          <a:p>
            <a:pPr>
              <a:spcAft>
                <a:spcPts val="800"/>
              </a:spcAft>
              <a:buFontTx/>
              <a:buChar char="-"/>
            </a:pPr>
            <a:r>
              <a:rPr lang="de-DE" sz="2000"/>
              <a:t> insgesamt 900 zur Zeit aufgenommene Asylantragsteller (zu Beginn des Jahres 2015 waren es 303) </a:t>
            </a:r>
          </a:p>
          <a:p>
            <a:pPr>
              <a:spcAft>
                <a:spcPts val="800"/>
              </a:spcAft>
              <a:buFontTx/>
              <a:buChar char="-"/>
            </a:pPr>
            <a:r>
              <a:rPr lang="de-DE" sz="2000"/>
              <a:t> im Laufe des Jahres 2015 wurden Südtirol im Rahmen der staatlichen Quoten insgesamt 1.152 Personen zugewiesen </a:t>
            </a:r>
          </a:p>
          <a:p>
            <a:pPr>
              <a:spcAft>
                <a:spcPts val="800"/>
              </a:spcAft>
            </a:pPr>
            <a:r>
              <a:rPr lang="de-DE" sz="2000"/>
              <a:t>- Aufnahme zur Zeit in 14 Einrichtungen</a:t>
            </a:r>
          </a:p>
          <a:p>
            <a:pPr>
              <a:spcAft>
                <a:spcPts val="800"/>
              </a:spcAft>
            </a:pPr>
            <a:r>
              <a:rPr lang="de-DE" sz="2000"/>
              <a:t>- Aufnahmedauer in den Einrichtungen in der Regel 15-20 Monate</a:t>
            </a:r>
          </a:p>
          <a:p>
            <a:pPr>
              <a:lnSpc>
                <a:spcPct val="150000"/>
              </a:lnSpc>
            </a:pPr>
            <a:endParaRPr lang="de-DE" sz="1000"/>
          </a:p>
          <a:p>
            <a:pPr>
              <a:spcAft>
                <a:spcPts val="800"/>
              </a:spcAft>
              <a:buFontTx/>
              <a:buChar char="-"/>
            </a:pPr>
            <a:r>
              <a:rPr lang="de-DE" sz="2000"/>
              <a:t> complessivamente 900 richiedenti asilo al momento accolti (erano 303 all‘inizio dell‘anno 2015) </a:t>
            </a:r>
          </a:p>
          <a:p>
            <a:pPr>
              <a:spcAft>
                <a:spcPts val="800"/>
              </a:spcAft>
              <a:buFontTx/>
              <a:buChar char="-"/>
            </a:pPr>
            <a:r>
              <a:rPr lang="de-DE" sz="2000"/>
              <a:t> nel corso dell‘anno sono state assegnate alla Provincia nel quadro delle quote statali complessivamente 1.152 persone </a:t>
            </a:r>
          </a:p>
          <a:p>
            <a:pPr>
              <a:spcAft>
                <a:spcPts val="800"/>
              </a:spcAft>
            </a:pPr>
            <a:r>
              <a:rPr lang="de-DE" sz="2000"/>
              <a:t>- al momento accoglienza in 14 strutture </a:t>
            </a:r>
          </a:p>
          <a:p>
            <a:pPr>
              <a:spcAft>
                <a:spcPts val="800"/>
              </a:spcAft>
            </a:pPr>
            <a:r>
              <a:rPr lang="de-DE" sz="2000"/>
              <a:t>- l‘accoglienza nelle strutture dura di norma 15-20 mesi</a:t>
            </a:r>
          </a:p>
          <a:p>
            <a:endParaRPr lang="de-DE" sz="2400" b="1"/>
          </a:p>
          <a:p>
            <a:endParaRPr lang="de-DE" sz="2400" b="1"/>
          </a:p>
          <a:p>
            <a:r>
              <a:rPr lang="de-DE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altLang="de-DE"/>
          </a:p>
        </p:txBody>
      </p:sp>
      <p:sp>
        <p:nvSpPr>
          <p:cNvPr id="38915" name="Rectangle 21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9" name="Text Box 59"/>
          <p:cNvSpPr txBox="1">
            <a:spLocks noChangeArrowheads="1"/>
          </p:cNvSpPr>
          <p:nvPr/>
        </p:nvSpPr>
        <p:spPr bwMode="auto">
          <a:xfrm>
            <a:off x="539750" y="549275"/>
            <a:ext cx="8280400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/>
              <a:t>Durchreise / Transito</a:t>
            </a:r>
          </a:p>
          <a:p>
            <a:endParaRPr lang="de-DE" sz="2000" b="1"/>
          </a:p>
          <a:p>
            <a:r>
              <a:rPr lang="de-DE" sz="2000" b="1"/>
              <a:t>Bahnhof Bozen / stazione di Bolzano </a:t>
            </a:r>
          </a:p>
          <a:p>
            <a:r>
              <a:rPr lang="de-DE" sz="2000"/>
              <a:t>- Anlaufstelle im Mai 2015 aktiviert </a:t>
            </a:r>
          </a:p>
          <a:p>
            <a:pPr>
              <a:buFontTx/>
              <a:buChar char="-"/>
            </a:pPr>
            <a:r>
              <a:rPr lang="de-DE" sz="2000"/>
              <a:t> insgesamt seit Mai 2015 ca. 16.100 Personen auf Durchreise </a:t>
            </a:r>
          </a:p>
          <a:p>
            <a:pPr>
              <a:buFontTx/>
              <a:buChar char="-"/>
            </a:pPr>
            <a:r>
              <a:rPr lang="de-DE" sz="2000"/>
              <a:t> Tagesdurchschnitt von ca. 70 Personen auf Durchreise</a:t>
            </a:r>
          </a:p>
          <a:p>
            <a:pPr>
              <a:buFontTx/>
              <a:buChar char="-"/>
            </a:pPr>
            <a:r>
              <a:rPr lang="de-DE" sz="2000"/>
              <a:t> punto di appoggio attivato da maggio 2015 </a:t>
            </a:r>
          </a:p>
          <a:p>
            <a:pPr>
              <a:buFontTx/>
              <a:buChar char="-"/>
            </a:pPr>
            <a:r>
              <a:rPr lang="de-DE" sz="2000"/>
              <a:t> complessivamente da maggio 2015 ca. 16.100 persone in transito </a:t>
            </a:r>
          </a:p>
          <a:p>
            <a:pPr>
              <a:buFontTx/>
              <a:buChar char="-"/>
            </a:pPr>
            <a:r>
              <a:rPr lang="de-DE" sz="2000"/>
              <a:t> media giornaliera da aprile ca. 70 persone in transito</a:t>
            </a:r>
            <a:endParaRPr lang="de-DE" sz="2000" b="1"/>
          </a:p>
          <a:p>
            <a:pPr>
              <a:buFontTx/>
              <a:buChar char="-"/>
            </a:pPr>
            <a:endParaRPr lang="de-DE" sz="2000" b="1"/>
          </a:p>
          <a:p>
            <a:r>
              <a:rPr lang="de-DE" sz="2000" b="1"/>
              <a:t>Stazione Brennero / Bahnhof Brenner </a:t>
            </a:r>
          </a:p>
          <a:p>
            <a:r>
              <a:rPr lang="de-DE" sz="2000"/>
              <a:t>- Anlaufstelle im Dezember 2014 aktiviert </a:t>
            </a:r>
          </a:p>
          <a:p>
            <a:r>
              <a:rPr lang="de-DE" sz="2000"/>
              <a:t>-  insgesamt im Jahr  2015 ca. 25.900 Personen auf Durchreise </a:t>
            </a:r>
          </a:p>
          <a:p>
            <a:pPr>
              <a:buFontTx/>
              <a:buChar char="-"/>
            </a:pPr>
            <a:r>
              <a:rPr lang="de-DE" sz="2000"/>
              <a:t> Tagesdurchschnitt von ca. 75 Personen auf Durchreise</a:t>
            </a:r>
          </a:p>
          <a:p>
            <a:pPr>
              <a:buFontTx/>
              <a:buChar char="-"/>
            </a:pPr>
            <a:r>
              <a:rPr lang="de-DE" sz="2000"/>
              <a:t> punto di appoggio attivato da dicembre 2014 </a:t>
            </a:r>
          </a:p>
          <a:p>
            <a:pPr>
              <a:buFontTx/>
              <a:buChar char="-"/>
            </a:pPr>
            <a:r>
              <a:rPr lang="de-DE" sz="2000"/>
              <a:t> complessivamente nel 2015 ca. 25.900 persone in transito </a:t>
            </a:r>
          </a:p>
          <a:p>
            <a:r>
              <a:rPr lang="de-DE" sz="2000"/>
              <a:t>- media giornaliera nel 2015 ca. 75 persone in transito</a:t>
            </a:r>
            <a:endParaRPr lang="de-DE" sz="2000" b="1"/>
          </a:p>
          <a:p>
            <a:endParaRPr lang="de-DE" sz="2000" b="1"/>
          </a:p>
          <a:p>
            <a:r>
              <a:rPr lang="de-DE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altLang="de-DE"/>
          </a:p>
        </p:txBody>
      </p:sp>
      <p:sp>
        <p:nvSpPr>
          <p:cNvPr id="36867" name="Rectangle 21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1" name="Text Box 59"/>
          <p:cNvSpPr txBox="1">
            <a:spLocks noChangeArrowheads="1"/>
          </p:cNvSpPr>
          <p:nvPr/>
        </p:nvSpPr>
        <p:spPr bwMode="auto">
          <a:xfrm>
            <a:off x="611188" y="455613"/>
            <a:ext cx="82804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/>
              <a:t>Die Schwerpunkte 2015 waren….</a:t>
            </a:r>
          </a:p>
          <a:p>
            <a:endParaRPr lang="de-DE" sz="2000" b="1"/>
          </a:p>
          <a:p>
            <a:pPr>
              <a:buFontTx/>
              <a:buChar char="-"/>
            </a:pPr>
            <a:r>
              <a:rPr lang="de-DE" sz="2000"/>
              <a:t> Aufbau der Organisation </a:t>
            </a:r>
          </a:p>
          <a:p>
            <a:pPr>
              <a:buFontTx/>
              <a:buChar char="-"/>
            </a:pPr>
            <a:r>
              <a:rPr lang="de-DE" sz="2000"/>
              <a:t> Ausfindigmachung und Aktivierung von neuen Aufnahmeeinrichtungen </a:t>
            </a:r>
          </a:p>
          <a:p>
            <a:pPr>
              <a:buFontTx/>
              <a:buChar char="-"/>
            </a:pPr>
            <a:r>
              <a:rPr lang="de-DE" sz="2000"/>
              <a:t> Bewältigung der Situation der Transitflüchtlinge </a:t>
            </a:r>
          </a:p>
          <a:p>
            <a:pPr>
              <a:buFontTx/>
              <a:buChar char="-"/>
            </a:pPr>
            <a:r>
              <a:rPr lang="de-DE" sz="2000"/>
              <a:t> Start der Arbeiten zu den Themen „Wohnen“ und „Arbeit“ nach Austritt aus den Aufnahmeeinrichtungen </a:t>
            </a:r>
          </a:p>
          <a:p>
            <a:pPr>
              <a:buFontTx/>
              <a:buChar char="-"/>
            </a:pPr>
            <a:r>
              <a:rPr lang="de-DE" sz="2000"/>
              <a:t> Information und Sensibilisierung der Bevölkerung</a:t>
            </a:r>
          </a:p>
          <a:p>
            <a:endParaRPr lang="de-DE" sz="2000"/>
          </a:p>
          <a:p>
            <a:r>
              <a:rPr lang="de-DE" sz="2000" b="1"/>
              <a:t>Le priorità 2015 sono state…</a:t>
            </a:r>
          </a:p>
          <a:p>
            <a:endParaRPr lang="de-DE" sz="2000" b="1"/>
          </a:p>
          <a:p>
            <a:r>
              <a:rPr lang="de-DE" sz="2000"/>
              <a:t>- sviluppo dell‘organizzazione  </a:t>
            </a:r>
          </a:p>
          <a:p>
            <a:r>
              <a:rPr lang="de-DE" sz="2000"/>
              <a:t>- individuazione e attivazione di nuove strutture di accoglienza </a:t>
            </a:r>
          </a:p>
          <a:p>
            <a:r>
              <a:rPr lang="de-DE" sz="2000"/>
              <a:t>- gestione della situazione dei profughi in transito </a:t>
            </a:r>
          </a:p>
          <a:p>
            <a:r>
              <a:rPr lang="de-DE" sz="2000"/>
              <a:t>- inizio dei lavori sui temi „lavoro“ e „abitare“ dopo l‘uscita dalle strutture di accoglienza</a:t>
            </a:r>
          </a:p>
          <a:p>
            <a:r>
              <a:rPr lang="de-DE" sz="2000"/>
              <a:t>- informazione e sensibilizzazione della popolazione </a:t>
            </a:r>
          </a:p>
          <a:p>
            <a:endParaRPr lang="de-DE" sz="2000"/>
          </a:p>
          <a:p>
            <a:r>
              <a:rPr lang="de-DE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altLang="de-DE"/>
          </a:p>
        </p:txBody>
      </p:sp>
      <p:sp>
        <p:nvSpPr>
          <p:cNvPr id="40963" name="Rectangle 21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7" name="Text Box 59"/>
          <p:cNvSpPr txBox="1">
            <a:spLocks noChangeArrowheads="1"/>
          </p:cNvSpPr>
          <p:nvPr/>
        </p:nvSpPr>
        <p:spPr bwMode="auto">
          <a:xfrm>
            <a:off x="611188" y="476250"/>
            <a:ext cx="8280400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/>
              <a:t>Schwerpunkte 2016 </a:t>
            </a:r>
          </a:p>
          <a:p>
            <a:endParaRPr lang="de-DE" sz="1600" b="1"/>
          </a:p>
          <a:p>
            <a:pPr>
              <a:buFontTx/>
              <a:buChar char="-"/>
            </a:pPr>
            <a:r>
              <a:rPr lang="de-DE" sz="2000"/>
              <a:t> Ausfindigmachung und Aktivierung weiterer Aufnahmeeinrichtungen </a:t>
            </a:r>
          </a:p>
          <a:p>
            <a:pPr>
              <a:buFontTx/>
              <a:buChar char="-"/>
            </a:pPr>
            <a:r>
              <a:rPr lang="de-DE" sz="2000"/>
              <a:t> Bewältigung der Situation der Transitflüchtlinge </a:t>
            </a:r>
          </a:p>
          <a:p>
            <a:pPr>
              <a:buFontTx/>
              <a:buChar char="-"/>
            </a:pPr>
            <a:r>
              <a:rPr lang="de-DE" sz="2000"/>
              <a:t> Umsetzung von Maßnahmen in den Bereichen „Wohnen“ und „Arbeit“ nach Austritt aus den Aufnahmeeinrichtungen </a:t>
            </a:r>
          </a:p>
          <a:p>
            <a:pPr>
              <a:buFontTx/>
              <a:buChar char="-"/>
            </a:pPr>
            <a:r>
              <a:rPr lang="de-DE" sz="2000"/>
              <a:t> Information und Sensibilisierung </a:t>
            </a:r>
          </a:p>
          <a:p>
            <a:endParaRPr lang="de-DE" sz="2000"/>
          </a:p>
          <a:p>
            <a:r>
              <a:rPr lang="de-DE" sz="2000" b="1"/>
              <a:t>Priorità 2016 </a:t>
            </a:r>
          </a:p>
          <a:p>
            <a:endParaRPr lang="de-DE" sz="1600" b="1"/>
          </a:p>
          <a:p>
            <a:r>
              <a:rPr lang="de-DE" sz="2000"/>
              <a:t>- individuazione e attivazione di nuove strutture di accoglienza </a:t>
            </a:r>
          </a:p>
          <a:p>
            <a:r>
              <a:rPr lang="de-DE" sz="2000"/>
              <a:t>- gestione della situazione dei profughi in transito </a:t>
            </a:r>
          </a:p>
          <a:p>
            <a:r>
              <a:rPr lang="de-DE" sz="2000"/>
              <a:t>- attuazione di misure sui temi „lavoro“ e „abitare“ dopo l‘uscita dalle strutture di accoglienza</a:t>
            </a:r>
          </a:p>
          <a:p>
            <a:pPr>
              <a:buFontTx/>
              <a:buChar char="-"/>
            </a:pPr>
            <a:r>
              <a:rPr lang="de-DE" sz="2000"/>
              <a:t> informazione e sensibilizzazione </a:t>
            </a:r>
          </a:p>
          <a:p>
            <a:pPr>
              <a:buFontTx/>
              <a:buChar char="-"/>
            </a:pPr>
            <a:endParaRPr lang="de-DE" sz="2000"/>
          </a:p>
          <a:p>
            <a:r>
              <a:rPr lang="de-DE" sz="2000" b="1"/>
              <a:t>Welche Strategie auf europäischer Ebene ?</a:t>
            </a:r>
          </a:p>
          <a:p>
            <a:r>
              <a:rPr lang="de-DE" sz="2000" b="1"/>
              <a:t>Quale stretegia a livello europeo ?</a:t>
            </a:r>
          </a:p>
          <a:p>
            <a:r>
              <a:rPr lang="de-DE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Bildschirmpräsentation (4:3)</PresentationFormat>
  <Paragraphs>120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Arial</vt:lpstr>
      <vt:lpstr>1_Benutzerdefiniertes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Company>prov.bz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Sabine Krismer</dc:creator>
  <cp:lastModifiedBy>Luca Critelli</cp:lastModifiedBy>
  <cp:revision>248</cp:revision>
  <dcterms:created xsi:type="dcterms:W3CDTF">2014-03-26T15:35:21Z</dcterms:created>
  <dcterms:modified xsi:type="dcterms:W3CDTF">2015-12-19T15:00:41Z</dcterms:modified>
</cp:coreProperties>
</file>