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3" r:id="rId3"/>
    <p:sldId id="322" r:id="rId4"/>
    <p:sldId id="304" r:id="rId5"/>
    <p:sldId id="319" r:id="rId6"/>
    <p:sldId id="307" r:id="rId7"/>
    <p:sldId id="309" r:id="rId8"/>
    <p:sldId id="310" r:id="rId9"/>
    <p:sldId id="323" r:id="rId10"/>
    <p:sldId id="324" r:id="rId11"/>
    <p:sldId id="313" r:id="rId12"/>
    <p:sldId id="314" r:id="rId13"/>
    <p:sldId id="315" r:id="rId14"/>
    <p:sldId id="318" r:id="rId15"/>
    <p:sldId id="321" r:id="rId16"/>
    <p:sldId id="328" r:id="rId17"/>
    <p:sldId id="325" r:id="rId18"/>
    <p:sldId id="295" r:id="rId19"/>
  </p:sldIdLst>
  <p:sldSz cx="9144000" cy="6858000" type="screen4x3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3" autoAdjust="0"/>
  </p:normalViewPr>
  <p:slideViewPr>
    <p:cSldViewPr>
      <p:cViewPr varScale="1">
        <p:scale>
          <a:sx n="102" d="100"/>
          <a:sy n="10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6A8E6D-8DAF-4DF4-9442-2453580380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457FC6-0AE3-45E4-95CE-6CDCB442276B}" type="slidenum">
              <a:rPr lang="de-DE" altLang="de-DE" smtClean="0">
                <a:latin typeface="Arial" charset="0"/>
                <a:cs typeface="Arial" charset="0"/>
              </a:rPr>
              <a:pPr/>
              <a:t>1</a:t>
            </a:fld>
            <a:endParaRPr lang="de-DE" altLang="de-DE" smtClean="0">
              <a:latin typeface="Arial" charset="0"/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912813"/>
            <a:fld id="{6FF48460-0D8B-4CAE-B8F0-2B300CAEE68F}" type="slidenum">
              <a:rPr lang="de-DE" altLang="de-DE" sz="1200"/>
              <a:pPr algn="r" defTabSz="912813"/>
              <a:t>1</a:t>
            </a:fld>
            <a:endParaRPr lang="de-DE" altLang="de-DE" sz="120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51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4" rIns="91370" bIns="45684" anchor="b"/>
          <a:lstStyle/>
          <a:p>
            <a:pPr algn="r" defTabSz="912813" eaLnBrk="0" hangingPunct="0"/>
            <a:fld id="{402112DE-269E-40FB-B853-174E3528545D}" type="slidenum">
              <a:rPr lang="de-DE" altLang="en-US" sz="1300">
                <a:latin typeface="Times New Roman" pitchFamily="18" charset="0"/>
              </a:rPr>
              <a:pPr algn="r" defTabSz="912813" eaLnBrk="0" hangingPunct="0"/>
              <a:t>1</a:t>
            </a:fld>
            <a:endParaRPr lang="de-DE" altLang="en-US" sz="1300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 lIns="91370" tIns="45684" rIns="91370" bIns="45684"/>
          <a:lstStyle/>
          <a:p>
            <a:pPr eaLnBrk="1" hangingPunct="1"/>
            <a:endParaRPr lang="de-AT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BCF7-A458-43EF-96D5-74152B9061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9485-A124-4323-B4C1-C56A59FF9E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134C-534D-4829-B36A-16BDB32DFF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9A3C-F45B-4029-8ABB-FC0020659B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9302-DA8E-44B1-861F-63BF6034F3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2378B-DA02-4688-BC2A-C0FEF6E3FE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C637-C14A-4367-AD65-26C36F1443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3ABF-5EDE-4F15-8E98-EAB0056CEC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4443-828C-4B51-9E43-A0A7F4F2DD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35127-F893-4004-9280-37C9190A6F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3EBA-40F5-4B9E-93D7-1F59BA8DE7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8979C9-DE17-4A20-9A61-6CD26D5B0C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ia.bz.it/natura-territorio/paesaggio-partecipa.asp" TargetMode="External"/><Relationship Id="rId2" Type="http://schemas.openxmlformats.org/officeDocument/2006/relationships/hyperlink" Target="http://www.provinz.bz.it/natur-raum/land-raum-mitdenk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altLang="de-DE" sz="3200"/>
          </a:p>
        </p:txBody>
      </p:sp>
      <p:pic>
        <p:nvPicPr>
          <p:cNvPr id="14338" name="Picture 7" descr="Landeswappen_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358775"/>
            <a:ext cx="71913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16"/>
          <p:cNvSpPr>
            <a:spLocks noChangeShapeType="1"/>
          </p:cNvSpPr>
          <p:nvPr/>
        </p:nvSpPr>
        <p:spPr bwMode="auto">
          <a:xfrm flipV="1">
            <a:off x="865188" y="719138"/>
            <a:ext cx="3130550" cy="79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18"/>
          <p:cNvSpPr>
            <a:spLocks noChangeShapeType="1"/>
          </p:cNvSpPr>
          <p:nvPr/>
        </p:nvSpPr>
        <p:spPr bwMode="auto">
          <a:xfrm>
            <a:off x="511333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20"/>
          <p:cNvSpPr>
            <a:spLocks noChangeArrowheads="1"/>
          </p:cNvSpPr>
          <p:nvPr/>
        </p:nvSpPr>
        <p:spPr bwMode="auto">
          <a:xfrm>
            <a:off x="865188" y="452438"/>
            <a:ext cx="326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en-US" sz="1200"/>
              <a:t>AUTONOME PROVINZ BOZEN - SÜDTIROL</a:t>
            </a: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4995863" y="452438"/>
            <a:ext cx="396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1200"/>
              <a:t>PROVINCIA AUTONOMA DI BOLZANO - ALTO ADIGE</a:t>
            </a:r>
          </a:p>
        </p:txBody>
      </p:sp>
      <p:sp>
        <p:nvSpPr>
          <p:cNvPr id="14343" name="Text Box 22"/>
          <p:cNvSpPr txBox="1">
            <a:spLocks noChangeArrowheads="1"/>
          </p:cNvSpPr>
          <p:nvPr/>
        </p:nvSpPr>
        <p:spPr bwMode="auto">
          <a:xfrm>
            <a:off x="4995863" y="719138"/>
            <a:ext cx="34067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300"/>
              </a:lnSpc>
            </a:pPr>
            <a:r>
              <a:rPr lang="it-IT" altLang="en-US" sz="1100" b="1"/>
              <a:t>A</a:t>
            </a:r>
            <a:r>
              <a:rPr lang="en-US" altLang="en-US" sz="1100" b="1"/>
              <a:t>ssessore allo Sviluppo del territorio, Ambiente </a:t>
            </a:r>
          </a:p>
          <a:p>
            <a:pPr eaLnBrk="0" hangingPunct="0">
              <a:lnSpc>
                <a:spcPts val="1300"/>
              </a:lnSpc>
            </a:pPr>
            <a:r>
              <a:rPr lang="en-US" altLang="en-US" sz="1100" b="1"/>
              <a:t>ed Energia</a:t>
            </a:r>
            <a:endParaRPr lang="it-IT" altLang="en-US" sz="1100"/>
          </a:p>
        </p:txBody>
      </p:sp>
      <p:sp>
        <p:nvSpPr>
          <p:cNvPr id="14344" name="Text Box 23"/>
          <p:cNvSpPr txBox="1">
            <a:spLocks noChangeArrowheads="1"/>
          </p:cNvSpPr>
          <p:nvPr/>
        </p:nvSpPr>
        <p:spPr bwMode="auto">
          <a:xfrm>
            <a:off x="1211263" y="719138"/>
            <a:ext cx="29194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ts val="1300"/>
              </a:lnSpc>
            </a:pPr>
            <a:r>
              <a:rPr lang="de-DE" altLang="en-US" sz="1100" b="1"/>
              <a:t>Landesrat für Raumentwicklung, Umwelt </a:t>
            </a:r>
          </a:p>
          <a:p>
            <a:pPr algn="r" eaLnBrk="0" hangingPunct="0">
              <a:lnSpc>
                <a:spcPts val="1300"/>
              </a:lnSpc>
            </a:pPr>
            <a:r>
              <a:rPr lang="de-DE" altLang="en-US" sz="1100" b="1"/>
              <a:t>und Energie</a:t>
            </a:r>
            <a:endParaRPr lang="de-DE" altLang="en-US" sz="1100"/>
          </a:p>
        </p:txBody>
      </p:sp>
      <p:sp>
        <p:nvSpPr>
          <p:cNvPr id="3082" name="Text Box 28"/>
          <p:cNvSpPr txBox="1">
            <a:spLocks noChangeArrowheads="1"/>
          </p:cNvSpPr>
          <p:nvPr/>
        </p:nvSpPr>
        <p:spPr bwMode="auto">
          <a:xfrm>
            <a:off x="414338" y="2009557"/>
            <a:ext cx="8547100" cy="3108543"/>
          </a:xfrm>
          <a:prstGeom prst="rect">
            <a:avLst/>
          </a:prstGeom>
          <a:noFill/>
          <a:ln>
            <a:noFill/>
          </a:ln>
          <a:extLst/>
        </p:spPr>
        <p:txBody>
          <a:bodyPr numCol="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r>
              <a:rPr lang="de-DE" altLang="en-US" sz="4000" dirty="0"/>
              <a:t>Das neue</a:t>
            </a:r>
            <a:r>
              <a:rPr lang="en-US" altLang="en-US" sz="4000" dirty="0"/>
              <a:t> G</a:t>
            </a:r>
            <a:r>
              <a:rPr lang="de-DE" altLang="en-US" sz="4000" dirty="0" err="1"/>
              <a:t>eset</a:t>
            </a:r>
            <a:r>
              <a:rPr lang="en-US" altLang="en-US" sz="4000" dirty="0"/>
              <a:t>z </a:t>
            </a:r>
            <a:r>
              <a:rPr lang="de-DE" altLang="en-US" sz="4800" dirty="0" smtClean="0">
                <a:solidFill>
                  <a:srgbClr val="FF0000"/>
                </a:solidFill>
              </a:rPr>
              <a:t>Raum </a:t>
            </a:r>
            <a:r>
              <a:rPr lang="de-DE" altLang="en-US" sz="4800" dirty="0">
                <a:solidFill>
                  <a:srgbClr val="FF0000"/>
                </a:solidFill>
              </a:rPr>
              <a:t>und </a:t>
            </a:r>
            <a:r>
              <a:rPr lang="en-US" altLang="en-US" sz="4800" dirty="0" err="1" smtClean="0">
                <a:solidFill>
                  <a:srgbClr val="FF0000"/>
                </a:solidFill>
              </a:rPr>
              <a:t>Landschaft</a:t>
            </a:r>
            <a:endParaRPr lang="en-US" altLang="en-US" sz="4000" dirty="0" smtClean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endParaRPr lang="en-US" altLang="en-US" sz="4000" dirty="0" smtClean="0"/>
          </a:p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/>
              <a:t>La </a:t>
            </a:r>
            <a:r>
              <a:rPr lang="en-US" altLang="en-US" sz="4000" dirty="0" err="1" smtClean="0"/>
              <a:t>nuova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legge</a:t>
            </a:r>
            <a:r>
              <a:rPr lang="en-US" altLang="en-US" sz="4000" dirty="0"/>
              <a:t> </a:t>
            </a:r>
            <a:r>
              <a:rPr lang="en-US" altLang="en-US" sz="4800" dirty="0" err="1" smtClean="0">
                <a:solidFill>
                  <a:srgbClr val="FF0000"/>
                </a:solidFill>
              </a:rPr>
              <a:t>territorio</a:t>
            </a:r>
            <a:r>
              <a:rPr lang="en-US" altLang="en-US" sz="4800" dirty="0" smtClean="0">
                <a:solidFill>
                  <a:srgbClr val="FF0000"/>
                </a:solidFill>
              </a:rPr>
              <a:t> e </a:t>
            </a:r>
            <a:r>
              <a:rPr lang="en-US" altLang="en-US" sz="4800" dirty="0" err="1" smtClean="0">
                <a:solidFill>
                  <a:srgbClr val="FF0000"/>
                </a:solidFill>
              </a:rPr>
              <a:t>paesaggio</a:t>
            </a:r>
            <a:r>
              <a:rPr lang="en-US" altLang="en-US" sz="4800" dirty="0" smtClean="0">
                <a:solidFill>
                  <a:srgbClr val="FF0000"/>
                </a:solidFill>
              </a:rPr>
              <a:t> 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endParaRPr lang="de-DE" altLang="en-US" sz="2000" dirty="0" smtClean="0"/>
          </a:p>
        </p:txBody>
      </p:sp>
      <p:sp>
        <p:nvSpPr>
          <p:cNvPr id="14346" name="Titel 1"/>
          <p:cNvSpPr txBox="1">
            <a:spLocks/>
          </p:cNvSpPr>
          <p:nvPr/>
        </p:nvSpPr>
        <p:spPr bwMode="auto">
          <a:xfrm>
            <a:off x="865188" y="5416550"/>
            <a:ext cx="7667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Aft>
                <a:spcPts val="600"/>
              </a:spcAft>
            </a:pPr>
            <a:r>
              <a:rPr lang="de-AT" altLang="de-DE" b="1"/>
              <a:t>Vorstellung des neuen Entwurfes / Presentazione della nuova bozza</a:t>
            </a:r>
          </a:p>
          <a:p>
            <a:pPr algn="ctr" eaLnBrk="0" hangingPunct="0">
              <a:spcAft>
                <a:spcPts val="600"/>
              </a:spcAft>
            </a:pPr>
            <a:r>
              <a:rPr lang="de-DE" altLang="de-DE" b="1"/>
              <a:t>24.03.2017</a:t>
            </a:r>
          </a:p>
        </p:txBody>
      </p:sp>
      <p:sp>
        <p:nvSpPr>
          <p:cNvPr id="14347" name="Rechteck 1"/>
          <p:cNvSpPr>
            <a:spLocks noChangeArrowheads="1"/>
          </p:cNvSpPr>
          <p:nvPr/>
        </p:nvSpPr>
        <p:spPr bwMode="auto">
          <a:xfrm>
            <a:off x="323850" y="5013325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AT" altLang="de-DE" sz="1600" b="1">
              <a:solidFill>
                <a:srgbClr val="404040"/>
              </a:solidFill>
            </a:endParaRPr>
          </a:p>
          <a:p>
            <a:pPr algn="ctr" eaLnBrk="0" hangingPunct="0"/>
            <a:endParaRPr lang="de-AT" altLang="de-DE" sz="12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6875463" y="4243388"/>
          <a:ext cx="2114550" cy="2114550"/>
        </p:xfrm>
        <a:graphic>
          <a:graphicData uri="http://schemas.openxmlformats.org/presentationml/2006/ole">
            <p:oleObj spid="_x0000_s51205" r:id="rId3" imgW="7949206" imgH="7949206" progId="">
              <p:embed/>
            </p:oleObj>
          </a:graphicData>
        </a:graphic>
      </p:graphicFrame>
      <p:sp>
        <p:nvSpPr>
          <p:cNvPr id="51206" name="Titel 1"/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865188"/>
          </a:xfrm>
        </p:spPr>
        <p:txBody>
          <a:bodyPr/>
          <a:lstStyle/>
          <a:p>
            <a:pPr eaLnBrk="1" hangingPunct="1"/>
            <a:r>
              <a:rPr lang="de-DE" sz="3200" smtClean="0"/>
              <a:t>Quali titoli abilitativi esistono in </a:t>
            </a:r>
            <a:r>
              <a:rPr lang="it-IT" sz="3200" smtClean="0"/>
              <a:t>edilizia</a:t>
            </a:r>
            <a:r>
              <a:rPr lang="de-DE" sz="3200" smtClean="0"/>
              <a:t>?</a:t>
            </a:r>
          </a:p>
        </p:txBody>
      </p:sp>
      <p:sp>
        <p:nvSpPr>
          <p:cNvPr id="15379" name="Inhaltsplatzhalter 2"/>
          <p:cNvSpPr>
            <a:spLocks noGrp="1"/>
          </p:cNvSpPr>
          <p:nvPr>
            <p:ph idx="1"/>
          </p:nvPr>
        </p:nvSpPr>
        <p:spPr>
          <a:xfrm>
            <a:off x="628650" y="1312863"/>
            <a:ext cx="7886700" cy="48529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de-DE" sz="2000" dirty="0"/>
              <a:t>La </a:t>
            </a:r>
            <a:r>
              <a:rPr lang="de-DE" sz="2000" dirty="0" err="1"/>
              <a:t>legge</a:t>
            </a:r>
            <a:r>
              <a:rPr lang="de-DE" sz="2000" dirty="0"/>
              <a:t> </a:t>
            </a:r>
            <a:r>
              <a:rPr lang="de-DE" sz="2000" dirty="0" err="1"/>
              <a:t>territorio</a:t>
            </a:r>
            <a:r>
              <a:rPr lang="de-DE" sz="2000" dirty="0"/>
              <a:t> e </a:t>
            </a:r>
            <a:r>
              <a:rPr lang="de-DE" sz="2000" dirty="0" err="1"/>
              <a:t>paesaggio</a:t>
            </a:r>
            <a:r>
              <a:rPr lang="de-DE" sz="2000" dirty="0"/>
              <a:t> </a:t>
            </a:r>
            <a:r>
              <a:rPr lang="de-DE" sz="2000" dirty="0" err="1"/>
              <a:t>riforma</a:t>
            </a:r>
            <a:r>
              <a:rPr lang="de-DE" sz="2000" dirty="0"/>
              <a:t> i </a:t>
            </a:r>
            <a:r>
              <a:rPr lang="de-DE" sz="2000" dirty="0" err="1"/>
              <a:t>titoli</a:t>
            </a:r>
            <a:r>
              <a:rPr lang="de-DE" sz="2000" dirty="0"/>
              <a:t> </a:t>
            </a:r>
            <a:r>
              <a:rPr lang="de-DE" sz="2000" dirty="0" err="1"/>
              <a:t>abilitativi</a:t>
            </a:r>
            <a:r>
              <a:rPr lang="de-DE" sz="2000" dirty="0"/>
              <a:t> in </a:t>
            </a:r>
            <a:r>
              <a:rPr lang="de-DE" sz="2000" dirty="0" err="1"/>
              <a:t>edilizia</a:t>
            </a:r>
            <a:r>
              <a:rPr lang="de-DE" sz="2000" dirty="0"/>
              <a:t>.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de-DE" sz="2000" dirty="0"/>
              <a:t>L</a:t>
            </a:r>
            <a:r>
              <a:rPr lang="it-IT" sz="2000" dirty="0"/>
              <a:t>’obiettivo è </a:t>
            </a:r>
            <a:r>
              <a:rPr lang="de-DE" dirty="0" err="1">
                <a:solidFill>
                  <a:srgbClr val="FF0000"/>
                </a:solidFill>
              </a:rPr>
              <a:t>semplificare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sburocratizzare</a:t>
            </a:r>
            <a:r>
              <a:rPr lang="de-DE" dirty="0">
                <a:solidFill>
                  <a:srgbClr val="FF0000"/>
                </a:solidFill>
              </a:rPr>
              <a:t> e </a:t>
            </a:r>
            <a:r>
              <a:rPr lang="de-DE" dirty="0" err="1">
                <a:solidFill>
                  <a:srgbClr val="FF0000"/>
                </a:solidFill>
              </a:rPr>
              <a:t>accelerare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le procedure.</a:t>
            </a:r>
            <a:endParaRPr lang="de-DE" sz="20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de-DE" sz="2000" dirty="0"/>
              <a:t>La </a:t>
            </a:r>
            <a:r>
              <a:rPr lang="de-DE" sz="2000" dirty="0" err="1"/>
              <a:t>legge</a:t>
            </a:r>
            <a:r>
              <a:rPr lang="de-DE" sz="2000" dirty="0"/>
              <a:t> </a:t>
            </a:r>
            <a:r>
              <a:rPr lang="de-DE" sz="2000" dirty="0" err="1"/>
              <a:t>prevede</a:t>
            </a:r>
            <a:r>
              <a:rPr lang="de-DE" sz="2000" dirty="0"/>
              <a:t> i </a:t>
            </a:r>
            <a:r>
              <a:rPr lang="de-DE" sz="2000" dirty="0" err="1"/>
              <a:t>seguenti</a:t>
            </a:r>
            <a:r>
              <a:rPr lang="de-DE" sz="2000" dirty="0"/>
              <a:t> </a:t>
            </a:r>
            <a:r>
              <a:rPr lang="de-DE" dirty="0" err="1">
                <a:solidFill>
                  <a:srgbClr val="FF0000"/>
                </a:solidFill>
              </a:rPr>
              <a:t>titoli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abilitativi</a:t>
            </a:r>
            <a:r>
              <a:rPr lang="de-DE" sz="2000" dirty="0"/>
              <a:t> in </a:t>
            </a:r>
            <a:r>
              <a:rPr lang="de-DE" sz="2000" dirty="0" err="1"/>
              <a:t>edilizia</a:t>
            </a:r>
            <a:r>
              <a:rPr lang="de-DE" sz="2000" dirty="0"/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sz="2000" dirty="0"/>
              <a:t>la comunicazione di inizio lavori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sz="2000" dirty="0"/>
              <a:t>la </a:t>
            </a:r>
            <a:r>
              <a:rPr lang="it-IT" sz="2000" dirty="0"/>
              <a:t>Segnalazione Certificata di Inizio Attività (</a:t>
            </a:r>
            <a:r>
              <a:rPr lang="de-DE" sz="2000" dirty="0"/>
              <a:t>SCIA)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sz="2000" dirty="0" err="1"/>
              <a:t>il</a:t>
            </a:r>
            <a:r>
              <a:rPr lang="de-DE" sz="2000" dirty="0"/>
              <a:t> </a:t>
            </a:r>
            <a:r>
              <a:rPr lang="de-DE" sz="2000" dirty="0" err="1"/>
              <a:t>permesso</a:t>
            </a:r>
            <a:r>
              <a:rPr lang="de-DE" sz="2000" dirty="0"/>
              <a:t> di </a:t>
            </a:r>
            <a:r>
              <a:rPr lang="de-DE" sz="2000" dirty="0" err="1"/>
              <a:t>costruire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 nuovo approccio</a:t>
            </a:r>
          </a:p>
        </p:txBody>
      </p:sp>
      <p:sp>
        <p:nvSpPr>
          <p:cNvPr id="368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36885" name="Object 21"/>
          <p:cNvGraphicFramePr>
            <a:graphicFrameLocks noChangeAspect="1"/>
          </p:cNvGraphicFramePr>
          <p:nvPr/>
        </p:nvGraphicFramePr>
        <p:xfrm>
          <a:off x="457200" y="1905000"/>
          <a:ext cx="8096250" cy="3914775"/>
        </p:xfrm>
        <a:graphic>
          <a:graphicData uri="http://schemas.openxmlformats.org/presentationml/2006/ole">
            <p:oleObj spid="_x0000_s36885" r:id="rId3" imgW="10793651" imgH="52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de-DE" smtClean="0"/>
              <a:t>Gli obiettivi di questa distinzione</a:t>
            </a:r>
          </a:p>
        </p:txBody>
      </p:sp>
      <p:sp>
        <p:nvSpPr>
          <p:cNvPr id="59394" name="Inhaltsplatzhalter 2"/>
          <p:cNvSpPr>
            <a:spLocks noGrp="1"/>
          </p:cNvSpPr>
          <p:nvPr>
            <p:ph idx="1"/>
          </p:nvPr>
        </p:nvSpPr>
        <p:spPr>
          <a:xfrm>
            <a:off x="628650" y="2060575"/>
            <a:ext cx="7886700" cy="3354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più </a:t>
            </a:r>
            <a:r>
              <a:rPr lang="de-DE" sz="3000" smtClean="0">
                <a:solidFill>
                  <a:srgbClr val="FF0000"/>
                </a:solidFill>
              </a:rPr>
              <a:t>chiarezza </a:t>
            </a:r>
            <a:r>
              <a:rPr lang="de-DE" smtClean="0"/>
              <a:t>in materia di urbanistica</a:t>
            </a:r>
          </a:p>
          <a:p>
            <a:pPr>
              <a:lnSpc>
                <a:spcPct val="150000"/>
              </a:lnSpc>
            </a:pPr>
            <a:r>
              <a:rPr lang="de-DE" smtClean="0"/>
              <a:t>meno </a:t>
            </a:r>
            <a:r>
              <a:rPr lang="de-DE" sz="3000" smtClean="0">
                <a:solidFill>
                  <a:srgbClr val="FF0000"/>
                </a:solidFill>
              </a:rPr>
              <a:t>regole dettagliate</a:t>
            </a:r>
            <a:r>
              <a:rPr lang="de-DE" sz="3000" smtClean="0"/>
              <a:t> </a:t>
            </a:r>
            <a:r>
              <a:rPr lang="de-DE" smtClean="0"/>
              <a:t>nelle aree edificabili</a:t>
            </a:r>
          </a:p>
          <a:p>
            <a:pPr>
              <a:lnSpc>
                <a:spcPct val="150000"/>
              </a:lnSpc>
            </a:pPr>
            <a:r>
              <a:rPr lang="de-DE" smtClean="0"/>
              <a:t>stop alla </a:t>
            </a:r>
            <a:r>
              <a:rPr lang="de-DE" sz="3000" smtClean="0">
                <a:solidFill>
                  <a:srgbClr val="FF0000"/>
                </a:solidFill>
              </a:rPr>
              <a:t>dispersione edilizia</a:t>
            </a:r>
          </a:p>
          <a:p>
            <a:pPr>
              <a:lnSpc>
                <a:spcPct val="150000"/>
              </a:lnSpc>
            </a:pPr>
            <a:r>
              <a:rPr lang="de-DE" smtClean="0"/>
              <a:t>tutela nell‘</a:t>
            </a:r>
            <a:r>
              <a:rPr lang="de-DE" sz="3000" smtClean="0">
                <a:solidFill>
                  <a:srgbClr val="FF0000"/>
                </a:solidFill>
              </a:rPr>
              <a:t>utilizzo del suolo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09" name="Object 21"/>
          <p:cNvGraphicFramePr>
            <a:graphicFrameLocks noChangeAspect="1"/>
          </p:cNvGraphicFramePr>
          <p:nvPr/>
        </p:nvGraphicFramePr>
        <p:xfrm>
          <a:off x="392113" y="1495425"/>
          <a:ext cx="8104187" cy="4068763"/>
        </p:xfrm>
        <a:graphic>
          <a:graphicData uri="http://schemas.openxmlformats.org/presentationml/2006/ole">
            <p:oleObj spid="_x0000_s37909" r:id="rId3" imgW="2877074" imgH="1444633" progId="">
              <p:embed/>
            </p:oleObj>
          </a:graphicData>
        </a:graphic>
      </p:graphicFrame>
      <p:sp>
        <p:nvSpPr>
          <p:cNvPr id="37910" name="Titel 1"/>
          <p:cNvSpPr>
            <a:spLocks noGrp="1"/>
          </p:cNvSpPr>
          <p:nvPr>
            <p:ph type="title"/>
          </p:nvPr>
        </p:nvSpPr>
        <p:spPr>
          <a:xfrm>
            <a:off x="609600" y="390525"/>
            <a:ext cx="7886700" cy="790575"/>
          </a:xfrm>
        </p:spPr>
        <p:txBody>
          <a:bodyPr/>
          <a:lstStyle/>
          <a:p>
            <a:r>
              <a:rPr lang="de-DE" sz="3600" smtClean="0"/>
              <a:t>Zone miste residenziali</a:t>
            </a:r>
          </a:p>
        </p:txBody>
      </p:sp>
      <p:sp>
        <p:nvSpPr>
          <p:cNvPr id="37911" name="Inhaltsplatzhalter 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5487988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de-DE" sz="1800" smtClean="0"/>
              <a:t>Le </a:t>
            </a:r>
            <a:r>
              <a:rPr lang="de-DE" sz="2700" smtClean="0">
                <a:solidFill>
                  <a:srgbClr val="FF0000"/>
                </a:solidFill>
              </a:rPr>
              <a:t>zone miste </a:t>
            </a:r>
            <a:r>
              <a:rPr lang="de-DE" sz="1800" smtClean="0"/>
              <a:t>sono una delle grandi novità della legge provinciale territorio e paesaggio.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sz="1800" smtClean="0"/>
              <a:t>Nelle zone miste sono combinate </a:t>
            </a:r>
            <a:r>
              <a:rPr lang="de-DE" sz="2700" smtClean="0">
                <a:solidFill>
                  <a:srgbClr val="FF0000"/>
                </a:solidFill>
              </a:rPr>
              <a:t>residenza e attività economica</a:t>
            </a:r>
            <a:r>
              <a:rPr lang="de-DE" sz="1800" smtClean="0"/>
              <a:t>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sz="1800" smtClean="0"/>
              <a:t>Zone miste sono destinate </a:t>
            </a:r>
            <a:r>
              <a:rPr lang="de-DE" sz="2700" smtClean="0">
                <a:solidFill>
                  <a:srgbClr val="FF0000"/>
                </a:solidFill>
              </a:rPr>
              <a:t>prevalentemente all‘abitare.</a:t>
            </a:r>
            <a:endParaRPr lang="de-DE" sz="1800" smtClean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sz="1800" smtClean="0"/>
              <a:t>Possono tuttavia insediarsi anche aziende con </a:t>
            </a:r>
            <a:r>
              <a:rPr lang="de-DE" sz="2700" smtClean="0">
                <a:solidFill>
                  <a:srgbClr val="FF0000"/>
                </a:solidFill>
              </a:rPr>
              <a:t>attività compatibili </a:t>
            </a:r>
            <a:r>
              <a:rPr lang="de-DE" sz="1800" smtClean="0"/>
              <a:t>con i luoghi di abitazione, ad esempio </a:t>
            </a:r>
            <a:r>
              <a:rPr lang="it-IT" sz="1800" smtClean="0"/>
              <a:t>attività di servizio, commercio al dettaglio, esercizi pubblici e alberghieri, aziende artigiane con livelli contenuti di emissioni</a:t>
            </a:r>
            <a:r>
              <a:rPr lang="de-DE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Due principi fondamentali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000" smtClean="0"/>
              <a:t>In Alto Adige gli spazi edificabili sono pochi, quindi quelli esistenti devono essere usati in modo efficace, anche perchè la conseguenza della scarsità di spazi sono </a:t>
            </a:r>
            <a:r>
              <a:rPr lang="de-DE" sz="2800" smtClean="0">
                <a:solidFill>
                  <a:srgbClr val="FF0000"/>
                </a:solidFill>
              </a:rPr>
              <a:t>i prezzi degli immobili </a:t>
            </a:r>
            <a:r>
              <a:rPr lang="de-DE" sz="2000" smtClean="0"/>
              <a:t>relativamente alti.</a:t>
            </a:r>
          </a:p>
          <a:p>
            <a:pPr>
              <a:lnSpc>
                <a:spcPct val="150000"/>
              </a:lnSpc>
              <a:buFontTx/>
              <a:buNone/>
            </a:pPr>
            <a:endParaRPr lang="de-DE" sz="300" smtClean="0"/>
          </a:p>
          <a:p>
            <a:pPr>
              <a:lnSpc>
                <a:spcPct val="150000"/>
              </a:lnSpc>
            </a:pPr>
            <a:r>
              <a:rPr lang="de-DE" sz="2000" smtClean="0"/>
              <a:t>Poichè gli spazi edificabili sono pochi, </a:t>
            </a:r>
            <a:r>
              <a:rPr lang="it-IT" sz="2000" smtClean="0"/>
              <a:t>l’individuazione di nuove aree edificabili comporta un enorme aumento del loro valore</a:t>
            </a:r>
            <a:r>
              <a:rPr lang="de-DE" sz="2000" smtClean="0"/>
              <a:t>. In quanto </a:t>
            </a:r>
            <a:r>
              <a:rPr lang="it-IT" sz="2000" smtClean="0"/>
              <a:t>l’individuazione</a:t>
            </a:r>
            <a:r>
              <a:rPr lang="de-DE" sz="2000" smtClean="0"/>
              <a:t> è di interesse pubblico, per il proprietario esiste l</a:t>
            </a:r>
            <a:r>
              <a:rPr lang="it-IT" sz="2000" smtClean="0"/>
              <a:t>’</a:t>
            </a:r>
            <a:r>
              <a:rPr lang="de-DE" sz="2000" smtClean="0"/>
              <a:t>obbligo di </a:t>
            </a:r>
            <a:r>
              <a:rPr lang="de-DE" sz="2800" smtClean="0">
                <a:solidFill>
                  <a:srgbClr val="FF0000"/>
                </a:solidFill>
              </a:rPr>
              <a:t>perequazione</a:t>
            </a:r>
            <a:r>
              <a:rPr lang="de-DE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platzhalter 2"/>
          <p:cNvSpPr txBox="1">
            <a:spLocks/>
          </p:cNvSpPr>
          <p:nvPr/>
        </p:nvSpPr>
        <p:spPr bwMode="auto">
          <a:xfrm>
            <a:off x="755650" y="1484313"/>
            <a:ext cx="7921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000"/>
              </a:spcAft>
            </a:pPr>
            <a:endParaRPr lang="de-AT" altLang="de-DE" b="1">
              <a:solidFill>
                <a:srgbClr val="006666"/>
              </a:solidFill>
            </a:endParaRPr>
          </a:p>
        </p:txBody>
      </p:sp>
      <p:sp>
        <p:nvSpPr>
          <p:cNvPr id="62466" name="Textplatzhalter 2"/>
          <p:cNvSpPr txBox="1">
            <a:spLocks/>
          </p:cNvSpPr>
          <p:nvPr/>
        </p:nvSpPr>
        <p:spPr bwMode="auto">
          <a:xfrm>
            <a:off x="787400" y="373063"/>
            <a:ext cx="75628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Aft>
                <a:spcPts val="1000"/>
              </a:spcAft>
            </a:pPr>
            <a:r>
              <a:rPr lang="de-AT" altLang="de-DE" sz="4000"/>
              <a:t>Perequazione</a:t>
            </a:r>
            <a:endParaRPr lang="de-AT" altLang="de-DE"/>
          </a:p>
        </p:txBody>
      </p:sp>
      <p:sp>
        <p:nvSpPr>
          <p:cNvPr id="62467" name="Text Box 31"/>
          <p:cNvSpPr txBox="1">
            <a:spLocks noChangeArrowheads="1"/>
          </p:cNvSpPr>
          <p:nvPr/>
        </p:nvSpPr>
        <p:spPr bwMode="auto">
          <a:xfrm>
            <a:off x="971550" y="9080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68" name="Text Box 32"/>
          <p:cNvSpPr txBox="1">
            <a:spLocks noChangeArrowheads="1"/>
          </p:cNvSpPr>
          <p:nvPr/>
        </p:nvSpPr>
        <p:spPr bwMode="auto">
          <a:xfrm>
            <a:off x="755650" y="1271588"/>
            <a:ext cx="74168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AT" sz="2000"/>
              <a:t>A</a:t>
            </a:r>
            <a:r>
              <a:rPr lang="it-IT" sz="2000"/>
              <a:t>tti pianificatori, come il riconoscimento di nuova capacità edificatoria o la modifica delle destinazioni d’uso delle costruzioni, comportano </a:t>
            </a:r>
            <a:r>
              <a:rPr lang="it-IT" sz="2800">
                <a:solidFill>
                  <a:srgbClr val="FF0000"/>
                </a:solidFill>
              </a:rPr>
              <a:t>un incremento del valore </a:t>
            </a:r>
            <a:r>
              <a:rPr lang="it-IT" sz="2000"/>
              <a:t>degli immobili</a:t>
            </a:r>
            <a:r>
              <a:rPr lang="de-AT" sz="2000"/>
              <a:t>.</a:t>
            </a:r>
          </a:p>
          <a:p>
            <a:pPr>
              <a:lnSpc>
                <a:spcPct val="150000"/>
              </a:lnSpc>
            </a:pPr>
            <a:endParaRPr lang="de-AT" sz="110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000"/>
              <a:t>Di questo incremento non approfitta solo il proprietario, ma anche la società, perchè il proprietario è obbligato </a:t>
            </a:r>
            <a:r>
              <a:rPr lang="it-IT" sz="2000"/>
              <a:t>a corrispondere al Comune il </a:t>
            </a:r>
            <a:r>
              <a:rPr lang="it-IT" sz="2800">
                <a:solidFill>
                  <a:srgbClr val="FF0000"/>
                </a:solidFill>
              </a:rPr>
              <a:t>30% </a:t>
            </a:r>
            <a:r>
              <a:rPr lang="it-IT" sz="2000"/>
              <a:t>dell’aumento del valore dell’immobile.</a:t>
            </a:r>
            <a:r>
              <a:rPr lang="de-AT" sz="2000"/>
              <a:t> </a:t>
            </a:r>
            <a:endParaRPr lang="de-AT" sz="110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800">
                <a:solidFill>
                  <a:srgbClr val="FF0000"/>
                </a:solidFill>
              </a:rPr>
              <a:t>Importo esente</a:t>
            </a:r>
            <a:r>
              <a:rPr lang="de-AT" sz="2000"/>
              <a:t>: </a:t>
            </a:r>
            <a:r>
              <a:rPr lang="it-IT" sz="2000"/>
              <a:t>la volumetria esistente può essere incrementata del 30%, ma fino a un massimo di 500 mc</a:t>
            </a:r>
            <a:endParaRPr lang="de-AT" sz="20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de-DE" sz="4000" smtClean="0"/>
              <a:t>Riserva ai residenti e edilizia libera</a:t>
            </a:r>
          </a:p>
        </p:txBody>
      </p:sp>
      <p:sp>
        <p:nvSpPr>
          <p:cNvPr id="63490" name="Inhaltsplatzhalt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000" smtClean="0"/>
              <a:t>							   </a:t>
            </a:r>
            <a:r>
              <a:rPr lang="de-DE" sz="1600" smtClean="0"/>
              <a:t>Spazio di</a:t>
            </a:r>
          </a:p>
          <a:p>
            <a:pPr marL="0" indent="0">
              <a:buFontTx/>
              <a:buNone/>
            </a:pPr>
            <a:r>
              <a:rPr lang="de-DE" sz="1600" smtClean="0"/>
              <a:t>							    manovra</a:t>
            </a:r>
          </a:p>
          <a:p>
            <a:pPr marL="0" indent="0">
              <a:buFontTx/>
              <a:buNone/>
            </a:pPr>
            <a:r>
              <a:rPr lang="de-DE" sz="1600" smtClean="0"/>
              <a:t>							    dei Comuni</a:t>
            </a: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503238" y="1974850"/>
          <a:ext cx="8137525" cy="4149725"/>
        </p:xfrm>
        <a:graphic>
          <a:graphicData uri="http://schemas.openxmlformats.org/drawingml/2006/table">
            <a:tbl>
              <a:tblPr/>
              <a:tblGrid>
                <a:gridCol w="2268537"/>
                <a:gridCol w="4284663"/>
                <a:gridCol w="1584325"/>
              </a:tblGrid>
              <a:tr h="142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cubatura libera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Edilizia libera 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ltre destinazioni d‘uso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42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bitazioni 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residenti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Abitazioni per residenti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prezzo calmierato</a:t>
                      </a: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871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Abitazioni per residenti</a:t>
                      </a: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it-IT" sz="4000" smtClean="0"/>
              <a:t>Abitazioni a prezzo calmierato</a:t>
            </a:r>
            <a:endParaRPr lang="de-DE" sz="4000" smtClean="0"/>
          </a:p>
        </p:txBody>
      </p:sp>
      <p:sp>
        <p:nvSpPr>
          <p:cNvPr id="64514" name="Inhaltsplatzhalter 2"/>
          <p:cNvSpPr>
            <a:spLocks noGrp="1"/>
          </p:cNvSpPr>
          <p:nvPr>
            <p:ph idx="1"/>
          </p:nvPr>
        </p:nvSpPr>
        <p:spPr>
          <a:xfrm>
            <a:off x="628650" y="1196975"/>
            <a:ext cx="7886700" cy="4857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smtClean="0"/>
              <a:t>In futuro i Comuni potranno fissare preventivamente </a:t>
            </a:r>
            <a:r>
              <a:rPr lang="de-DE" smtClean="0">
                <a:solidFill>
                  <a:srgbClr val="FF0000"/>
                </a:solidFill>
              </a:rPr>
              <a:t>un prezzo massimo </a:t>
            </a:r>
            <a:r>
              <a:rPr lang="it-IT" sz="2400" smtClean="0"/>
              <a:t>di cessione o affitto per gli alloggi da costruire su nuove aree edificabili.</a:t>
            </a:r>
          </a:p>
          <a:p>
            <a:pPr>
              <a:lnSpc>
                <a:spcPct val="150000"/>
              </a:lnSpc>
            </a:pPr>
            <a:r>
              <a:rPr lang="it-IT" sz="2400" smtClean="0"/>
              <a:t>Nel libro fondiario viene annotato un apposito </a:t>
            </a:r>
            <a:r>
              <a:rPr lang="it-IT" smtClean="0">
                <a:solidFill>
                  <a:srgbClr val="FF0000"/>
                </a:solidFill>
              </a:rPr>
              <a:t>vincolo</a:t>
            </a:r>
            <a:r>
              <a:rPr lang="it-IT" sz="2400" smtClean="0"/>
              <a:t>.</a:t>
            </a:r>
          </a:p>
          <a:p>
            <a:pPr>
              <a:lnSpc>
                <a:spcPct val="150000"/>
              </a:lnSpc>
            </a:pPr>
            <a:r>
              <a:rPr lang="it-IT" sz="2400" smtClean="0"/>
              <a:t>In tal modo anche </a:t>
            </a:r>
            <a:r>
              <a:rPr lang="it-IT" smtClean="0">
                <a:solidFill>
                  <a:srgbClr val="FF0000"/>
                </a:solidFill>
              </a:rPr>
              <a:t>imprese edilizie </a:t>
            </a:r>
            <a:r>
              <a:rPr lang="it-IT" sz="2400" smtClean="0"/>
              <a:t>possono costruire abitazioni, sono però vincolate dal prezzo fissato dal Comune</a:t>
            </a:r>
            <a:r>
              <a:rPr lang="de-DE" sz="2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5616575"/>
          </a:xfrm>
        </p:spPr>
        <p:txBody>
          <a:bodyPr anchor="ctr"/>
          <a:lstStyle/>
          <a:p>
            <a:pPr eaLnBrk="1" hangingPunct="1"/>
            <a:r>
              <a:rPr lang="de-DE" altLang="de-DE" sz="3200" smtClean="0"/>
              <a:t>Informationen / informazioni</a:t>
            </a: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>	@RaumLandschaft</a:t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>	    @TerritorioPaesaggio</a:t>
            </a:r>
            <a:br>
              <a:rPr lang="de-DE" altLang="de-DE" sz="2000" smtClean="0"/>
            </a:br>
            <a:endParaRPr lang="de-DE" altLang="de-DE" sz="200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2524125"/>
            <a:ext cx="6400800" cy="438150"/>
          </a:xfrm>
        </p:spPr>
        <p:txBody>
          <a:bodyPr/>
          <a:lstStyle/>
          <a:p>
            <a:pPr eaLnBrk="1" hangingPunct="1"/>
            <a:r>
              <a:rPr lang="de-DE" altLang="de-DE" sz="2000" smtClean="0">
                <a:hlinkClick r:id="rId2"/>
              </a:rPr>
              <a:t>www.provinz.bz.it/natur-raum/land-raum-mitdenken</a:t>
            </a:r>
            <a:endParaRPr lang="de-DE" altLang="de-DE" sz="2000" smtClean="0"/>
          </a:p>
          <a:p>
            <a:pPr eaLnBrk="1" hangingPunct="1"/>
            <a:endParaRPr lang="de-DE" altLang="de-DE" sz="2000" smtClean="0"/>
          </a:p>
          <a:p>
            <a:pPr eaLnBrk="1" hangingPunct="1"/>
            <a:r>
              <a:rPr lang="de-DE" altLang="de-DE" sz="2000" smtClean="0">
                <a:hlinkClick r:id="rId3"/>
              </a:rPr>
              <a:t>http://www.provincia.bz.it/natura-territorio/paesaggio-partecipa.asp</a:t>
            </a:r>
            <a:endParaRPr lang="de-DE" altLang="de-DE" sz="2000" smtClean="0"/>
          </a:p>
          <a:p>
            <a:pPr eaLnBrk="1" hangingPunct="1"/>
            <a:endParaRPr lang="de-DE" altLang="de-DE" sz="2000" smtClean="0"/>
          </a:p>
        </p:txBody>
      </p:sp>
      <p:pic>
        <p:nvPicPr>
          <p:cNvPr id="65539" name="Picture 4" descr="LW-1Z-2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805488"/>
            <a:ext cx="75596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08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altLang="de-DE"/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0" y="559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altLang="de-DE"/>
          </a:p>
        </p:txBody>
      </p:sp>
      <p:pic>
        <p:nvPicPr>
          <p:cNvPr id="65542" name="Grafi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0838" y="44926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Grafik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3063" y="1484313"/>
            <a:ext cx="3533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9" name="Titel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La legge territorio e paesaggio garantisce…</a:t>
            </a:r>
          </a:p>
        </p:txBody>
      </p:sp>
      <p:graphicFrame>
        <p:nvGraphicFramePr>
          <p:cNvPr id="30862" name="Object 142"/>
          <p:cNvGraphicFramePr>
            <a:graphicFrameLocks noChangeAspect="1"/>
          </p:cNvGraphicFramePr>
          <p:nvPr/>
        </p:nvGraphicFramePr>
        <p:xfrm>
          <a:off x="1408113" y="3852863"/>
          <a:ext cx="1781175" cy="1782762"/>
        </p:xfrm>
        <a:graphic>
          <a:graphicData uri="http://schemas.openxmlformats.org/presentationml/2006/ole">
            <p:oleObj spid="_x0000_s30862" r:id="rId3" imgW="3809524" imgH="3809524" progId="">
              <p:embed/>
            </p:oleObj>
          </a:graphicData>
        </a:graphic>
      </p:graphicFrame>
      <p:graphicFrame>
        <p:nvGraphicFramePr>
          <p:cNvPr id="30863" name="Object 143"/>
          <p:cNvGraphicFramePr>
            <a:graphicFrameLocks noChangeAspect="1"/>
          </p:cNvGraphicFramePr>
          <p:nvPr/>
        </p:nvGraphicFramePr>
        <p:xfrm>
          <a:off x="4572000" y="1951038"/>
          <a:ext cx="1731963" cy="1731962"/>
        </p:xfrm>
        <a:graphic>
          <a:graphicData uri="http://schemas.openxmlformats.org/presentationml/2006/ole">
            <p:oleObj spid="_x0000_s30863" r:id="rId4" imgW="3809524" imgH="3809524" progId="">
              <p:embed/>
            </p:oleObj>
          </a:graphicData>
        </a:graphic>
      </p:graphicFrame>
      <p:graphicFrame>
        <p:nvGraphicFramePr>
          <p:cNvPr id="30864" name="Object 144"/>
          <p:cNvGraphicFramePr>
            <a:graphicFrameLocks noChangeAspect="1"/>
          </p:cNvGraphicFramePr>
          <p:nvPr/>
        </p:nvGraphicFramePr>
        <p:xfrm>
          <a:off x="2511425" y="1951038"/>
          <a:ext cx="1735138" cy="1735137"/>
        </p:xfrm>
        <a:graphic>
          <a:graphicData uri="http://schemas.openxmlformats.org/presentationml/2006/ole">
            <p:oleObj spid="_x0000_s30864" r:id="rId5" imgW="3809524" imgH="3809524" progId="">
              <p:embed/>
            </p:oleObj>
          </a:graphicData>
        </a:graphic>
      </p:graphicFrame>
      <p:graphicFrame>
        <p:nvGraphicFramePr>
          <p:cNvPr id="30865" name="Object 145"/>
          <p:cNvGraphicFramePr>
            <a:graphicFrameLocks noChangeAspect="1"/>
          </p:cNvGraphicFramePr>
          <p:nvPr/>
        </p:nvGraphicFramePr>
        <p:xfrm>
          <a:off x="550863" y="2049463"/>
          <a:ext cx="1635125" cy="1635125"/>
        </p:xfrm>
        <a:graphic>
          <a:graphicData uri="http://schemas.openxmlformats.org/presentationml/2006/ole">
            <p:oleObj spid="_x0000_s30865" r:id="rId6" imgW="3809524" imgH="3809524" progId="">
              <p:embed/>
            </p:oleObj>
          </a:graphicData>
        </a:graphic>
      </p:graphicFrame>
      <p:graphicFrame>
        <p:nvGraphicFramePr>
          <p:cNvPr id="30866" name="Object 146"/>
          <p:cNvGraphicFramePr>
            <a:graphicFrameLocks noChangeAspect="1"/>
          </p:cNvGraphicFramePr>
          <p:nvPr/>
        </p:nvGraphicFramePr>
        <p:xfrm>
          <a:off x="6629400" y="1951038"/>
          <a:ext cx="1739900" cy="1738312"/>
        </p:xfrm>
        <a:graphic>
          <a:graphicData uri="http://schemas.openxmlformats.org/presentationml/2006/ole">
            <p:oleObj spid="_x0000_s30866" r:id="rId7" imgW="3809524" imgH="3809524" progId="">
              <p:embed/>
            </p:oleObj>
          </a:graphicData>
        </a:graphic>
      </p:graphicFrame>
      <p:graphicFrame>
        <p:nvGraphicFramePr>
          <p:cNvPr id="30867" name="Object 147"/>
          <p:cNvGraphicFramePr>
            <a:graphicFrameLocks noChangeAspect="1"/>
          </p:cNvGraphicFramePr>
          <p:nvPr/>
        </p:nvGraphicFramePr>
        <p:xfrm>
          <a:off x="3538538" y="3683000"/>
          <a:ext cx="1952625" cy="1952625"/>
        </p:xfrm>
        <a:graphic>
          <a:graphicData uri="http://schemas.openxmlformats.org/presentationml/2006/ole">
            <p:oleObj spid="_x0000_s30867" r:id="rId8" imgW="3809524" imgH="3809524" progId="">
              <p:embed/>
            </p:oleObj>
          </a:graphicData>
        </a:graphic>
      </p:graphicFrame>
      <p:graphicFrame>
        <p:nvGraphicFramePr>
          <p:cNvPr id="30868" name="Object 148"/>
          <p:cNvGraphicFramePr>
            <a:graphicFrameLocks noChangeAspect="1"/>
          </p:cNvGraphicFramePr>
          <p:nvPr/>
        </p:nvGraphicFramePr>
        <p:xfrm>
          <a:off x="5838825" y="3683000"/>
          <a:ext cx="1952625" cy="1952625"/>
        </p:xfrm>
        <a:graphic>
          <a:graphicData uri="http://schemas.openxmlformats.org/presentationml/2006/ole">
            <p:oleObj spid="_x0000_s30868" r:id="rId9" imgW="3809524" imgH="38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719138"/>
          </a:xfrm>
        </p:spPr>
        <p:txBody>
          <a:bodyPr anchor="ctr"/>
          <a:lstStyle/>
          <a:p>
            <a:pPr eaLnBrk="1" hangingPunct="1"/>
            <a:r>
              <a:rPr lang="de-DE" altLang="de-DE" sz="3600" smtClean="0"/>
              <a:t>Due facce della stessa medaglia</a:t>
            </a:r>
          </a:p>
        </p:txBody>
      </p:sp>
      <p:sp>
        <p:nvSpPr>
          <p:cNvPr id="491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557338"/>
            <a:ext cx="7416800" cy="4081462"/>
          </a:xfrm>
        </p:spPr>
        <p:txBody>
          <a:bodyPr/>
          <a:lstStyle/>
          <a:p>
            <a:pPr algn="l" eaLnBrk="1" hangingPunct="1"/>
            <a:endParaRPr lang="de-DE" altLang="de-DE" sz="1600" smtClean="0"/>
          </a:p>
          <a:p>
            <a:pPr algn="l" eaLnBrk="1" hangingPunct="1"/>
            <a:endParaRPr lang="de-DE" altLang="de-DE" sz="1600" smtClean="0"/>
          </a:p>
          <a:p>
            <a:pPr algn="l" eaLnBrk="1" hangingPunct="1"/>
            <a:endParaRPr lang="de-DE" altLang="de-DE" sz="1800" smtClean="0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1214438" y="1639888"/>
          <a:ext cx="6715125" cy="4452937"/>
        </p:xfrm>
        <a:graphic>
          <a:graphicData uri="http://schemas.openxmlformats.org/presentationml/2006/ole">
            <p:oleObj spid="_x0000_s49158" r:id="rId3" imgW="1828804" imgH="12131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Urbanistica e pianificazione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00250"/>
            <a:ext cx="7886700" cy="38528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de-DE" sz="1650"/>
              <a:t>Per garantire 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de-DE" sz="1650"/>
              <a:t> uno sviluppo sostenibile,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de-DE" sz="1650"/>
              <a:t> la tutela del paesaggio, 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de-DE" sz="1650"/>
              <a:t> decisioni mirate e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de-DE" sz="1650"/>
              <a:t> un coordinamento efficiente,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de-DE" sz="1650"/>
              <a:t>la legge territorio e paesaggio punta su </a:t>
            </a:r>
            <a:r>
              <a:rPr lang="de-DE" sz="2325">
                <a:solidFill>
                  <a:srgbClr val="FF0000"/>
                </a:solidFill>
              </a:rPr>
              <a:t>una pianificazione a 360 gradi</a:t>
            </a:r>
            <a:r>
              <a:rPr lang="de-DE" sz="1650"/>
              <a:t>.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r>
              <a:rPr lang="de-DE" sz="1650"/>
              <a:t>La pianificazione è di competenza di </a:t>
            </a:r>
            <a:r>
              <a:rPr lang="de-DE" sz="2325">
                <a:solidFill>
                  <a:srgbClr val="FF0000"/>
                </a:solidFill>
              </a:rPr>
              <a:t>Provincia e Comuni</a:t>
            </a:r>
            <a:r>
              <a:rPr lang="de-DE" sz="1650"/>
              <a:t>, quella dei Comuni viene </a:t>
            </a:r>
            <a:r>
              <a:rPr lang="de-DE" sz="2325">
                <a:solidFill>
                  <a:srgbClr val="FF0000"/>
                </a:solidFill>
              </a:rPr>
              <a:t>valorizzata</a:t>
            </a:r>
            <a:r>
              <a:rPr lang="de-DE" sz="1650">
                <a:solidFill>
                  <a:srgbClr val="FF0000"/>
                </a:solidFill>
              </a:rPr>
              <a:t> </a:t>
            </a:r>
            <a:r>
              <a:rPr lang="de-DE" sz="1650"/>
              <a:t>sensibilmente.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Piani e programmi</a:t>
            </a:r>
          </a:p>
        </p:txBody>
      </p:sp>
      <p:sp>
        <p:nvSpPr>
          <p:cNvPr id="48176" name="Inhaltsplatzhalter 2"/>
          <p:cNvSpPr>
            <a:spLocks noGrp="1"/>
          </p:cNvSpPr>
          <p:nvPr>
            <p:ph idx="1"/>
          </p:nvPr>
        </p:nvSpPr>
        <p:spPr>
          <a:xfrm>
            <a:off x="628650" y="1893888"/>
            <a:ext cx="7886700" cy="377825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endParaRPr lang="en-US" smtClean="0"/>
          </a:p>
        </p:txBody>
      </p:sp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053138" y="2125663"/>
          <a:ext cx="2695575" cy="2695575"/>
        </p:xfrm>
        <a:graphic>
          <a:graphicData uri="http://schemas.openxmlformats.org/presentationml/2006/ole">
            <p:oleObj spid="_x0000_s48172" r:id="rId3" imgW="3593651" imgH="3593651" progId="">
              <p:embed/>
            </p:oleObj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3224213" y="2125663"/>
          <a:ext cx="2695575" cy="2695575"/>
        </p:xfrm>
        <a:graphic>
          <a:graphicData uri="http://schemas.openxmlformats.org/presentationml/2006/ole">
            <p:oleObj spid="_x0000_s48173" r:id="rId4" imgW="3593651" imgH="3593651" progId="">
              <p:embed/>
            </p:oleObj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395288" y="2125663"/>
          <a:ext cx="2695575" cy="2695575"/>
        </p:xfrm>
        <a:graphic>
          <a:graphicData uri="http://schemas.openxmlformats.org/presentationml/2006/ole">
            <p:oleObj spid="_x0000_s48174" r:id="rId5" imgW="3593651" imgH="359365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Organismi nuovi</a:t>
            </a:r>
            <a:br>
              <a:rPr lang="de-DE" smtClean="0"/>
            </a:br>
            <a:r>
              <a:rPr lang="de-DE" smtClean="0"/>
              <a:t>con membri nuovi</a:t>
            </a:r>
          </a:p>
        </p:txBody>
      </p:sp>
      <p:sp>
        <p:nvSpPr>
          <p:cNvPr id="52226" name="Inhaltsplatzhalt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3881438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de-DE" sz="1900" smtClean="0"/>
              <a:t>La legge provinciale territorio e paesaggio mira esclusivamente a tutelare il </a:t>
            </a:r>
            <a:r>
              <a:rPr lang="de-DE" sz="2700" smtClean="0">
                <a:solidFill>
                  <a:srgbClr val="FF0000"/>
                </a:solidFill>
              </a:rPr>
              <a:t>bene comune</a:t>
            </a:r>
            <a:r>
              <a:rPr lang="de-DE" sz="1900" smtClean="0"/>
              <a:t>. 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endParaRPr lang="de-DE" sz="100" smtClean="0"/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de-DE" sz="1900" smtClean="0"/>
              <a:t>Perciò le commissioni e consulte non saranno più composte da rappresentanze di interessi ma da </a:t>
            </a:r>
            <a:r>
              <a:rPr lang="de-DE" sz="2700" smtClean="0">
                <a:solidFill>
                  <a:srgbClr val="FF0000"/>
                </a:solidFill>
              </a:rPr>
              <a:t>esperti</a:t>
            </a:r>
            <a:r>
              <a:rPr lang="de-DE" sz="1900" smtClean="0"/>
              <a:t>. 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endParaRPr lang="de-DE" sz="100" smtClean="0"/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de-DE" sz="1900" smtClean="0"/>
              <a:t>Saranno loro a garantire </a:t>
            </a:r>
            <a:r>
              <a:rPr lang="de-DE" sz="2700" smtClean="0">
                <a:solidFill>
                  <a:srgbClr val="FF0000"/>
                </a:solidFill>
              </a:rPr>
              <a:t>decisioni trasparenti </a:t>
            </a:r>
            <a:r>
              <a:rPr lang="de-DE" sz="1900" smtClean="0"/>
              <a:t>sulla base di </a:t>
            </a:r>
            <a:r>
              <a:rPr lang="de-DE" sz="2700" smtClean="0">
                <a:solidFill>
                  <a:srgbClr val="FF0000"/>
                </a:solidFill>
              </a:rPr>
              <a:t>criteri oggettivi</a:t>
            </a:r>
            <a:r>
              <a:rPr lang="de-DE" sz="19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1" name="Titel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995363"/>
          </a:xfrm>
        </p:spPr>
        <p:txBody>
          <a:bodyPr/>
          <a:lstStyle/>
          <a:p>
            <a:pPr eaLnBrk="1" hangingPunct="1"/>
            <a:r>
              <a:rPr lang="de-DE" sz="3600" smtClean="0"/>
              <a:t>La commissione provinciale </a:t>
            </a:r>
            <a:br>
              <a:rPr lang="de-DE" sz="3600" smtClean="0"/>
            </a:br>
            <a:r>
              <a:rPr lang="de-DE" sz="3600" smtClean="0"/>
              <a:t>per il territorio e il paesaggio</a:t>
            </a:r>
          </a:p>
        </p:txBody>
      </p:sp>
      <p:sp>
        <p:nvSpPr>
          <p:cNvPr id="32792" name="Inhaltsplatzhalter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32639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400" smtClean="0"/>
              <a:t>è l‘organo </a:t>
            </a:r>
            <a:r>
              <a:rPr lang="de-DE" sz="2400" smtClean="0">
                <a:solidFill>
                  <a:srgbClr val="FF0000"/>
                </a:solidFill>
              </a:rPr>
              <a:t>tecnico-consultivo</a:t>
            </a:r>
            <a:r>
              <a:rPr lang="de-DE" sz="2400" smtClean="0"/>
              <a:t> della Giunta provinciale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de-DE" sz="100" smtClean="0"/>
          </a:p>
          <a:p>
            <a:pPr eaLnBrk="1" hangingPunct="1">
              <a:lnSpc>
                <a:spcPct val="150000"/>
              </a:lnSpc>
            </a:pPr>
            <a:r>
              <a:rPr lang="de-DE" sz="2400" smtClean="0"/>
              <a:t>fornisce pareri e valutazioni tecniche nei casi di competenza provinciale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de-DE" sz="2400" smtClean="0"/>
          </a:p>
          <a:p>
            <a:pPr eaLnBrk="1" hangingPunct="1">
              <a:lnSpc>
                <a:spcPct val="150000"/>
              </a:lnSpc>
            </a:pPr>
            <a:r>
              <a:rPr lang="de-DE" sz="2400" smtClean="0"/>
              <a:t>è composta da:</a:t>
            </a:r>
          </a:p>
        </p:txBody>
      </p:sp>
      <p:graphicFrame>
        <p:nvGraphicFramePr>
          <p:cNvPr id="32790" name="Object 22"/>
          <p:cNvGraphicFramePr>
            <a:graphicFrameLocks noChangeAspect="1"/>
          </p:cNvGraphicFramePr>
          <p:nvPr/>
        </p:nvGraphicFramePr>
        <p:xfrm>
          <a:off x="4427538" y="3429000"/>
          <a:ext cx="3960812" cy="3289300"/>
        </p:xfrm>
        <a:graphic>
          <a:graphicData uri="http://schemas.openxmlformats.org/presentationml/2006/ole">
            <p:oleObj spid="_x0000_s32790" r:id="rId3" imgW="7338977" imgH="60954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Titel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995363"/>
          </a:xfrm>
        </p:spPr>
        <p:txBody>
          <a:bodyPr/>
          <a:lstStyle/>
          <a:p>
            <a:pPr eaLnBrk="1" hangingPunct="1"/>
            <a:r>
              <a:rPr lang="de-DE" sz="3600" smtClean="0"/>
              <a:t>La commissione comunale</a:t>
            </a:r>
            <a:br>
              <a:rPr lang="de-DE" sz="3600" smtClean="0"/>
            </a:br>
            <a:r>
              <a:rPr lang="de-DE" sz="3600" smtClean="0"/>
              <a:t>per il territorio ed il paesaggio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32639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err="1" smtClean="0"/>
              <a:t>opera</a:t>
            </a:r>
            <a:r>
              <a:rPr lang="de-DE" sz="2400" dirty="0" smtClean="0"/>
              <a:t> a </a:t>
            </a:r>
            <a:r>
              <a:rPr lang="de-DE" sz="2400" dirty="0" err="1" smtClean="0"/>
              <a:t>livello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rgbClr val="FF0000"/>
                </a:solidFill>
              </a:rPr>
              <a:t>comunale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o </a:t>
            </a:r>
            <a:r>
              <a:rPr lang="de-DE" sz="2400" dirty="0" err="1">
                <a:solidFill>
                  <a:srgbClr val="FF0000"/>
                </a:solidFill>
              </a:rPr>
              <a:t>sovracomunale</a:t>
            </a:r>
            <a:endParaRPr lang="de-DE" sz="24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è </a:t>
            </a:r>
            <a:r>
              <a:rPr lang="de-DE" sz="2400" dirty="0" err="1" smtClean="0"/>
              <a:t>l‘organo</a:t>
            </a:r>
            <a:r>
              <a:rPr lang="de-DE" sz="2400" dirty="0" smtClean="0"/>
              <a:t> di </a:t>
            </a:r>
            <a:r>
              <a:rPr lang="de-DE" sz="2400" dirty="0" err="1" smtClean="0"/>
              <a:t>supporto</a:t>
            </a:r>
            <a:r>
              <a:rPr lang="de-DE" sz="2400" dirty="0" smtClean="0"/>
              <a:t> </a:t>
            </a:r>
            <a:r>
              <a:rPr lang="de-DE" sz="2400" dirty="0" err="1" smtClean="0"/>
              <a:t>dei</a:t>
            </a:r>
            <a:r>
              <a:rPr lang="de-DE" sz="2400" dirty="0" smtClean="0"/>
              <a:t> </a:t>
            </a:r>
            <a:r>
              <a:rPr lang="de-DE" sz="2400" dirty="0" err="1" smtClean="0"/>
              <a:t>comuni</a:t>
            </a:r>
            <a:r>
              <a:rPr lang="de-DE" sz="2400" dirty="0" smtClean="0"/>
              <a:t> </a:t>
            </a:r>
            <a:r>
              <a:rPr lang="de-DE" sz="2400" dirty="0" err="1" smtClean="0"/>
              <a:t>nella</a:t>
            </a:r>
            <a:r>
              <a:rPr lang="de-DE" sz="2400" dirty="0" smtClean="0"/>
              <a:t> </a:t>
            </a:r>
            <a:r>
              <a:rPr lang="de-DE" sz="2400" dirty="0" err="1" smtClean="0"/>
              <a:t>valutazione</a:t>
            </a:r>
            <a:r>
              <a:rPr lang="de-DE" sz="2400" dirty="0" smtClean="0"/>
              <a:t> di </a:t>
            </a:r>
            <a:r>
              <a:rPr lang="de-DE" sz="2400" dirty="0" err="1" smtClean="0"/>
              <a:t>piani</a:t>
            </a:r>
            <a:r>
              <a:rPr lang="de-DE" sz="2400" dirty="0" smtClean="0"/>
              <a:t> e </a:t>
            </a:r>
            <a:r>
              <a:rPr lang="de-DE" sz="2400" dirty="0" err="1" smtClean="0"/>
              <a:t>progetti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importanti</a:t>
            </a:r>
            <a:endParaRPr lang="de-DE" sz="24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de-DE" sz="24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è </a:t>
            </a:r>
            <a:r>
              <a:rPr lang="de-DE" sz="2400" dirty="0" err="1" smtClean="0"/>
              <a:t>composta</a:t>
            </a:r>
            <a:r>
              <a:rPr lang="de-DE" sz="2400" dirty="0" smtClean="0"/>
              <a:t> da:</a:t>
            </a:r>
            <a:endParaRPr lang="de-DE" sz="2400" dirty="0"/>
          </a:p>
        </p:txBody>
      </p:sp>
      <p:graphicFrame>
        <p:nvGraphicFramePr>
          <p:cNvPr id="33814" name="Object 22"/>
          <p:cNvGraphicFramePr>
            <a:graphicFrameLocks noChangeAspect="1"/>
          </p:cNvGraphicFramePr>
          <p:nvPr/>
        </p:nvGraphicFramePr>
        <p:xfrm>
          <a:off x="3203575" y="3622675"/>
          <a:ext cx="4281488" cy="3171825"/>
        </p:xfrm>
        <a:graphic>
          <a:graphicData uri="http://schemas.openxmlformats.org/presentationml/2006/ole">
            <p:oleObj spid="_x0000_s33814" r:id="rId3" imgW="7338977" imgH="54371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293938" y="1911350"/>
          <a:ext cx="4556125" cy="3744913"/>
        </p:xfrm>
        <a:graphic>
          <a:graphicData uri="http://schemas.openxmlformats.org/presentationml/2006/ole">
            <p:oleObj spid="_x0000_s50181" r:id="rId3" imgW="5079365" imgH="4177778" progId="">
              <p:embed/>
            </p:oleObj>
          </a:graphicData>
        </a:graphic>
      </p:graphicFrame>
      <p:sp>
        <p:nvSpPr>
          <p:cNvPr id="501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Relazioni più semplici</a:t>
            </a:r>
          </a:p>
        </p:txBody>
      </p:sp>
      <p:sp>
        <p:nvSpPr>
          <p:cNvPr id="50183" name="Inhaltsplatzhalt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51800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 sz="2400" smtClean="0"/>
              <a:t>I Comuni costituiscono il </a:t>
            </a:r>
            <a:r>
              <a:rPr lang="it-IT" smtClean="0">
                <a:solidFill>
                  <a:srgbClr val="FF0000"/>
                </a:solidFill>
              </a:rPr>
              <a:t>front office </a:t>
            </a:r>
            <a:r>
              <a:rPr lang="it-IT" sz="2400" smtClean="0"/>
              <a:t>per le pratiche edilizie e paesaggistiche</a:t>
            </a:r>
            <a:r>
              <a:rPr lang="de-DE" sz="2400" smtClean="0"/>
              <a:t>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de-DE" sz="700" smtClean="0"/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de-DE" sz="2400" smtClean="0"/>
              <a:t>Il front office è </a:t>
            </a:r>
            <a:r>
              <a:rPr lang="de-DE" smtClean="0">
                <a:solidFill>
                  <a:srgbClr val="FF0000"/>
                </a:solidFill>
              </a:rPr>
              <a:t>il punto di riferimento unico </a:t>
            </a:r>
            <a:r>
              <a:rPr lang="de-DE" sz="2400" smtClean="0"/>
              <a:t>per i cittadini, dove vengono presentate tutte le domande e rilasciate tutte le autorizzazioni.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de-DE" sz="700" smtClean="0"/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de-DE" sz="2400" smtClean="0"/>
              <a:t>Il rapporto tra Comuni e cittadini viene così notevolmente </a:t>
            </a:r>
            <a:r>
              <a:rPr lang="de-DE" smtClean="0">
                <a:solidFill>
                  <a:srgbClr val="FF0000"/>
                </a:solidFill>
              </a:rPr>
              <a:t>semplificato</a:t>
            </a:r>
            <a:r>
              <a:rPr lang="de-DE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Bildschirmpräsentation (4:3)</PresentationFormat>
  <Paragraphs>100</Paragraphs>
  <Slides>18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Standarddesign</vt:lpstr>
      <vt:lpstr>Diapositiva 1</vt:lpstr>
      <vt:lpstr>La legge territorio e paesaggio garantisce…</vt:lpstr>
      <vt:lpstr>Due facce della stessa medaglia</vt:lpstr>
      <vt:lpstr>Urbanistica e pianificazione</vt:lpstr>
      <vt:lpstr>Piani e programmi</vt:lpstr>
      <vt:lpstr>Organismi nuovi con membri nuovi</vt:lpstr>
      <vt:lpstr>La commissione provinciale  per il territorio e il paesaggio</vt:lpstr>
      <vt:lpstr>La commissione comunale per il territorio ed il paesaggio</vt:lpstr>
      <vt:lpstr>Relazioni più semplici</vt:lpstr>
      <vt:lpstr>Quali titoli abilitativi esistono in edilizia?</vt:lpstr>
      <vt:lpstr>Un nuovo approccio</vt:lpstr>
      <vt:lpstr>Gli obiettivi di questa distinzione</vt:lpstr>
      <vt:lpstr>Zone miste residenziali</vt:lpstr>
      <vt:lpstr>Due principi fondamentali</vt:lpstr>
      <vt:lpstr>Diapositiva 15</vt:lpstr>
      <vt:lpstr>Riserva ai residenti e edilizia libera</vt:lpstr>
      <vt:lpstr>Abitazioni a prezzo calmierato</vt:lpstr>
      <vt:lpstr>Informationen / informazioni            @RaumLandschaft       @TerritorioPaesaggio </vt:lpstr>
    </vt:vector>
  </TitlesOfParts>
  <Company>prov.bz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Mara Dellosso</dc:creator>
  <cp:lastModifiedBy>Paolo Ferrari</cp:lastModifiedBy>
  <cp:revision>95</cp:revision>
  <dcterms:created xsi:type="dcterms:W3CDTF">2016-09-16T07:01:12Z</dcterms:created>
  <dcterms:modified xsi:type="dcterms:W3CDTF">2017-03-23T07:59:33Z</dcterms:modified>
</cp:coreProperties>
</file>