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8" r:id="rId4"/>
    <p:sldId id="261" r:id="rId5"/>
    <p:sldId id="262" r:id="rId6"/>
    <p:sldId id="263" r:id="rId7"/>
    <p:sldId id="264" r:id="rId8"/>
    <p:sldId id="265" r:id="rId9"/>
    <p:sldId id="260" r:id="rId10"/>
    <p:sldId id="266" r:id="rId11"/>
  </p:sldIdLst>
  <p:sldSz cx="9144000" cy="6858000" type="screen4x3"/>
  <p:notesSz cx="6808788" cy="99409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94618" autoAdjust="0"/>
  </p:normalViewPr>
  <p:slideViewPr>
    <p:cSldViewPr snapToGrid="0" snapToObjects="1">
      <p:cViewPr varScale="1">
        <p:scale>
          <a:sx n="101" d="100"/>
          <a:sy n="101" d="100"/>
        </p:scale>
        <p:origin x="12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>
                <a:solidFill>
                  <a:schemeClr val="tx1"/>
                </a:solidFill>
              </a:rPr>
              <a:t>Art des Abschlusses des</a:t>
            </a:r>
            <a:r>
              <a:rPr lang="de-DE" b="1" baseline="0" dirty="0">
                <a:solidFill>
                  <a:schemeClr val="tx1"/>
                </a:solidFill>
              </a:rPr>
              <a:t> Schlichtungsverfahrens</a:t>
            </a:r>
            <a:endParaRPr lang="de-DE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30-4288-8F8E-E7C7970C8F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30-4288-8F8E-E7C7970C8F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30-4288-8F8E-E7C7970C8F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30-4288-8F8E-E7C7970C8F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230-4288-8F8E-E7C7970C8F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230-4288-8F8E-E7C7970C8F5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230-4288-8F8E-E7C7970C8F5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230-4288-8F8E-E7C7970C8F5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230-4288-8F8E-E7C7970C8F5B}"/>
              </c:ext>
            </c:extLst>
          </c:dPt>
          <c:cat>
            <c:strRef>
              <c:f>Tabelle1!$A$2:$A$10</c:f>
              <c:strCache>
                <c:ptCount val="9"/>
                <c:pt idx="0">
                  <c:v>Schlichtungen</c:v>
                </c:pt>
                <c:pt idx="1">
                  <c:v>Schlichtungsempfehlungen</c:v>
                </c:pt>
                <c:pt idx="2">
                  <c:v>Unzulässige/unbegründete Anträge</c:v>
                </c:pt>
                <c:pt idx="3">
                  <c:v>kein Bewertungsauftrag</c:v>
                </c:pt>
                <c:pt idx="4">
                  <c:v>Vergleich außerhalb des Verfahrens/Verzicht</c:v>
                </c:pt>
                <c:pt idx="5">
                  <c:v>Nichterscheinen des Gesundheitspersonals</c:v>
                </c:pt>
                <c:pt idx="6">
                  <c:v>Klage vor Gericht</c:v>
                </c:pt>
                <c:pt idx="7">
                  <c:v>Unzuständigkeit</c:v>
                </c:pt>
                <c:pt idx="8">
                  <c:v>nicht vollständiger Antrag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25.33</c:v>
                </c:pt>
                <c:pt idx="1">
                  <c:v>27.92</c:v>
                </c:pt>
                <c:pt idx="2">
                  <c:v>13.31</c:v>
                </c:pt>
                <c:pt idx="3">
                  <c:v>15.26</c:v>
                </c:pt>
                <c:pt idx="4">
                  <c:v>7.79</c:v>
                </c:pt>
                <c:pt idx="5">
                  <c:v>8.44</c:v>
                </c:pt>
                <c:pt idx="6">
                  <c:v>0.97</c:v>
                </c:pt>
                <c:pt idx="7">
                  <c:v>0.65</c:v>
                </c:pt>
                <c:pt idx="8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B-4507-AE55-C9F880752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93525948761641"/>
          <c:y val="0.72610337169392292"/>
          <c:w val="0.75733077565856555"/>
          <c:h val="0.25851201292146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err="1">
                <a:solidFill>
                  <a:schemeClr val="tx1"/>
                </a:solidFill>
              </a:rPr>
              <a:t>lingua</a:t>
            </a:r>
            <a:r>
              <a:rPr lang="de-DE" b="1" dirty="0">
                <a:solidFill>
                  <a:schemeClr val="tx1"/>
                </a:solidFill>
              </a:rPr>
              <a:t> del </a:t>
            </a:r>
            <a:r>
              <a:rPr lang="de-DE" b="1" dirty="0" err="1">
                <a:solidFill>
                  <a:schemeClr val="tx1"/>
                </a:solidFill>
              </a:rPr>
              <a:t>procedimento</a:t>
            </a:r>
            <a:endParaRPr lang="de-DE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D1-42EB-BFF5-1DCFE58FBD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D1-42EB-BFF5-1DCFE58FBD75}"/>
              </c:ext>
            </c:extLst>
          </c:dPt>
          <c:cat>
            <c:strRef>
              <c:f>Tabelle1!$A$2:$A$3</c:f>
              <c:strCache>
                <c:ptCount val="2"/>
                <c:pt idx="0">
                  <c:v>lingua italiana</c:v>
                </c:pt>
                <c:pt idx="1">
                  <c:v>lingua tedesca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116</c:v>
                </c:pt>
                <c:pt idx="1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B-44D4-9DC3-2C29CD6639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err="1">
                <a:solidFill>
                  <a:schemeClr val="tx1"/>
                </a:solidFill>
              </a:rPr>
              <a:t>stato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giuridico</a:t>
            </a:r>
            <a:r>
              <a:rPr lang="de-DE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de-DE" b="1" dirty="0">
                <a:solidFill>
                  <a:schemeClr val="tx1"/>
                </a:solidFill>
              </a:rPr>
              <a:t>personale sanitario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6E-43D6-9137-F2F7B1E253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6E-43D6-9137-F2F7B1E253E6}"/>
              </c:ext>
            </c:extLst>
          </c:dPt>
          <c:cat>
            <c:strRef>
              <c:f>Tabelle1!$A$2:$A$3</c:f>
              <c:strCache>
                <c:ptCount val="2"/>
                <c:pt idx="0">
                  <c:v>personale del SSP</c:v>
                </c:pt>
                <c:pt idx="1">
                  <c:v>personale sanitario privato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82.82</c:v>
                </c:pt>
                <c:pt idx="1">
                  <c:v>17.18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5-402B-BC6C-13C7E98B5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err="1">
                <a:solidFill>
                  <a:schemeClr val="tx1"/>
                </a:solidFill>
              </a:rPr>
              <a:t>distribuzione</a:t>
            </a:r>
            <a:r>
              <a:rPr lang="de-DE" b="1" dirty="0">
                <a:solidFill>
                  <a:schemeClr val="tx1"/>
                </a:solidFill>
              </a:rPr>
              <a:t> territoriale </a:t>
            </a:r>
          </a:p>
          <a:p>
            <a:pPr>
              <a:defRPr/>
            </a:pPr>
            <a:r>
              <a:rPr lang="de-DE" b="1" dirty="0">
                <a:solidFill>
                  <a:schemeClr val="tx1"/>
                </a:solidFill>
              </a:rPr>
              <a:t>personale SSP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58-4AA0-8379-991158DE2C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58-4AA0-8379-991158DE2C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58-4AA0-8379-991158DE2C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58-4AA0-8379-991158DE2C4E}"/>
              </c:ext>
            </c:extLst>
          </c:dPt>
          <c:cat>
            <c:strRef>
              <c:f>Tabelle1!$A$2:$A$5</c:f>
              <c:strCache>
                <c:ptCount val="4"/>
                <c:pt idx="0">
                  <c:v>Bolzano</c:v>
                </c:pt>
                <c:pt idx="1">
                  <c:v>Merano</c:v>
                </c:pt>
                <c:pt idx="2">
                  <c:v>Brunico</c:v>
                </c:pt>
                <c:pt idx="3">
                  <c:v>Bressanone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39.630000000000003</c:v>
                </c:pt>
                <c:pt idx="1">
                  <c:v>30</c:v>
                </c:pt>
                <c:pt idx="2">
                  <c:v>16.29</c:v>
                </c:pt>
                <c:pt idx="3">
                  <c:v>14.07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3-4668-BF05-9003F10CB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>
                <a:solidFill>
                  <a:schemeClr val="tx1"/>
                </a:solidFill>
              </a:rPr>
              <a:t>Betroffene KH-Abteilungen/Gesundheitspersonal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8.9507547612813196E-2"/>
          <c:y val="0.10101336702468951"/>
          <c:w val="0.85819130732209747"/>
          <c:h val="0.56727333950552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Fälle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Tabelle1!$A$2:$A$26</c:f>
              <c:strCache>
                <c:ptCount val="25"/>
                <c:pt idx="0">
                  <c:v>Orthopädie</c:v>
                </c:pt>
                <c:pt idx="1">
                  <c:v>Zahnarzt</c:v>
                </c:pt>
                <c:pt idx="2">
                  <c:v>Chirurgie</c:v>
                </c:pt>
                <c:pt idx="3">
                  <c:v>Notaufnahme</c:v>
                </c:pt>
                <c:pt idx="4">
                  <c:v>Gynäkologie/Geburtshilfe</c:v>
                </c:pt>
                <c:pt idx="5">
                  <c:v>Augenheilkunde</c:v>
                </c:pt>
                <c:pt idx="6">
                  <c:v>Hals-Nasen-Ohren</c:v>
                </c:pt>
                <c:pt idx="7">
                  <c:v>Innere Medizin</c:v>
                </c:pt>
                <c:pt idx="8">
                  <c:v>Urologie</c:v>
                </c:pt>
                <c:pt idx="9">
                  <c:v>Gefäß- und Thoraxchirurgie</c:v>
                </c:pt>
                <c:pt idx="10">
                  <c:v>Arzt für Allgemeinmedizin</c:v>
                </c:pt>
                <c:pt idx="11">
                  <c:v>Anästhesie</c:v>
                </c:pt>
                <c:pt idx="12">
                  <c:v>Pädiatrie</c:v>
                </c:pt>
                <c:pt idx="13">
                  <c:v>Neurochirurgie</c:v>
                </c:pt>
                <c:pt idx="14">
                  <c:v>Plastische Chirurgie</c:v>
                </c:pt>
                <c:pt idx="15">
                  <c:v>Psychiatrie</c:v>
                </c:pt>
                <c:pt idx="16">
                  <c:v>Dermatologie</c:v>
                </c:pt>
                <c:pt idx="17">
                  <c:v>Neurologie</c:v>
                </c:pt>
                <c:pt idx="18">
                  <c:v>Radiologie</c:v>
                </c:pt>
                <c:pt idx="19">
                  <c:v>Pneumologischer Dienst</c:v>
                </c:pt>
                <c:pt idx="20">
                  <c:v>Kardiologie</c:v>
                </c:pt>
                <c:pt idx="21">
                  <c:v>Medizinische Onkologie</c:v>
                </c:pt>
                <c:pt idx="22">
                  <c:v>Geriatrie</c:v>
                </c:pt>
                <c:pt idx="23">
                  <c:v>Gastroenterologie</c:v>
                </c:pt>
                <c:pt idx="24">
                  <c:v>Infektionskrankheiten</c:v>
                </c:pt>
              </c:strCache>
            </c:strRef>
          </c:cat>
          <c:val>
            <c:numRef>
              <c:f>Tabelle1!$B$2:$B$26</c:f>
              <c:numCache>
                <c:formatCode>General</c:formatCode>
                <c:ptCount val="25"/>
                <c:pt idx="0">
                  <c:v>101</c:v>
                </c:pt>
                <c:pt idx="1">
                  <c:v>39</c:v>
                </c:pt>
                <c:pt idx="2">
                  <c:v>30</c:v>
                </c:pt>
                <c:pt idx="3">
                  <c:v>29</c:v>
                </c:pt>
                <c:pt idx="4">
                  <c:v>22</c:v>
                </c:pt>
                <c:pt idx="5">
                  <c:v>14</c:v>
                </c:pt>
                <c:pt idx="6">
                  <c:v>10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6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F-4A25-B496-F926D5BEA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5966736"/>
        <c:axId val="426352944"/>
      </c:barChart>
      <c:catAx>
        <c:axId val="42596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6352944"/>
        <c:crosses val="autoZero"/>
        <c:auto val="1"/>
        <c:lblAlgn val="ctr"/>
        <c:lblOffset val="100"/>
        <c:noMultiLvlLbl val="0"/>
      </c:catAx>
      <c:valAx>
        <c:axId val="42635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596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err="1">
                <a:solidFill>
                  <a:schemeClr val="tx1"/>
                </a:solidFill>
              </a:rPr>
              <a:t>domande</a:t>
            </a:r>
            <a:r>
              <a:rPr lang="de-DE" b="1" dirty="0">
                <a:solidFill>
                  <a:schemeClr val="tx1"/>
                </a:solidFill>
              </a:rPr>
              <a:t> senza </a:t>
            </a:r>
            <a:r>
              <a:rPr lang="de-DE" b="1" dirty="0" err="1">
                <a:solidFill>
                  <a:schemeClr val="tx1"/>
                </a:solidFill>
              </a:rPr>
              <a:t>avvocato</a:t>
            </a:r>
            <a:r>
              <a:rPr lang="de-DE" b="1" dirty="0">
                <a:solidFill>
                  <a:schemeClr val="tx1"/>
                </a:solidFill>
              </a:rPr>
              <a:t>,</a:t>
            </a:r>
          </a:p>
          <a:p>
            <a:pPr>
              <a:defRPr/>
            </a:pPr>
            <a:r>
              <a:rPr lang="de-DE" b="1" baseline="0" dirty="0" err="1">
                <a:solidFill>
                  <a:schemeClr val="tx1"/>
                </a:solidFill>
              </a:rPr>
              <a:t>con</a:t>
            </a:r>
            <a:r>
              <a:rPr lang="de-DE" b="1" baseline="0" dirty="0">
                <a:solidFill>
                  <a:schemeClr val="tx1"/>
                </a:solidFill>
              </a:rPr>
              <a:t> </a:t>
            </a:r>
            <a:r>
              <a:rPr lang="de-DE" b="1" baseline="0" dirty="0" err="1">
                <a:solidFill>
                  <a:schemeClr val="tx1"/>
                </a:solidFill>
              </a:rPr>
              <a:t>avvocato</a:t>
            </a:r>
            <a:r>
              <a:rPr lang="de-DE" b="1" baseline="0" dirty="0">
                <a:solidFill>
                  <a:schemeClr val="tx1"/>
                </a:solidFill>
              </a:rPr>
              <a:t>,</a:t>
            </a:r>
          </a:p>
          <a:p>
            <a:pPr>
              <a:defRPr/>
            </a:pPr>
            <a:r>
              <a:rPr lang="de-DE" b="1" baseline="0" dirty="0">
                <a:solidFill>
                  <a:schemeClr val="tx1"/>
                </a:solidFill>
              </a:rPr>
              <a:t>per </a:t>
            </a:r>
            <a:r>
              <a:rPr lang="de-DE" b="1" baseline="0" dirty="0" err="1">
                <a:solidFill>
                  <a:schemeClr val="tx1"/>
                </a:solidFill>
              </a:rPr>
              <a:t>il</a:t>
            </a:r>
            <a:r>
              <a:rPr lang="de-DE" b="1" baseline="0" dirty="0">
                <a:solidFill>
                  <a:schemeClr val="tx1"/>
                </a:solidFill>
              </a:rPr>
              <a:t> </a:t>
            </a:r>
            <a:r>
              <a:rPr lang="de-DE" b="1" baseline="0" dirty="0" err="1">
                <a:solidFill>
                  <a:schemeClr val="tx1"/>
                </a:solidFill>
              </a:rPr>
              <a:t>tramite</a:t>
            </a:r>
            <a:r>
              <a:rPr lang="de-DE" b="1" baseline="0" dirty="0">
                <a:solidFill>
                  <a:schemeClr val="tx1"/>
                </a:solidFill>
              </a:rPr>
              <a:t> della Difesa civica</a:t>
            </a:r>
            <a:endParaRPr lang="de-DE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BD-4937-A696-6AED76D1E0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BD-4937-A696-6AED76D1E0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BD-4937-A696-6AED76D1E07D}"/>
              </c:ext>
            </c:extLst>
          </c:dPt>
          <c:cat>
            <c:strRef>
              <c:f>Tabelle1!$A$2:$A$4</c:f>
              <c:strCache>
                <c:ptCount val="3"/>
                <c:pt idx="0">
                  <c:v>domande senza avvocato</c:v>
                </c:pt>
                <c:pt idx="1">
                  <c:v>domande con avvocato</c:v>
                </c:pt>
                <c:pt idx="2">
                  <c:v>domande per il tramite della Difesa civica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217</c:v>
                </c:pt>
                <c:pt idx="1">
                  <c:v>99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DD-4FDE-A5A0-883EF6E5D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chemeClr val="tx1"/>
                </a:solidFill>
              </a:rPr>
              <a:t>durata</a:t>
            </a:r>
            <a:r>
              <a:rPr lang="en-US" b="1" dirty="0">
                <a:solidFill>
                  <a:schemeClr val="tx1"/>
                </a:solidFill>
              </a:rPr>
              <a:t> media </a:t>
            </a:r>
            <a:r>
              <a:rPr lang="en-US" b="1" dirty="0" err="1">
                <a:solidFill>
                  <a:schemeClr val="tx1"/>
                </a:solidFill>
              </a:rPr>
              <a:t>procedimenti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4801236406800237"/>
          <c:y val="0.14599016269332324"/>
          <c:w val="0.72330922820075505"/>
          <c:h val="0.51925528472008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durata media procedimenti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5"/>
                <c:pt idx="0">
                  <c:v>tutti i procedimenti</c:v>
                </c:pt>
                <c:pt idx="1">
                  <c:v>inammissibilità/archiviazioni</c:v>
                </c:pt>
                <c:pt idx="2">
                  <c:v>conciliazioni</c:v>
                </c:pt>
                <c:pt idx="3">
                  <c:v>casi valutati senza c.t.u.</c:v>
                </c:pt>
                <c:pt idx="4">
                  <c:v>casi valutati con c.t.u.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232</c:v>
                </c:pt>
                <c:pt idx="1">
                  <c:v>147</c:v>
                </c:pt>
                <c:pt idx="2">
                  <c:v>166</c:v>
                </c:pt>
                <c:pt idx="3">
                  <c:v>327</c:v>
                </c:pt>
                <c:pt idx="4">
                  <c:v>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DF-4082-9B7F-E74321AC3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40828272"/>
        <c:axId val="640828600"/>
      </c:barChart>
      <c:catAx>
        <c:axId val="640828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0828600"/>
        <c:crosses val="autoZero"/>
        <c:auto val="1"/>
        <c:lblAlgn val="ctr"/>
        <c:lblOffset val="100"/>
        <c:noMultiLvlLbl val="0"/>
      </c:catAx>
      <c:valAx>
        <c:axId val="640828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082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>
                <a:solidFill>
                  <a:schemeClr val="tx1"/>
                </a:solidFill>
              </a:rPr>
              <a:t>Kommission</a:t>
            </a:r>
            <a:r>
              <a:rPr lang="de-DE" b="1" baseline="0" dirty="0">
                <a:solidFill>
                  <a:schemeClr val="tx1"/>
                </a:solidFill>
              </a:rPr>
              <a:t> stellt Haftung fest oder schließt diese aus</a:t>
            </a:r>
          </a:p>
          <a:p>
            <a:pPr>
              <a:defRPr/>
            </a:pP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6A-4899-BE5D-88ED6EAD62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6A-4899-BE5D-88ED6EAD623A}"/>
              </c:ext>
            </c:extLst>
          </c:dPt>
          <c:cat>
            <c:strRef>
              <c:f>Tabelle1!$A$2:$A$3</c:f>
              <c:strCache>
                <c:ptCount val="2"/>
                <c:pt idx="0">
                  <c:v>stellt Haftung fest</c:v>
                </c:pt>
                <c:pt idx="1">
                  <c:v>schließt Haftung aus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31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4C-465F-A810-EA242EF47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>
                <a:solidFill>
                  <a:schemeClr val="tx1"/>
                </a:solidFill>
              </a:rPr>
              <a:t>bewertete</a:t>
            </a:r>
            <a:r>
              <a:rPr lang="de-DE" b="1" baseline="0" dirty="0">
                <a:solidFill>
                  <a:schemeClr val="tx1"/>
                </a:solidFill>
              </a:rPr>
              <a:t> Fälle + Schlichtungen + unzulässige/unbegründete Fälle</a:t>
            </a:r>
          </a:p>
          <a:p>
            <a:pPr>
              <a:defRPr/>
            </a:pP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94-469D-AF25-16D5D1AE7B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94-469D-AF25-16D5D1AE7BF7}"/>
              </c:ext>
            </c:extLst>
          </c:dPt>
          <c:cat>
            <c:strRef>
              <c:f>Tabelle1!$A$2:$A$3</c:f>
              <c:strCache>
                <c:ptCount val="2"/>
                <c:pt idx="0">
                  <c:v>stellt Haftung fest + Schlichtungen</c:v>
                </c:pt>
                <c:pt idx="1">
                  <c:v>schließt Haftung aus + unzulässige/unbegründete Fälle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105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F-4960-8B2A-2791CDD0D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chemeClr val="tx1"/>
                </a:solidFill>
              </a:rPr>
              <a:t>procedimenti</a:t>
            </a:r>
            <a:r>
              <a:rPr lang="en-US" b="1" dirty="0">
                <a:solidFill>
                  <a:schemeClr val="tx1"/>
                </a:solidFill>
              </a:rPr>
              <a:t> con </a:t>
            </a:r>
            <a:r>
              <a:rPr lang="en-US" b="1" dirty="0" err="1">
                <a:solidFill>
                  <a:schemeClr val="tx1"/>
                </a:solidFill>
              </a:rPr>
              <a:t>c.t.u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totale procedimenti</c:v>
                </c:pt>
                <c:pt idx="1">
                  <c:v>procedimenti con c.t.u. 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326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AC-439F-87A3-99407CB96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442576"/>
        <c:axId val="429443232"/>
      </c:barChart>
      <c:catAx>
        <c:axId val="42944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9443232"/>
        <c:crosses val="autoZero"/>
        <c:auto val="1"/>
        <c:lblAlgn val="ctr"/>
        <c:lblOffset val="100"/>
        <c:noMultiLvlLbl val="0"/>
      </c:catAx>
      <c:valAx>
        <c:axId val="42944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944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542522-C3D0-446C-A318-54BA6385B884}" type="datetimeFigureOut">
              <a:rPr lang="de-DE"/>
              <a:pPr>
                <a:defRPr/>
              </a:pPr>
              <a:t>06.08.2018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D977CA-133E-4D63-90FD-7A217C9301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D99DC1D-8217-4B7F-9440-F1375147708F}" type="datetimeFigureOut">
              <a:rPr lang="de-DE"/>
              <a:pPr>
                <a:defRPr/>
              </a:pPr>
              <a:t>06.08.2018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F3062B-D604-4EE2-B19A-5D87D2D30F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3062B-D604-4EE2-B19A-5D87D2D30FE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36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8"/>
          <p:cNvSpPr txBox="1"/>
          <p:nvPr userDrawn="1"/>
        </p:nvSpPr>
        <p:spPr>
          <a:xfrm>
            <a:off x="887413" y="365125"/>
            <a:ext cx="5751512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56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ÜBERSCHRIFT</a:t>
            </a:r>
          </a:p>
        </p:txBody>
      </p:sp>
      <p:sp>
        <p:nvSpPr>
          <p:cNvPr id="3" name="Textfeld 9"/>
          <p:cNvSpPr txBox="1"/>
          <p:nvPr userDrawn="1"/>
        </p:nvSpPr>
        <p:spPr>
          <a:xfrm>
            <a:off x="887413" y="1127125"/>
            <a:ext cx="5751512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56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UNTERÜBERSCHRIFT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1"/>
          </p:nvPr>
        </p:nvSpPr>
        <p:spPr>
          <a:xfrm>
            <a:off x="390525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defRPr>
            </a:lvl1pPr>
          </a:lstStyle>
          <a:p>
            <a:pPr>
              <a:defRPr/>
            </a:pPr>
            <a:r>
              <a:rPr lang="de-DE"/>
              <a:t>01.09.2015</a:t>
            </a:r>
            <a:endParaRPr lang="de-DE"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6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defRPr>
            </a:lvl1pPr>
          </a:lstStyle>
          <a:p>
            <a:pPr>
              <a:defRPr/>
            </a:pPr>
            <a:r>
              <a:rPr lang="de-DE"/>
              <a:t>1</a:t>
            </a:r>
            <a:r>
              <a:rPr lang="de-DE"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01.09.2015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160669E-10F9-4811-A827-ACF1AC791F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 userDrawn="1"/>
        </p:nvSpPr>
        <p:spPr>
          <a:xfrm>
            <a:off x="887413" y="365125"/>
            <a:ext cx="5751512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56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ÜBERSCHRIFT</a:t>
            </a:r>
          </a:p>
        </p:txBody>
      </p:sp>
      <p:sp>
        <p:nvSpPr>
          <p:cNvPr id="3" name="Textfeld 5"/>
          <p:cNvSpPr txBox="1"/>
          <p:nvPr userDrawn="1"/>
        </p:nvSpPr>
        <p:spPr>
          <a:xfrm>
            <a:off x="888023" y="1273490"/>
            <a:ext cx="7341577" cy="4688463"/>
          </a:xfrm>
          <a:prstGeom prst="rect">
            <a:avLst/>
          </a:prstGeom>
          <a:noFill/>
        </p:spPr>
        <p:txBody>
          <a:bodyPr numCol="2" spcCol="504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Giandaec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tempora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serion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nonsecu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mquodit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officid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eost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ipsa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acias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as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autemque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nit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quidemp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orecae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sit am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abo.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velistemqui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as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recte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volore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offic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tem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officte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mquodis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vendam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tecatur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con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sequam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nonsed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moluptatus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dolore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eostia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nissi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corro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blab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idus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aborere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simus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Cepe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sundese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maion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parunt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modi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beati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blaccum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quam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debis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assitisi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andit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vention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poremquis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ex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eiume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veriand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ipsunt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.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vention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poremquis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ex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eiume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veriand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ipsunt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.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quiaepel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ma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sitint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sit, quae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nimaion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voluptam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quodici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dendantust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atquatur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?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Bitia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assusdame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sequidi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volorrume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inihite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stisquae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conseque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incia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pa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auditatur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is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magnatur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non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nonsequodi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velesequodi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sitem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as a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acerspelende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quatquia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velitatquas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estrumq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uatempor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asitium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rem lab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invellum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rerumet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exerrumqui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aciistrunt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Tus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autendunt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porro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con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poreribus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sundam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omnimoloris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maxim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fugiamus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 et vent.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faccum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doluptat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facepturiam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hilibus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int.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dolorum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susam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utet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net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volor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mod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rem re,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andeles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prenem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repudiscil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moluptassi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illiquos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dessit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undis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vollitasit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deritium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quae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nobitiam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rest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asperum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nectento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maio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viducim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laut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omnime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perio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to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odit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se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volestore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Am des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ilictis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as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nimporum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laccullectem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eat.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laciistrum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rerio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molupis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autenihil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omnihici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des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molupiet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dolo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dolorum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sitionsedit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volorum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quam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reribusa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qui sit,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seri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quo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la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suntiorro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millent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aperecabo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.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Uptaqui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conseque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duciandem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qui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ipsus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voluptatquo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officip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sandit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am qui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niet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consecu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sandanis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veniae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net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reribusti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eiumque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porio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officienda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denimi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voloreh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endus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nuscipsunti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quid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quatem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quo con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essitiis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debissin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est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quodiae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cusandit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occus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quiaepel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ma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sitint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sit, quae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nimaion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voluptam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quodici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dendantust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atquatur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?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Bitia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assusdame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sequidi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volorrume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inihite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stisquae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conseque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incia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pa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auditatur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is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magnatur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non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nonsequodi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velesequodi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sitem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as a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acerspelende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quatquia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velitatquas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estrumq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uatempor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asitium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rem lab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invellum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rerumet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exerrumqui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aciistrunt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Tus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autendunt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porro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con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poreribus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sundam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omnimoloris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maxim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fugiamus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 et vent.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faccum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doluptat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facepturiam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hilibus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int.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dolorum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susam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utet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net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volor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mod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rem re,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andeles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prenem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repudiscil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moluptassi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illiquos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dessit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undis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vollitasit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deritium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quae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nobitiam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rest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asperum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nectento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maio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viducim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laut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omnime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perio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to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odit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se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volestore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,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solestium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estint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ommolor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porepeligent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quaspici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iducidi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illania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sed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quia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verumquia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sumet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quo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bea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peritiosam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suntis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aut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1600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etur</a:t>
            </a:r>
            <a:r>
              <a:rPr lang="en-GB" sz="1600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?</a:t>
            </a:r>
            <a:endParaRPr lang="de-DE" sz="16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01.09.2015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678802-E20E-4B50-9624-DF4DE82FCF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oncilmed@provincia.bz.it" TargetMode="External"/><Relationship Id="rId2" Type="http://schemas.openxmlformats.org/officeDocument/2006/relationships/hyperlink" Target="mailto:arzthaftung@provinz.bz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0" name="Untertitel 2"/>
          <p:cNvSpPr>
            <a:spLocks noGrp="1"/>
          </p:cNvSpPr>
          <p:nvPr>
            <p:ph type="subTitle" idx="4294967295"/>
          </p:nvPr>
        </p:nvSpPr>
        <p:spPr bwMode="auto">
          <a:xfrm>
            <a:off x="1143000" y="3602038"/>
            <a:ext cx="6858000" cy="1655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1" name="Bild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0" y="4014788"/>
            <a:ext cx="6229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TÄTIGKEITSBERICHT 2017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" y="4764088"/>
            <a:ext cx="62293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SCHLICHTUNGSSTELLE FÜR HAFTUNGSFRAGEN IM GESUNDHEITSBEREICH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10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5718A49E-78D7-4EC0-9032-D997F0347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941210"/>
              </p:ext>
            </p:extLst>
          </p:nvPr>
        </p:nvGraphicFramePr>
        <p:xfrm>
          <a:off x="789140" y="463463"/>
          <a:ext cx="2730674" cy="518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4F9AD129-568D-4370-B32D-97A380149E70}"/>
              </a:ext>
            </a:extLst>
          </p:cNvPr>
          <p:cNvSpPr txBox="1"/>
          <p:nvPr/>
        </p:nvSpPr>
        <p:spPr>
          <a:xfrm>
            <a:off x="4346532" y="592318"/>
            <a:ext cx="455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media</a:t>
            </a:r>
            <a:r>
              <a:rPr lang="de-DE" b="1" dirty="0"/>
              <a:t> </a:t>
            </a:r>
            <a:r>
              <a:rPr lang="de-DE" b="1" dirty="0" err="1"/>
              <a:t>aritmetica</a:t>
            </a:r>
            <a:r>
              <a:rPr lang="de-DE" b="1" dirty="0"/>
              <a:t> </a:t>
            </a:r>
            <a:r>
              <a:rPr lang="de-DE" b="1" dirty="0" err="1"/>
              <a:t>risarcimenti</a:t>
            </a:r>
            <a:r>
              <a:rPr lang="de-DE" b="1" dirty="0"/>
              <a:t> </a:t>
            </a:r>
            <a:r>
              <a:rPr lang="de-DE" b="1" dirty="0" err="1"/>
              <a:t>danno</a:t>
            </a:r>
            <a:r>
              <a:rPr lang="de-DE" b="1" dirty="0"/>
              <a:t>:</a:t>
            </a:r>
          </a:p>
          <a:p>
            <a:endParaRPr lang="de-DE" b="1" dirty="0"/>
          </a:p>
          <a:p>
            <a:r>
              <a:rPr lang="de-DE" b="1" dirty="0" err="1"/>
              <a:t>euro</a:t>
            </a:r>
            <a:r>
              <a:rPr lang="de-DE" b="1" dirty="0"/>
              <a:t> 34.316,15</a:t>
            </a:r>
          </a:p>
        </p:txBody>
      </p:sp>
      <p:graphicFrame>
        <p:nvGraphicFramePr>
          <p:cNvPr id="19" name="Diagramm 18">
            <a:extLst>
              <a:ext uri="{FF2B5EF4-FFF2-40B4-BE49-F238E27FC236}">
                <a16:creationId xmlns:a16="http://schemas.microsoft.com/office/drawing/2014/main" id="{F1CA0705-34D8-47D8-80B7-D4CED99894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509039"/>
              </p:ext>
            </p:extLst>
          </p:nvPr>
        </p:nvGraphicFramePr>
        <p:xfrm>
          <a:off x="4346532" y="2304789"/>
          <a:ext cx="4441867" cy="305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3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39036" y="365125"/>
            <a:ext cx="81794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SCHLICHTUNGSSTELLE FÜR HAFTUNGSFRAGEN IM GESUNDHEITSBEREICH</a:t>
            </a:r>
            <a:endParaRPr lang="de-DE" sz="3200" b="1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88023" y="1273490"/>
            <a:ext cx="7773656" cy="11295400"/>
          </a:xfrm>
          <a:prstGeom prst="rect">
            <a:avLst/>
          </a:prstGeom>
          <a:noFill/>
        </p:spPr>
        <p:txBody>
          <a:bodyPr wrap="square" numCol="2" spcCol="50400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2005: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Errichtung</a:t>
            </a: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per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Gesetz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08.2007 – 08.2018: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    11 Jahre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Tätigkeit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Unabhängigkeit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Überparteilichkeit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Zuständigkeit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Unentgeltlichkeit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Freiwilligkeit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Unverbindlichkeit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Alternative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zum</a:t>
            </a: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Zivilverfahren</a:t>
            </a: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vor</a:t>
            </a: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der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ordentlichen</a:t>
            </a: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 </a:t>
            </a:r>
            <a:r>
              <a:rPr lang="en-GB" sz="3600" b="1" baseline="30000" dirty="0" err="1">
                <a:solidFill>
                  <a:schemeClr val="bg2">
                    <a:lumMod val="25000"/>
                  </a:schemeClr>
                </a:solidFill>
                <a:latin typeface="Fira Sans Book" charset="0"/>
                <a:ea typeface="Fira Sans Book" charset="0"/>
                <a:cs typeface="Fira Sans Book" charset="0"/>
              </a:rPr>
              <a:t>Gerichtsbarbeit</a:t>
            </a:r>
            <a:endParaRPr lang="en-GB" sz="3600" b="1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aseline="300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solidFill>
                <a:schemeClr val="bg2">
                  <a:lumMod val="25000"/>
                </a:schemeClr>
              </a:solidFill>
              <a:latin typeface="Fira Sans Book" charset="0"/>
              <a:ea typeface="Fira Sans Book" charset="0"/>
              <a:cs typeface="Fira Sans Book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4DFA31-C452-4658-84BE-D9CC2C53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08.08.2018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B72CE1C-2C3F-455B-BCDE-8A9A47B5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0669E-10F9-4811-A827-ACF1AC791F8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D79DE2B-B26D-4163-8135-C3609D19E745}"/>
              </a:ext>
            </a:extLst>
          </p:cNvPr>
          <p:cNvSpPr txBox="1"/>
          <p:nvPr/>
        </p:nvSpPr>
        <p:spPr>
          <a:xfrm>
            <a:off x="854110" y="221064"/>
            <a:ext cx="796834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/>
              <a:t>Zusammensetzung</a:t>
            </a:r>
            <a:r>
              <a:rPr lang="it-IT" sz="2800" b="1" dirty="0"/>
              <a:t> </a:t>
            </a:r>
            <a:r>
              <a:rPr lang="it-IT" sz="2800" b="1" dirty="0" err="1"/>
              <a:t>der</a:t>
            </a:r>
            <a:r>
              <a:rPr lang="it-IT" sz="2800" b="1" dirty="0"/>
              <a:t> </a:t>
            </a:r>
            <a:r>
              <a:rPr lang="it-IT" sz="2800" b="1" dirty="0" err="1"/>
              <a:t>Kommission</a:t>
            </a:r>
            <a:r>
              <a:rPr lang="it-IT" sz="2800" b="1" dirty="0"/>
              <a:t> </a:t>
            </a:r>
          </a:p>
          <a:p>
            <a:pPr algn="ctr"/>
            <a:r>
              <a:rPr lang="it-IT" sz="2800" b="1" dirty="0"/>
              <a:t>(2016-2019):</a:t>
            </a:r>
          </a:p>
          <a:p>
            <a:endParaRPr lang="it-IT" dirty="0"/>
          </a:p>
          <a:p>
            <a:r>
              <a:rPr lang="it-IT" sz="2400" dirty="0" err="1"/>
              <a:t>Vorsitzender</a:t>
            </a:r>
            <a:r>
              <a:rPr lang="it-IT" sz="2400" dirty="0"/>
              <a:t> Richter	</a:t>
            </a:r>
          </a:p>
          <a:p>
            <a:r>
              <a:rPr lang="it-IT" sz="2400" b="1" dirty="0"/>
              <a:t>Hans Zelger	</a:t>
            </a:r>
          </a:p>
          <a:p>
            <a:r>
              <a:rPr lang="it-IT" sz="2400" b="1" dirty="0"/>
              <a:t>Edoardo Armando Mori</a:t>
            </a:r>
          </a:p>
          <a:p>
            <a:endParaRPr lang="it-IT" sz="2400" b="1" dirty="0"/>
          </a:p>
          <a:p>
            <a:r>
              <a:rPr lang="it-IT" sz="2400" dirty="0" err="1"/>
              <a:t>Arzt</a:t>
            </a:r>
            <a:r>
              <a:rPr lang="it-IT" sz="2400" dirty="0"/>
              <a:t> für Rechtsmedizin</a:t>
            </a:r>
            <a:r>
              <a:rPr lang="it-IT" sz="2400" b="1" dirty="0"/>
              <a:t>	</a:t>
            </a:r>
          </a:p>
          <a:p>
            <a:r>
              <a:rPr lang="it-IT" sz="2400" b="1" dirty="0"/>
              <a:t>Antonia Tessadri		      Sekretariat</a:t>
            </a:r>
          </a:p>
          <a:p>
            <a:r>
              <a:rPr lang="it-IT" sz="2400" b="1" dirty="0" err="1"/>
              <a:t>derzeit</a:t>
            </a:r>
            <a:r>
              <a:rPr lang="it-IT" sz="2400" b="1" dirty="0"/>
              <a:t> </a:t>
            </a:r>
            <a:r>
              <a:rPr lang="it-IT" sz="2400" b="1" dirty="0" err="1"/>
              <a:t>vakant</a:t>
            </a:r>
            <a:r>
              <a:rPr lang="it-IT" sz="2400" b="1" dirty="0"/>
              <a:t>		      </a:t>
            </a:r>
            <a:r>
              <a:rPr lang="it-IT" sz="1600" b="1" dirty="0"/>
              <a:t>Christian Leuprecht</a:t>
            </a:r>
          </a:p>
          <a:p>
            <a:r>
              <a:rPr lang="it-IT" sz="2400" b="1" dirty="0"/>
              <a:t>				      </a:t>
            </a:r>
            <a:r>
              <a:rPr lang="it-IT" sz="1600" dirty="0"/>
              <a:t>LH 12, Bozen, K.-</a:t>
            </a:r>
            <a:r>
              <a:rPr lang="it-IT" sz="1600" dirty="0" err="1"/>
              <a:t>Gamper</a:t>
            </a:r>
            <a:r>
              <a:rPr lang="it-IT" sz="1600" dirty="0"/>
              <a:t>-</a:t>
            </a:r>
            <a:r>
              <a:rPr lang="it-IT" sz="1600" dirty="0" err="1"/>
              <a:t>Straße</a:t>
            </a:r>
            <a:r>
              <a:rPr lang="it-IT" sz="1600" dirty="0"/>
              <a:t>, 1</a:t>
            </a:r>
            <a:endParaRPr lang="it-IT" sz="1600" b="1" dirty="0"/>
          </a:p>
          <a:p>
            <a:r>
              <a:rPr lang="it-IT" sz="2400" dirty="0" err="1"/>
              <a:t>Rechtsanwalt</a:t>
            </a:r>
            <a:r>
              <a:rPr lang="it-IT" sz="2400" dirty="0"/>
              <a:t>	</a:t>
            </a:r>
            <a:r>
              <a:rPr lang="it-IT" sz="2400" b="1" dirty="0"/>
              <a:t>	      </a:t>
            </a:r>
            <a:r>
              <a:rPr lang="it-IT" sz="1600" dirty="0"/>
              <a:t>Tel. 0471 418027</a:t>
            </a:r>
            <a:r>
              <a:rPr lang="it-IT" sz="1600" b="1" dirty="0"/>
              <a:t> </a:t>
            </a:r>
            <a:endParaRPr lang="it-IT" sz="1600" dirty="0"/>
          </a:p>
          <a:p>
            <a:r>
              <a:rPr lang="it-IT" sz="2400" b="1" dirty="0"/>
              <a:t>Silvia Winkler		      </a:t>
            </a:r>
            <a:r>
              <a:rPr lang="it-IT" sz="1600" dirty="0">
                <a:hlinkClick r:id="rId2"/>
              </a:rPr>
              <a:t>arzthaftung@provinz.bz.it</a:t>
            </a:r>
            <a:endParaRPr lang="it-IT" sz="1600" b="1" dirty="0"/>
          </a:p>
          <a:p>
            <a:r>
              <a:rPr lang="it-IT" sz="2400" b="1" dirty="0"/>
              <a:t>Stephan Vale		      </a:t>
            </a:r>
            <a:r>
              <a:rPr lang="it-IT" sz="1600" dirty="0">
                <a:hlinkClick r:id="rId3"/>
              </a:rPr>
              <a:t>concilmed@provincia.bz.it</a:t>
            </a:r>
            <a:r>
              <a:rPr lang="it-IT" sz="1600" dirty="0"/>
              <a:t>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90169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4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AD72614-30FC-4ED1-8130-C7A8FA56330B}"/>
              </a:ext>
            </a:extLst>
          </p:cNvPr>
          <p:cNvSpPr txBox="1"/>
          <p:nvPr/>
        </p:nvSpPr>
        <p:spPr>
          <a:xfrm>
            <a:off x="1175657" y="859891"/>
            <a:ext cx="796834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Procedimento conciliativo:</a:t>
            </a:r>
          </a:p>
          <a:p>
            <a:endParaRPr lang="it-IT" dirty="0"/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/>
              <a:t>domanda </a:t>
            </a:r>
            <a:r>
              <a:rPr lang="it-IT" sz="2400" dirty="0"/>
              <a:t>(legittimazione e modulo)</a:t>
            </a:r>
            <a:endParaRPr lang="it-IT" sz="2400" b="1" dirty="0"/>
          </a:p>
          <a:p>
            <a:endParaRPr lang="it-IT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valutazione preliminare circa </a:t>
            </a:r>
            <a:r>
              <a:rPr lang="it-IT" sz="2400" b="1" dirty="0"/>
              <a:t>l’ammissibilità/la fondatezza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1 o più tentativi di conciliazione (</a:t>
            </a:r>
            <a:r>
              <a:rPr lang="it-IT" sz="2400" b="1" dirty="0"/>
              <a:t>prima fase conciliativa</a:t>
            </a:r>
            <a:r>
              <a:rPr lang="it-IT" sz="2400" dirty="0"/>
              <a:t>);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eventuale seconda </a:t>
            </a:r>
            <a:r>
              <a:rPr lang="it-IT" sz="2400" b="1" dirty="0"/>
              <a:t>fase valutativa</a:t>
            </a:r>
            <a:endParaRPr lang="de-DE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5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61D6A85-5F11-4EE7-9E1A-3964E8D40911}"/>
              </a:ext>
            </a:extLst>
          </p:cNvPr>
          <p:cNvSpPr txBox="1"/>
          <p:nvPr/>
        </p:nvSpPr>
        <p:spPr>
          <a:xfrm>
            <a:off x="854110" y="221064"/>
            <a:ext cx="79683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326 </a:t>
            </a:r>
            <a:r>
              <a:rPr lang="it-IT" sz="2400" b="1" dirty="0" err="1"/>
              <a:t>Anträge</a:t>
            </a:r>
            <a:r>
              <a:rPr lang="it-IT" sz="2400" b="1" dirty="0"/>
              <a:t> </a:t>
            </a:r>
            <a:r>
              <a:rPr lang="it-IT" sz="2400" dirty="0"/>
              <a:t>(08/2007 – 12/2017) – </a:t>
            </a:r>
            <a:r>
              <a:rPr lang="it-IT" sz="2400" dirty="0" err="1"/>
              <a:t>ca</a:t>
            </a:r>
            <a:r>
              <a:rPr lang="it-IT" sz="2400" dirty="0"/>
              <a:t>. 30 </a:t>
            </a:r>
            <a:r>
              <a:rPr lang="it-IT" sz="2400" dirty="0" err="1"/>
              <a:t>Anträge</a:t>
            </a:r>
            <a:r>
              <a:rPr lang="it-IT" sz="2400" dirty="0"/>
              <a:t>/</a:t>
            </a:r>
            <a:r>
              <a:rPr lang="it-IT" sz="2400" dirty="0" err="1"/>
              <a:t>Jahr</a:t>
            </a:r>
            <a:endParaRPr lang="it-IT" sz="2400" dirty="0"/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just"/>
            <a:endParaRPr lang="de-DE" sz="2400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38C7470-6FF1-4686-A616-C96BC8F7EA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212775"/>
              </p:ext>
            </p:extLst>
          </p:nvPr>
        </p:nvGraphicFramePr>
        <p:xfrm>
          <a:off x="854110" y="738909"/>
          <a:ext cx="7934290" cy="578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6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D3F51143-7830-424F-ABFF-F8CDC57CD5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202793"/>
              </p:ext>
            </p:extLst>
          </p:nvPr>
        </p:nvGraphicFramePr>
        <p:xfrm>
          <a:off x="460462" y="357339"/>
          <a:ext cx="3974926" cy="435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BE97A980-4789-4B10-9EF7-5B2F35D0FC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902484"/>
              </p:ext>
            </p:extLst>
          </p:nvPr>
        </p:nvGraphicFramePr>
        <p:xfrm>
          <a:off x="4435388" y="1002082"/>
          <a:ext cx="4454395" cy="4418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7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706919C7-2C9B-483B-9FB1-FE07D3A15B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920739"/>
              </p:ext>
            </p:extLst>
          </p:nvPr>
        </p:nvGraphicFramePr>
        <p:xfrm>
          <a:off x="626301" y="200415"/>
          <a:ext cx="8279704" cy="5749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8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30F51630-8842-403B-BF7C-FCB171DF97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1206761"/>
              </p:ext>
            </p:extLst>
          </p:nvPr>
        </p:nvGraphicFramePr>
        <p:xfrm>
          <a:off x="635001" y="232079"/>
          <a:ext cx="3686478" cy="575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50F27613-A31A-4351-A576-3490F69009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8641581"/>
              </p:ext>
            </p:extLst>
          </p:nvPr>
        </p:nvGraphicFramePr>
        <p:xfrm>
          <a:off x="4610274" y="232079"/>
          <a:ext cx="4241452" cy="5479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7"/>
          <p:cNvSpPr>
            <a:spLocks noGrp="1"/>
          </p:cNvSpPr>
          <p:nvPr>
            <p:ph type="dt" sz="quarter" idx="10"/>
          </p:nvPr>
        </p:nvSpPr>
        <p:spPr>
          <a:xfrm>
            <a:off x="390525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08.08.2018</a:t>
            </a:r>
            <a:endParaRPr lang="de-DE" sz="2100" dirty="0">
              <a:solidFill>
                <a:schemeClr val="accent5">
                  <a:lumMod val="50000"/>
                </a:schemeClr>
              </a:solidFill>
              <a:latin typeface="Fira Sans Medium" charset="0"/>
              <a:ea typeface="Fira Sans Medium" charset="0"/>
              <a:cs typeface="Fira Sans Medium" charset="0"/>
            </a:endParaRPr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31000" y="63563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rPr>
              <a:t>9</a:t>
            </a:r>
            <a:r>
              <a:rPr lang="de-DE" sz="2100" dirty="0">
                <a:solidFill>
                  <a:schemeClr val="accent5">
                    <a:lumMod val="50000"/>
                  </a:schemeClr>
                </a:solidFill>
                <a:latin typeface="Fira Sans Hair" charset="0"/>
                <a:ea typeface="Fira Sans Hair" charset="0"/>
                <a:cs typeface="Fira Sans Hair" charset="0"/>
              </a:rPr>
              <a:t>|12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EF80BBE-A731-48C9-9395-D7F5863AAA5B}"/>
              </a:ext>
            </a:extLst>
          </p:cNvPr>
          <p:cNvSpPr txBox="1"/>
          <p:nvPr/>
        </p:nvSpPr>
        <p:spPr>
          <a:xfrm>
            <a:off x="651353" y="300625"/>
            <a:ext cx="8267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bewertete Fälle sowie Fälle von vermuteter Haftung bzw. von vermutetem Nichtvorhandensein der Haftung</a:t>
            </a:r>
          </a:p>
          <a:p>
            <a:endParaRPr lang="de-DE" dirty="0"/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1FCAF4D8-AB72-4184-97C9-7235F048DB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7298205"/>
              </p:ext>
            </p:extLst>
          </p:nvPr>
        </p:nvGraphicFramePr>
        <p:xfrm>
          <a:off x="651354" y="1223955"/>
          <a:ext cx="3382028" cy="427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EFFD71E9-2A14-4504-8D61-BE1C462230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6933576"/>
              </p:ext>
            </p:extLst>
          </p:nvPr>
        </p:nvGraphicFramePr>
        <p:xfrm>
          <a:off x="4772416" y="1223955"/>
          <a:ext cx="4258850" cy="427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Bildschirmpräsentation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Fira Sans Book</vt:lpstr>
      <vt:lpstr>Fira Sans Hair</vt:lpstr>
      <vt:lpstr>Fira Sans Medium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 abler</dc:creator>
  <cp:lastModifiedBy>Savio, Annamaria</cp:lastModifiedBy>
  <cp:revision>47</cp:revision>
  <cp:lastPrinted>2018-08-01T13:43:44Z</cp:lastPrinted>
  <dcterms:created xsi:type="dcterms:W3CDTF">2015-09-01T06:47:55Z</dcterms:created>
  <dcterms:modified xsi:type="dcterms:W3CDTF">2018-08-06T08:31:03Z</dcterms:modified>
</cp:coreProperties>
</file>