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58" r:id="rId2"/>
    <p:sldId id="257" r:id="rId3"/>
    <p:sldId id="256" r:id="rId4"/>
    <p:sldId id="302" r:id="rId5"/>
    <p:sldId id="287" r:id="rId6"/>
    <p:sldId id="288" r:id="rId7"/>
    <p:sldId id="289" r:id="rId8"/>
    <p:sldId id="271" r:id="rId9"/>
    <p:sldId id="272" r:id="rId10"/>
    <p:sldId id="290" r:id="rId11"/>
    <p:sldId id="274" r:id="rId12"/>
    <p:sldId id="275" r:id="rId13"/>
    <p:sldId id="291" r:id="rId14"/>
    <p:sldId id="292" r:id="rId15"/>
    <p:sldId id="276" r:id="rId16"/>
    <p:sldId id="277" r:id="rId17"/>
    <p:sldId id="293" r:id="rId18"/>
    <p:sldId id="294" r:id="rId19"/>
    <p:sldId id="295" r:id="rId20"/>
    <p:sldId id="304" r:id="rId21"/>
    <p:sldId id="306" r:id="rId22"/>
    <p:sldId id="298" r:id="rId23"/>
    <p:sldId id="301" r:id="rId24"/>
    <p:sldId id="299" r:id="rId25"/>
    <p:sldId id="285" r:id="rId26"/>
    <p:sldId id="300" r:id="rId27"/>
    <p:sldId id="303" r:id="rId28"/>
  </p:sldIdLst>
  <p:sldSz cx="9144000" cy="6858000" type="screen4x3"/>
  <p:notesSz cx="6797675" cy="9926638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99D7"/>
    <a:srgbClr val="182F54"/>
    <a:srgbClr val="292A43"/>
    <a:srgbClr val="363858"/>
    <a:srgbClr val="B4E0E2"/>
    <a:srgbClr val="85CDD1"/>
    <a:srgbClr val="38C8C8"/>
    <a:srgbClr val="FF6600"/>
    <a:srgbClr val="FF33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69" d="100"/>
          <a:sy n="69" d="100"/>
        </p:scale>
        <p:origin x="-1349" y="-3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Assistenza all'infanzia 0-3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numRef>
              <c:f>Tabelle1!$A$2:$A$4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Tabelle1!$B$2:$B$4</c:f>
              <c:numCache>
                <c:formatCode>General</c:formatCode>
                <c:ptCount val="3"/>
                <c:pt idx="0">
                  <c:v>9.9779999999999998</c:v>
                </c:pt>
                <c:pt idx="1">
                  <c:v>10.3155</c:v>
                </c:pt>
                <c:pt idx="2">
                  <c:v>11.65</c:v>
                </c:pt>
              </c:numCache>
            </c:numRef>
          </c:val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Assistenza extrascolastica e pomeridiana</c:v>
                </c:pt>
              </c:strCache>
            </c:strRef>
          </c:tx>
          <c:spPr>
            <a:solidFill>
              <a:srgbClr val="FFFF2D"/>
            </a:solidFill>
          </c:spPr>
          <c:invertIfNegative val="0"/>
          <c:cat>
            <c:numRef>
              <c:f>Tabelle1!$A$2:$A$4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Tabelle1!$C$2:$C$4</c:f>
              <c:numCache>
                <c:formatCode>General</c:formatCode>
                <c:ptCount val="3"/>
                <c:pt idx="0">
                  <c:v>6.3816259999999998</c:v>
                </c:pt>
                <c:pt idx="1">
                  <c:v>6.581626</c:v>
                </c:pt>
                <c:pt idx="2">
                  <c:v>8.4174799999999994</c:v>
                </c:pt>
              </c:numCache>
            </c:numRef>
          </c:val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Rafforzamento preventivo delle famiglie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numRef>
              <c:f>Tabelle1!$A$2:$A$4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Tabelle1!$D$2:$D$4</c:f>
              <c:numCache>
                <c:formatCode>General</c:formatCode>
                <c:ptCount val="3"/>
                <c:pt idx="0">
                  <c:v>3.52</c:v>
                </c:pt>
                <c:pt idx="1">
                  <c:v>3.6825000000000001</c:v>
                </c:pt>
                <c:pt idx="2">
                  <c:v>5.1020589999999997</c:v>
                </c:pt>
              </c:numCache>
            </c:numRef>
          </c:val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Sostegno finanziario (assegni al nucleo familiare)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numRef>
              <c:f>Tabelle1!$A$2:$A$4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Tabelle1!$E$2:$E$4</c:f>
              <c:numCache>
                <c:formatCode>General</c:formatCode>
                <c:ptCount val="3"/>
                <c:pt idx="0">
                  <c:v>34.5</c:v>
                </c:pt>
                <c:pt idx="1">
                  <c:v>39.327451000000003</c:v>
                </c:pt>
                <c:pt idx="2">
                  <c:v>52.679459999999999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63770752"/>
        <c:axId val="163772672"/>
        <c:axId val="0"/>
      </c:bar3DChart>
      <c:catAx>
        <c:axId val="1637707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63772672"/>
        <c:crosses val="autoZero"/>
        <c:auto val="1"/>
        <c:lblAlgn val="ctr"/>
        <c:lblOffset val="100"/>
        <c:noMultiLvlLbl val="0"/>
      </c:catAx>
      <c:valAx>
        <c:axId val="1637726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37707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5840336789512977"/>
          <c:y val="8.2958169291338577E-2"/>
          <c:w val="0.25861209595621482"/>
          <c:h val="0.8215836614173229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FranklinGotTDem"/>
          <a:ea typeface="Open Sans" panose="020B0606030504020204" pitchFamily="34" charset="0"/>
          <a:cs typeface="Arial" panose="020B0604020202020204" pitchFamily="34" charset="0"/>
        </a:defRPr>
      </a:pPr>
      <a:endParaRPr lang="de-D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766094276817895E-2"/>
          <c:y val="4.1844187461959829E-2"/>
          <c:w val="0.58070633657433335"/>
          <c:h val="0.82501521606816797"/>
        </c:manualLayout>
      </c:layout>
      <c:pie3DChart>
        <c:varyColors val="1"/>
        <c:ser>
          <c:idx val="0"/>
          <c:order val="0"/>
          <c:tx>
            <c:strRef>
              <c:f>Tabelle1!$B$2</c:f>
              <c:strCache>
                <c:ptCount val="1"/>
                <c:pt idx="0">
                  <c:v>Haushaltsmittel 2016: 5.102.059,90</c:v>
                </c:pt>
              </c:strCache>
            </c:strRef>
          </c:tx>
          <c:dPt>
            <c:idx val="0"/>
            <c:bubble3D val="0"/>
            <c:spPr>
              <a:solidFill>
                <a:srgbClr val="FFFF2D"/>
              </a:solidFill>
            </c:spPr>
          </c:dPt>
          <c:dPt>
            <c:idx val="1"/>
            <c:bubble3D val="0"/>
            <c:spPr>
              <a:solidFill>
                <a:srgbClr val="92D050"/>
              </a:solidFill>
            </c:spPr>
          </c:dPt>
          <c:dPt>
            <c:idx val="2"/>
            <c:bubble3D val="0"/>
            <c:spPr>
              <a:solidFill>
                <a:srgbClr val="00B050"/>
              </a:solidFill>
            </c:spPr>
          </c:dPt>
          <c:dPt>
            <c:idx val="3"/>
            <c:bubble3D val="0"/>
            <c:spPr>
              <a:solidFill>
                <a:srgbClr val="FFC000"/>
              </a:solidFill>
            </c:spPr>
          </c:dPt>
          <c:dPt>
            <c:idx val="4"/>
            <c:bubble3D val="0"/>
            <c:spPr>
              <a:solidFill>
                <a:srgbClr val="FF5050"/>
              </a:solidFill>
            </c:spPr>
          </c:dPt>
          <c:cat>
            <c:strRef>
              <c:f>Tabelle1!$A$3:$A$7</c:f>
              <c:strCache>
                <c:ptCount val="5"/>
                <c:pt idx="0">
                  <c:v>Lettere ai genitori &amp; Bookstart</c:v>
                </c:pt>
                <c:pt idx="1">
                  <c:v>Luoghi di incontro, centri Elki, gruppi di gioco</c:v>
                </c:pt>
                <c:pt idx="2">
                  <c:v>Consulenza e mediazione</c:v>
                </c:pt>
                <c:pt idx="3">
                  <c:v>Iniziative per uomini/padri</c:v>
                </c:pt>
                <c:pt idx="4">
                  <c:v>Formazione familiare</c:v>
                </c:pt>
              </c:strCache>
            </c:strRef>
          </c:cat>
          <c:val>
            <c:numRef>
              <c:f>Tabelle1!$B$3:$B$7</c:f>
              <c:numCache>
                <c:formatCode>General</c:formatCode>
                <c:ptCount val="5"/>
                <c:pt idx="0">
                  <c:v>0.16500000000000001</c:v>
                </c:pt>
                <c:pt idx="1">
                  <c:v>1</c:v>
                </c:pt>
                <c:pt idx="2">
                  <c:v>0.1</c:v>
                </c:pt>
                <c:pt idx="3">
                  <c:v>0.37352600000000002</c:v>
                </c:pt>
                <c:pt idx="4">
                  <c:v>3.6170599000000001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2566298066651416"/>
          <c:y val="8.3284940944881897E-2"/>
          <c:w val="0.3743370193334859"/>
          <c:h val="0.9084301181102361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FranklinGotTDem"/>
          <a:ea typeface="Open Sans" panose="020B0606030504020204" pitchFamily="34" charset="0"/>
          <a:cs typeface="Open Sans" panose="020B0606030504020204" pitchFamily="34" charset="0"/>
        </a:defRPr>
      </a:pPr>
      <a:endParaRPr lang="de-DE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6342499482935952E-2"/>
          <c:y val="4.4092323075213866E-2"/>
          <c:w val="0.5792635791313886"/>
          <c:h val="0.82763910070598212"/>
        </c:manualLayout>
      </c:layout>
      <c:pie3DChart>
        <c:varyColors val="1"/>
        <c:ser>
          <c:idx val="0"/>
          <c:order val="0"/>
          <c:tx>
            <c:strRef>
              <c:f>Tabelle1!$B$2</c:f>
              <c:strCache>
                <c:ptCount val="1"/>
                <c:pt idx="0">
                  <c:v>Haushaltsmittel 2016: 16.742.126,17 Mio. €</c:v>
                </c:pt>
              </c:strCache>
            </c:strRef>
          </c:tx>
          <c:dPt>
            <c:idx val="0"/>
            <c:bubble3D val="0"/>
            <c:spPr>
              <a:solidFill>
                <a:srgbClr val="FFFF2D"/>
              </a:solidFill>
            </c:spPr>
          </c:dPt>
          <c:dPt>
            <c:idx val="1"/>
            <c:bubble3D val="0"/>
            <c:spPr>
              <a:solidFill>
                <a:srgbClr val="92D050"/>
              </a:solidFill>
            </c:spPr>
          </c:dPt>
          <c:dPt>
            <c:idx val="2"/>
            <c:bubble3D val="0"/>
            <c:spPr>
              <a:solidFill>
                <a:srgbClr val="00B050"/>
              </a:solidFill>
            </c:spPr>
          </c:dPt>
          <c:dPt>
            <c:idx val="3"/>
            <c:bubble3D val="0"/>
            <c:spPr>
              <a:solidFill>
                <a:srgbClr val="FFC000"/>
              </a:solidFill>
            </c:spPr>
          </c:dPt>
          <c:dPt>
            <c:idx val="4"/>
            <c:bubble3D val="0"/>
            <c:spPr>
              <a:solidFill>
                <a:srgbClr val="FF5050"/>
              </a:solidFill>
            </c:spPr>
          </c:dPt>
          <c:dPt>
            <c:idx val="5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cat>
            <c:strRef>
              <c:f>Tabelle1!$A$3:$A$8</c:f>
              <c:strCache>
                <c:ptCount val="6"/>
                <c:pt idx="0">
                  <c:v>Microstrutture, Tagesmütter</c:v>
                </c:pt>
                <c:pt idx="1">
                  <c:v>Asili nido</c:v>
                </c:pt>
                <c:pt idx="2">
                  <c:v>Assistenza extrascolastica</c:v>
                </c:pt>
                <c:pt idx="3">
                  <c:v>Assistenza pomeridiana</c:v>
                </c:pt>
                <c:pt idx="4">
                  <c:v>Promozione congedi familiari</c:v>
                </c:pt>
                <c:pt idx="5">
                  <c:v>Imprese attente alle famiglie</c:v>
                </c:pt>
              </c:strCache>
            </c:strRef>
          </c:cat>
          <c:val>
            <c:numRef>
              <c:f>Tabelle1!$B$3:$B$8</c:f>
              <c:numCache>
                <c:formatCode>General</c:formatCode>
                <c:ptCount val="6"/>
                <c:pt idx="0">
                  <c:v>3.6</c:v>
                </c:pt>
                <c:pt idx="1">
                  <c:v>7.4</c:v>
                </c:pt>
                <c:pt idx="2">
                  <c:v>5.8</c:v>
                </c:pt>
                <c:pt idx="3">
                  <c:v>1.9</c:v>
                </c:pt>
                <c:pt idx="4">
                  <c:v>0.3</c:v>
                </c:pt>
                <c:pt idx="5">
                  <c:v>0.23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9788923224645374"/>
          <c:y val="9.1301724050863037E-2"/>
          <c:w val="0.39319667712649026"/>
          <c:h val="0.9084301181102361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FranklinGotTDem"/>
          <a:ea typeface="Open Sans" panose="020B0606030504020204" pitchFamily="34" charset="0"/>
          <a:cs typeface="Open Sans" panose="020B0606030504020204" pitchFamily="34" charset="0"/>
        </a:defRPr>
      </a:pPr>
      <a:endParaRPr lang="de-DE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Tabelle1!$B$2</c:f>
              <c:strCache>
                <c:ptCount val="1"/>
                <c:pt idx="0">
                  <c:v>Spesa complessiva 2015: 74,033613</c:v>
                </c:pt>
              </c:strCache>
            </c:strRef>
          </c:tx>
          <c:dPt>
            <c:idx val="0"/>
            <c:bubble3D val="0"/>
            <c:spPr>
              <a:solidFill>
                <a:srgbClr val="FF6600"/>
              </a:solidFill>
            </c:spPr>
          </c:dPt>
          <c:dPt>
            <c:idx val="1"/>
            <c:bubble3D val="0"/>
            <c:spPr>
              <a:solidFill>
                <a:schemeClr val="accent5">
                  <a:lumMod val="75000"/>
                </a:schemeClr>
              </a:solidFill>
            </c:spPr>
          </c:dPt>
          <c:dPt>
            <c:idx val="2"/>
            <c:bubble3D val="0"/>
            <c:spPr>
              <a:solidFill>
                <a:srgbClr val="00B050"/>
              </a:solidFill>
            </c:spPr>
          </c:dPt>
          <c:dPt>
            <c:idx val="3"/>
            <c:bubble3D val="0"/>
            <c:spPr>
              <a:solidFill>
                <a:srgbClr val="C00000"/>
              </a:solidFill>
            </c:spPr>
          </c:dPt>
          <c:dPt>
            <c:idx val="4"/>
            <c:bubble3D val="0"/>
            <c:spPr>
              <a:solidFill>
                <a:srgbClr val="FFFF00"/>
              </a:solidFill>
            </c:spPr>
          </c:dPt>
          <c:cat>
            <c:strRef>
              <c:f>Tabelle1!$A$3:$A$7</c:f>
              <c:strCache>
                <c:ptCount val="5"/>
                <c:pt idx="0">
                  <c:v>Assegno provinciale al nucleo familiare</c:v>
                </c:pt>
                <c:pt idx="1">
                  <c:v>Assegno regionale al nucleo familiare</c:v>
                </c:pt>
                <c:pt idx="2">
                  <c:v>Assegno statale al nucleo familiare</c:v>
                </c:pt>
                <c:pt idx="3">
                  <c:v>Assegno statale di maternità</c:v>
                </c:pt>
                <c:pt idx="4">
                  <c:v>Contributi previdenziali periodi di cura ai figli</c:v>
                </c:pt>
              </c:strCache>
            </c:strRef>
          </c:cat>
          <c:val>
            <c:numRef>
              <c:f>Tabelle1!$B$3:$B$7</c:f>
              <c:numCache>
                <c:formatCode>General</c:formatCode>
                <c:ptCount val="5"/>
                <c:pt idx="0">
                  <c:v>33.710900000000002</c:v>
                </c:pt>
                <c:pt idx="1">
                  <c:v>35.902999999999999</c:v>
                </c:pt>
                <c:pt idx="2">
                  <c:v>3.3179609999999999</c:v>
                </c:pt>
                <c:pt idx="3">
                  <c:v>1.1013919999999999</c:v>
                </c:pt>
                <c:pt idx="4">
                  <c:v>1.793701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4988817485946493"/>
          <c:y val="4.144072203238746E-2"/>
          <c:w val="0.35011187664041993"/>
          <c:h val="0.9084301181102361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FranklinGotTDem"/>
          <a:ea typeface="Open Sans" panose="020B0606030504020204" pitchFamily="34" charset="0"/>
          <a:cs typeface="Open Sans" panose="020B0606030504020204" pitchFamily="34" charset="0"/>
        </a:defRPr>
      </a:pPr>
      <a:endParaRPr lang="de-DE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25F367-6CC3-496E-A2AB-A3EEABFE80D6}" type="doc">
      <dgm:prSet loTypeId="urn:microsoft.com/office/officeart/2005/8/layout/cycle8" loCatId="cycle" qsTypeId="urn:microsoft.com/office/officeart/2005/8/quickstyle/3d1" qsCatId="3D" csTypeId="urn:microsoft.com/office/officeart/2005/8/colors/accent1_2" csCatId="accent1" phldr="1"/>
      <dgm:spPr/>
    </dgm:pt>
    <dgm:pt modelId="{21969A1B-7067-4F8A-888F-3FA63C117630}" type="pres">
      <dgm:prSet presAssocID="{9225F367-6CC3-496E-A2AB-A3EEABFE80D6}" presName="compositeShape" presStyleCnt="0">
        <dgm:presLayoutVars>
          <dgm:chMax val="7"/>
          <dgm:dir/>
          <dgm:resizeHandles val="exact"/>
        </dgm:presLayoutVars>
      </dgm:prSet>
      <dgm:spPr/>
    </dgm:pt>
  </dgm:ptLst>
  <dgm:cxnLst>
    <dgm:cxn modelId="{EBF60757-6EAB-46FD-96E6-7812A7FCFA31}" type="presOf" srcId="{9225F367-6CC3-496E-A2AB-A3EEABFE80D6}" destId="{21969A1B-7067-4F8A-888F-3FA63C117630}" srcOrd="0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225F367-6CC3-496E-A2AB-A3EEABFE80D6}" type="doc">
      <dgm:prSet loTypeId="urn:microsoft.com/office/officeart/2005/8/layout/cycle8" loCatId="cycle" qsTypeId="urn:microsoft.com/office/officeart/2005/8/quickstyle/3d1" qsCatId="3D" csTypeId="urn:microsoft.com/office/officeart/2005/8/colors/accent1_2" csCatId="accent1" phldr="1"/>
      <dgm:spPr/>
    </dgm:pt>
    <dgm:pt modelId="{9A8C891C-CA23-470D-BBC4-C11E7F43542B}">
      <dgm:prSet phldrT="[Text]" phldr="1"/>
      <dgm:spPr>
        <a:solidFill>
          <a:schemeClr val="bg1"/>
        </a:solidFill>
        <a:ln>
          <a:noFill/>
        </a:ln>
      </dgm:spPr>
      <dgm:t>
        <a:bodyPr/>
        <a:lstStyle/>
        <a:p>
          <a:endParaRPr lang="de-DE" dirty="0"/>
        </a:p>
      </dgm:t>
    </dgm:pt>
    <dgm:pt modelId="{78492D94-75A7-46A1-BB1B-F5DBD83B226C}" type="parTrans" cxnId="{ACCF8FAA-6BA2-4E57-927E-ADCE936FAE24}">
      <dgm:prSet/>
      <dgm:spPr/>
      <dgm:t>
        <a:bodyPr/>
        <a:lstStyle/>
        <a:p>
          <a:endParaRPr lang="de-DE"/>
        </a:p>
      </dgm:t>
    </dgm:pt>
    <dgm:pt modelId="{E6920452-8954-4ECB-817A-3C72B4B1BCA6}" type="sibTrans" cxnId="{ACCF8FAA-6BA2-4E57-927E-ADCE936FAE24}">
      <dgm:prSet/>
      <dgm:spPr/>
      <dgm:t>
        <a:bodyPr/>
        <a:lstStyle/>
        <a:p>
          <a:endParaRPr lang="de-DE"/>
        </a:p>
      </dgm:t>
    </dgm:pt>
    <dgm:pt modelId="{60B4F5AD-EB6C-4993-867D-46BA93CC256D}">
      <dgm:prSet phldrT="[Text]" phldr="1"/>
      <dgm:spPr>
        <a:solidFill>
          <a:schemeClr val="bg1"/>
        </a:solidFill>
        <a:ln>
          <a:noFill/>
        </a:ln>
      </dgm:spPr>
      <dgm:t>
        <a:bodyPr/>
        <a:lstStyle/>
        <a:p>
          <a:endParaRPr lang="de-DE" dirty="0"/>
        </a:p>
      </dgm:t>
    </dgm:pt>
    <dgm:pt modelId="{DAFAEED6-69A6-4875-BB3C-B3515D8AAF43}" type="parTrans" cxnId="{AD9299E5-17FF-4706-B663-1ACE59484EB1}">
      <dgm:prSet/>
      <dgm:spPr/>
      <dgm:t>
        <a:bodyPr/>
        <a:lstStyle/>
        <a:p>
          <a:endParaRPr lang="de-DE"/>
        </a:p>
      </dgm:t>
    </dgm:pt>
    <dgm:pt modelId="{AA32CB44-E07F-4239-B2D1-44B8F8B0D77E}" type="sibTrans" cxnId="{AD9299E5-17FF-4706-B663-1ACE59484EB1}">
      <dgm:prSet/>
      <dgm:spPr/>
      <dgm:t>
        <a:bodyPr/>
        <a:lstStyle/>
        <a:p>
          <a:endParaRPr lang="de-DE"/>
        </a:p>
      </dgm:t>
    </dgm:pt>
    <dgm:pt modelId="{C219604B-79FD-4069-9EC4-AEE54FB2A28A}">
      <dgm:prSet phldrT="[Text]" phldr="1"/>
      <dgm:spPr>
        <a:solidFill>
          <a:schemeClr val="bg1"/>
        </a:solidFill>
        <a:ln>
          <a:noFill/>
        </a:ln>
      </dgm:spPr>
      <dgm:t>
        <a:bodyPr/>
        <a:lstStyle/>
        <a:p>
          <a:endParaRPr lang="de-DE" dirty="0"/>
        </a:p>
      </dgm:t>
    </dgm:pt>
    <dgm:pt modelId="{801E0068-50AE-4E8E-A290-7DF0A125C3C1}" type="parTrans" cxnId="{651D75D9-BBBF-4E94-93F8-964B9259C67E}">
      <dgm:prSet/>
      <dgm:spPr/>
      <dgm:t>
        <a:bodyPr/>
        <a:lstStyle/>
        <a:p>
          <a:endParaRPr lang="de-DE"/>
        </a:p>
      </dgm:t>
    </dgm:pt>
    <dgm:pt modelId="{2D4963A5-4AEC-4485-9577-13BF7B8CCB9D}" type="sibTrans" cxnId="{651D75D9-BBBF-4E94-93F8-964B9259C67E}">
      <dgm:prSet/>
      <dgm:spPr/>
      <dgm:t>
        <a:bodyPr/>
        <a:lstStyle/>
        <a:p>
          <a:endParaRPr lang="de-DE"/>
        </a:p>
      </dgm:t>
    </dgm:pt>
    <dgm:pt modelId="{21969A1B-7067-4F8A-888F-3FA63C117630}" type="pres">
      <dgm:prSet presAssocID="{9225F367-6CC3-496E-A2AB-A3EEABFE80D6}" presName="compositeShape" presStyleCnt="0">
        <dgm:presLayoutVars>
          <dgm:chMax val="7"/>
          <dgm:dir/>
          <dgm:resizeHandles val="exact"/>
        </dgm:presLayoutVars>
      </dgm:prSet>
      <dgm:spPr/>
    </dgm:pt>
    <dgm:pt modelId="{1D4ABF0A-0576-4120-A611-CD2C558F3E1F}" type="pres">
      <dgm:prSet presAssocID="{9225F367-6CC3-496E-A2AB-A3EEABFE80D6}" presName="wedge1" presStyleLbl="node1" presStyleIdx="0" presStyleCnt="3"/>
      <dgm:spPr/>
      <dgm:t>
        <a:bodyPr/>
        <a:lstStyle/>
        <a:p>
          <a:endParaRPr lang="de-DE"/>
        </a:p>
      </dgm:t>
    </dgm:pt>
    <dgm:pt modelId="{21893E09-1572-4D15-918B-44C93F5AB4DF}" type="pres">
      <dgm:prSet presAssocID="{9225F367-6CC3-496E-A2AB-A3EEABFE80D6}" presName="dummy1a" presStyleCnt="0"/>
      <dgm:spPr/>
    </dgm:pt>
    <dgm:pt modelId="{36C6EEF3-97FA-4176-A75C-DB15759A0289}" type="pres">
      <dgm:prSet presAssocID="{9225F367-6CC3-496E-A2AB-A3EEABFE80D6}" presName="dummy1b" presStyleCnt="0"/>
      <dgm:spPr/>
    </dgm:pt>
    <dgm:pt modelId="{D176B760-C71B-4050-A8D6-2F8C1645EE9C}" type="pres">
      <dgm:prSet presAssocID="{9225F367-6CC3-496E-A2AB-A3EEABFE80D6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9BFD5B6-2974-44AF-A33A-6378FD99497D}" type="pres">
      <dgm:prSet presAssocID="{9225F367-6CC3-496E-A2AB-A3EEABFE80D6}" presName="wedge2" presStyleLbl="node1" presStyleIdx="1" presStyleCnt="3"/>
      <dgm:spPr/>
      <dgm:t>
        <a:bodyPr/>
        <a:lstStyle/>
        <a:p>
          <a:endParaRPr lang="de-DE"/>
        </a:p>
      </dgm:t>
    </dgm:pt>
    <dgm:pt modelId="{212C240C-B750-4329-8A7A-817FDB39A5D6}" type="pres">
      <dgm:prSet presAssocID="{9225F367-6CC3-496E-A2AB-A3EEABFE80D6}" presName="dummy2a" presStyleCnt="0"/>
      <dgm:spPr/>
    </dgm:pt>
    <dgm:pt modelId="{EA542DE3-B3AF-4A94-A63F-7C29B88B1BE5}" type="pres">
      <dgm:prSet presAssocID="{9225F367-6CC3-496E-A2AB-A3EEABFE80D6}" presName="dummy2b" presStyleCnt="0"/>
      <dgm:spPr/>
    </dgm:pt>
    <dgm:pt modelId="{4262AA69-8C98-4377-87B6-D5727D9B7BDA}" type="pres">
      <dgm:prSet presAssocID="{9225F367-6CC3-496E-A2AB-A3EEABFE80D6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5823C30-D710-4EA3-8221-B2415F1AACDF}" type="pres">
      <dgm:prSet presAssocID="{9225F367-6CC3-496E-A2AB-A3EEABFE80D6}" presName="wedge3" presStyleLbl="node1" presStyleIdx="2" presStyleCnt="3"/>
      <dgm:spPr/>
      <dgm:t>
        <a:bodyPr/>
        <a:lstStyle/>
        <a:p>
          <a:endParaRPr lang="de-DE"/>
        </a:p>
      </dgm:t>
    </dgm:pt>
    <dgm:pt modelId="{3F7F05FA-336F-4E43-B369-1037DAE3A87A}" type="pres">
      <dgm:prSet presAssocID="{9225F367-6CC3-496E-A2AB-A3EEABFE80D6}" presName="dummy3a" presStyleCnt="0"/>
      <dgm:spPr/>
    </dgm:pt>
    <dgm:pt modelId="{282AE276-9C65-4824-8885-00BE10968C70}" type="pres">
      <dgm:prSet presAssocID="{9225F367-6CC3-496E-A2AB-A3EEABFE80D6}" presName="dummy3b" presStyleCnt="0"/>
      <dgm:spPr/>
    </dgm:pt>
    <dgm:pt modelId="{8A3E90FB-C0FC-4D46-8754-B5EDBBD0591B}" type="pres">
      <dgm:prSet presAssocID="{9225F367-6CC3-496E-A2AB-A3EEABFE80D6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E934286-A2C9-4629-A306-B680208590EA}" type="pres">
      <dgm:prSet presAssocID="{E6920452-8954-4ECB-817A-3C72B4B1BCA6}" presName="arrowWedge1" presStyleLbl="fgSibTrans2D1" presStyleIdx="0" presStyleCnt="3"/>
      <dgm:spPr>
        <a:solidFill>
          <a:srgbClr val="CD0E16"/>
        </a:solidFill>
      </dgm:spPr>
      <dgm:t>
        <a:bodyPr/>
        <a:lstStyle/>
        <a:p>
          <a:endParaRPr lang="de-DE"/>
        </a:p>
      </dgm:t>
    </dgm:pt>
    <dgm:pt modelId="{334D6426-84E3-4378-B756-1A1BE0575C93}" type="pres">
      <dgm:prSet presAssocID="{AA32CB44-E07F-4239-B2D1-44B8F8B0D77E}" presName="arrowWedge2" presStyleLbl="fgSibTrans2D1" presStyleIdx="1" presStyleCnt="3"/>
      <dgm:spPr>
        <a:solidFill>
          <a:srgbClr val="CD0E16"/>
        </a:solidFill>
      </dgm:spPr>
    </dgm:pt>
    <dgm:pt modelId="{1A8E77C5-79A5-4999-9C84-91DF19D53D03}" type="pres">
      <dgm:prSet presAssocID="{2D4963A5-4AEC-4485-9577-13BF7B8CCB9D}" presName="arrowWedge3" presStyleLbl="fgSibTrans2D1" presStyleIdx="2" presStyleCnt="3"/>
      <dgm:spPr>
        <a:solidFill>
          <a:srgbClr val="CD0E16"/>
        </a:solidFill>
      </dgm:spPr>
    </dgm:pt>
  </dgm:ptLst>
  <dgm:cxnLst>
    <dgm:cxn modelId="{651D75D9-BBBF-4E94-93F8-964B9259C67E}" srcId="{9225F367-6CC3-496E-A2AB-A3EEABFE80D6}" destId="{C219604B-79FD-4069-9EC4-AEE54FB2A28A}" srcOrd="2" destOrd="0" parTransId="{801E0068-50AE-4E8E-A290-7DF0A125C3C1}" sibTransId="{2D4963A5-4AEC-4485-9577-13BF7B8CCB9D}"/>
    <dgm:cxn modelId="{4237F9B3-FED9-4281-A6DE-1F1F2889B5AB}" type="presOf" srcId="{9225F367-6CC3-496E-A2AB-A3EEABFE80D6}" destId="{21969A1B-7067-4F8A-888F-3FA63C117630}" srcOrd="0" destOrd="0" presId="urn:microsoft.com/office/officeart/2005/8/layout/cycle8"/>
    <dgm:cxn modelId="{ACCF8FAA-6BA2-4E57-927E-ADCE936FAE24}" srcId="{9225F367-6CC3-496E-A2AB-A3EEABFE80D6}" destId="{9A8C891C-CA23-470D-BBC4-C11E7F43542B}" srcOrd="0" destOrd="0" parTransId="{78492D94-75A7-46A1-BB1B-F5DBD83B226C}" sibTransId="{E6920452-8954-4ECB-817A-3C72B4B1BCA6}"/>
    <dgm:cxn modelId="{31276CAA-6C9C-4503-8D12-EFD3A0FC4D09}" type="presOf" srcId="{9A8C891C-CA23-470D-BBC4-C11E7F43542B}" destId="{D176B760-C71B-4050-A8D6-2F8C1645EE9C}" srcOrd="1" destOrd="0" presId="urn:microsoft.com/office/officeart/2005/8/layout/cycle8"/>
    <dgm:cxn modelId="{0CF14F28-DAB2-476D-9EE6-FE3A6B27504C}" type="presOf" srcId="{C219604B-79FD-4069-9EC4-AEE54FB2A28A}" destId="{8A3E90FB-C0FC-4D46-8754-B5EDBBD0591B}" srcOrd="1" destOrd="0" presId="urn:microsoft.com/office/officeart/2005/8/layout/cycle8"/>
    <dgm:cxn modelId="{2D0E24B1-82F5-463E-BD6E-5CDA06CE3498}" type="presOf" srcId="{C219604B-79FD-4069-9EC4-AEE54FB2A28A}" destId="{75823C30-D710-4EA3-8221-B2415F1AACDF}" srcOrd="0" destOrd="0" presId="urn:microsoft.com/office/officeart/2005/8/layout/cycle8"/>
    <dgm:cxn modelId="{E19F6559-9E42-40BC-9DCF-E7C6F7C1697B}" type="presOf" srcId="{9A8C891C-CA23-470D-BBC4-C11E7F43542B}" destId="{1D4ABF0A-0576-4120-A611-CD2C558F3E1F}" srcOrd="0" destOrd="0" presId="urn:microsoft.com/office/officeart/2005/8/layout/cycle8"/>
    <dgm:cxn modelId="{AD9299E5-17FF-4706-B663-1ACE59484EB1}" srcId="{9225F367-6CC3-496E-A2AB-A3EEABFE80D6}" destId="{60B4F5AD-EB6C-4993-867D-46BA93CC256D}" srcOrd="1" destOrd="0" parTransId="{DAFAEED6-69A6-4875-BB3C-B3515D8AAF43}" sibTransId="{AA32CB44-E07F-4239-B2D1-44B8F8B0D77E}"/>
    <dgm:cxn modelId="{4336C15C-2DB9-470A-8E68-6E08E4B43B6E}" type="presOf" srcId="{60B4F5AD-EB6C-4993-867D-46BA93CC256D}" destId="{99BFD5B6-2974-44AF-A33A-6378FD99497D}" srcOrd="0" destOrd="0" presId="urn:microsoft.com/office/officeart/2005/8/layout/cycle8"/>
    <dgm:cxn modelId="{CC6528E8-3BA5-44E6-A42A-CF32040D9939}" type="presOf" srcId="{60B4F5AD-EB6C-4993-867D-46BA93CC256D}" destId="{4262AA69-8C98-4377-87B6-D5727D9B7BDA}" srcOrd="1" destOrd="0" presId="urn:microsoft.com/office/officeart/2005/8/layout/cycle8"/>
    <dgm:cxn modelId="{A6D5C164-99AF-41A2-94A6-9A550987E5FD}" type="presParOf" srcId="{21969A1B-7067-4F8A-888F-3FA63C117630}" destId="{1D4ABF0A-0576-4120-A611-CD2C558F3E1F}" srcOrd="0" destOrd="0" presId="urn:microsoft.com/office/officeart/2005/8/layout/cycle8"/>
    <dgm:cxn modelId="{B8DCF1D8-0567-43C2-8041-97B971387948}" type="presParOf" srcId="{21969A1B-7067-4F8A-888F-3FA63C117630}" destId="{21893E09-1572-4D15-918B-44C93F5AB4DF}" srcOrd="1" destOrd="0" presId="urn:microsoft.com/office/officeart/2005/8/layout/cycle8"/>
    <dgm:cxn modelId="{248D50E4-8A35-4F00-9E2C-49DA519D4F43}" type="presParOf" srcId="{21969A1B-7067-4F8A-888F-3FA63C117630}" destId="{36C6EEF3-97FA-4176-A75C-DB15759A0289}" srcOrd="2" destOrd="0" presId="urn:microsoft.com/office/officeart/2005/8/layout/cycle8"/>
    <dgm:cxn modelId="{F160FEAD-FC08-4594-9915-23CF1778806E}" type="presParOf" srcId="{21969A1B-7067-4F8A-888F-3FA63C117630}" destId="{D176B760-C71B-4050-A8D6-2F8C1645EE9C}" srcOrd="3" destOrd="0" presId="urn:microsoft.com/office/officeart/2005/8/layout/cycle8"/>
    <dgm:cxn modelId="{4ECE8ECC-81B2-49E0-8ACE-134E783D10EF}" type="presParOf" srcId="{21969A1B-7067-4F8A-888F-3FA63C117630}" destId="{99BFD5B6-2974-44AF-A33A-6378FD99497D}" srcOrd="4" destOrd="0" presId="urn:microsoft.com/office/officeart/2005/8/layout/cycle8"/>
    <dgm:cxn modelId="{DE4E0FBF-1F4B-4176-AB0C-2688B3EAAFBE}" type="presParOf" srcId="{21969A1B-7067-4F8A-888F-3FA63C117630}" destId="{212C240C-B750-4329-8A7A-817FDB39A5D6}" srcOrd="5" destOrd="0" presId="urn:microsoft.com/office/officeart/2005/8/layout/cycle8"/>
    <dgm:cxn modelId="{C33C3379-85BD-4B58-87B2-1C1FFE06528E}" type="presParOf" srcId="{21969A1B-7067-4F8A-888F-3FA63C117630}" destId="{EA542DE3-B3AF-4A94-A63F-7C29B88B1BE5}" srcOrd="6" destOrd="0" presId="urn:microsoft.com/office/officeart/2005/8/layout/cycle8"/>
    <dgm:cxn modelId="{4A6F8A2E-2034-4870-A4D4-86E68EF955FD}" type="presParOf" srcId="{21969A1B-7067-4F8A-888F-3FA63C117630}" destId="{4262AA69-8C98-4377-87B6-D5727D9B7BDA}" srcOrd="7" destOrd="0" presId="urn:microsoft.com/office/officeart/2005/8/layout/cycle8"/>
    <dgm:cxn modelId="{F560223E-2879-4435-80D8-84B74BAAADA3}" type="presParOf" srcId="{21969A1B-7067-4F8A-888F-3FA63C117630}" destId="{75823C30-D710-4EA3-8221-B2415F1AACDF}" srcOrd="8" destOrd="0" presId="urn:microsoft.com/office/officeart/2005/8/layout/cycle8"/>
    <dgm:cxn modelId="{E24F921E-85F4-43AB-A939-256C8C984365}" type="presParOf" srcId="{21969A1B-7067-4F8A-888F-3FA63C117630}" destId="{3F7F05FA-336F-4E43-B369-1037DAE3A87A}" srcOrd="9" destOrd="0" presId="urn:microsoft.com/office/officeart/2005/8/layout/cycle8"/>
    <dgm:cxn modelId="{CCC68EAB-4DC2-4046-A69B-486F283E080B}" type="presParOf" srcId="{21969A1B-7067-4F8A-888F-3FA63C117630}" destId="{282AE276-9C65-4824-8885-00BE10968C70}" srcOrd="10" destOrd="0" presId="urn:microsoft.com/office/officeart/2005/8/layout/cycle8"/>
    <dgm:cxn modelId="{099F629A-B005-4BAB-9C51-B6C6F2B953B4}" type="presParOf" srcId="{21969A1B-7067-4F8A-888F-3FA63C117630}" destId="{8A3E90FB-C0FC-4D46-8754-B5EDBBD0591B}" srcOrd="11" destOrd="0" presId="urn:microsoft.com/office/officeart/2005/8/layout/cycle8"/>
    <dgm:cxn modelId="{89C7467D-8E8C-4D0D-9D1B-58DF1BDD73F8}" type="presParOf" srcId="{21969A1B-7067-4F8A-888F-3FA63C117630}" destId="{EE934286-A2C9-4629-A306-B680208590EA}" srcOrd="12" destOrd="0" presId="urn:microsoft.com/office/officeart/2005/8/layout/cycle8"/>
    <dgm:cxn modelId="{1A1D73C3-1C4A-4385-8AE1-D194175E4086}" type="presParOf" srcId="{21969A1B-7067-4F8A-888F-3FA63C117630}" destId="{334D6426-84E3-4378-B756-1A1BE0575C93}" srcOrd="13" destOrd="0" presId="urn:microsoft.com/office/officeart/2005/8/layout/cycle8"/>
    <dgm:cxn modelId="{E7C772A7-0512-4A88-A1F5-A4362BDF2966}" type="presParOf" srcId="{21969A1B-7067-4F8A-888F-3FA63C117630}" destId="{1A8E77C5-79A5-4999-9C84-91DF19D53D03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4ABF0A-0576-4120-A611-CD2C558F3E1F}">
      <dsp:nvSpPr>
        <dsp:cNvPr id="0" name=""/>
        <dsp:cNvSpPr/>
      </dsp:nvSpPr>
      <dsp:spPr>
        <a:xfrm>
          <a:off x="1056535" y="313594"/>
          <a:ext cx="4052611" cy="4052611"/>
        </a:xfrm>
        <a:prstGeom prst="pie">
          <a:avLst>
            <a:gd name="adj1" fmla="val 16200000"/>
            <a:gd name="adj2" fmla="val 1800000"/>
          </a:avLst>
        </a:prstGeom>
        <a:solidFill>
          <a:schemeClr val="bg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4600" kern="1200" dirty="0"/>
        </a:p>
      </dsp:txBody>
      <dsp:txXfrm>
        <a:off x="3192358" y="1172362"/>
        <a:ext cx="1447361" cy="1206134"/>
      </dsp:txXfrm>
    </dsp:sp>
    <dsp:sp modelId="{99BFD5B6-2974-44AF-A33A-6378FD99497D}">
      <dsp:nvSpPr>
        <dsp:cNvPr id="0" name=""/>
        <dsp:cNvSpPr/>
      </dsp:nvSpPr>
      <dsp:spPr>
        <a:xfrm>
          <a:off x="973071" y="458331"/>
          <a:ext cx="4052611" cy="4052611"/>
        </a:xfrm>
        <a:prstGeom prst="pie">
          <a:avLst>
            <a:gd name="adj1" fmla="val 1800000"/>
            <a:gd name="adj2" fmla="val 9000000"/>
          </a:avLst>
        </a:prstGeom>
        <a:solidFill>
          <a:schemeClr val="bg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6400" kern="1200" dirty="0"/>
        </a:p>
      </dsp:txBody>
      <dsp:txXfrm>
        <a:off x="1937978" y="3087703"/>
        <a:ext cx="2171041" cy="1061398"/>
      </dsp:txXfrm>
    </dsp:sp>
    <dsp:sp modelId="{75823C30-D710-4EA3-8221-B2415F1AACDF}">
      <dsp:nvSpPr>
        <dsp:cNvPr id="0" name=""/>
        <dsp:cNvSpPr/>
      </dsp:nvSpPr>
      <dsp:spPr>
        <a:xfrm>
          <a:off x="889606" y="313594"/>
          <a:ext cx="4052611" cy="4052611"/>
        </a:xfrm>
        <a:prstGeom prst="pie">
          <a:avLst>
            <a:gd name="adj1" fmla="val 9000000"/>
            <a:gd name="adj2" fmla="val 16200000"/>
          </a:avLst>
        </a:prstGeom>
        <a:solidFill>
          <a:schemeClr val="bg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4600" kern="1200" dirty="0"/>
        </a:p>
      </dsp:txBody>
      <dsp:txXfrm>
        <a:off x="1359034" y="1172362"/>
        <a:ext cx="1447361" cy="1206134"/>
      </dsp:txXfrm>
    </dsp:sp>
    <dsp:sp modelId="{EE934286-A2C9-4629-A306-B680208590EA}">
      <dsp:nvSpPr>
        <dsp:cNvPr id="0" name=""/>
        <dsp:cNvSpPr/>
      </dsp:nvSpPr>
      <dsp:spPr>
        <a:xfrm>
          <a:off x="805994" y="62718"/>
          <a:ext cx="4554362" cy="4554362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rgbClr val="CD0E1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34D6426-84E3-4378-B756-1A1BE0575C93}">
      <dsp:nvSpPr>
        <dsp:cNvPr id="0" name=""/>
        <dsp:cNvSpPr/>
      </dsp:nvSpPr>
      <dsp:spPr>
        <a:xfrm>
          <a:off x="722195" y="207198"/>
          <a:ext cx="4554362" cy="4554362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rgbClr val="CD0E1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A8E77C5-79A5-4999-9C84-91DF19D53D03}">
      <dsp:nvSpPr>
        <dsp:cNvPr id="0" name=""/>
        <dsp:cNvSpPr/>
      </dsp:nvSpPr>
      <dsp:spPr>
        <a:xfrm>
          <a:off x="638396" y="62718"/>
          <a:ext cx="4554362" cy="4554362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rgbClr val="CD0E1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4398D5-13C0-4993-BD15-F0DD33D59936}" type="datetimeFigureOut">
              <a:rPr lang="de-DE" smtClean="0"/>
              <a:t>20.06.2016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3EDCAC-7E9C-44ED-98C9-D44A0D3545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9204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2525" cy="3722687"/>
          </a:xfrm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de-DE" altLang="de-DE" sz="1400" dirty="0">
                <a:latin typeface="Arial" charset="0"/>
              </a:rPr>
              <a:t>Was wir brauchen, ist ein grundlegendes Überdenken und Neugestalten mit dem </a:t>
            </a:r>
            <a:r>
              <a:rPr lang="de-DE" altLang="de-DE" sz="1400" b="1" dirty="0">
                <a:latin typeface="Arial" charset="0"/>
              </a:rPr>
              <a:t>Ziel</a:t>
            </a:r>
            <a:r>
              <a:rPr lang="de-DE" altLang="de-DE" sz="1400" dirty="0">
                <a:latin typeface="Arial" charset="0"/>
              </a:rPr>
              <a:t>:</a:t>
            </a:r>
          </a:p>
          <a:p>
            <a:r>
              <a:rPr lang="de-DE" altLang="de-DE" sz="1400" dirty="0">
                <a:latin typeface="Arial" charset="0"/>
              </a:rPr>
              <a:t>eine </a:t>
            </a:r>
            <a:r>
              <a:rPr lang="de-DE" altLang="de-DE" sz="1400" b="1" dirty="0">
                <a:latin typeface="Arial" charset="0"/>
              </a:rPr>
              <a:t>gut funktionierende Organisation</a:t>
            </a:r>
            <a:r>
              <a:rPr lang="de-DE" altLang="de-DE" sz="1400" dirty="0">
                <a:latin typeface="Arial" charset="0"/>
              </a:rPr>
              <a:t> aufzubauen,</a:t>
            </a:r>
          </a:p>
          <a:p>
            <a:r>
              <a:rPr lang="de-DE" altLang="de-DE" sz="1400" dirty="0">
                <a:latin typeface="Arial" charset="0"/>
              </a:rPr>
              <a:t>die </a:t>
            </a:r>
            <a:r>
              <a:rPr lang="de-DE" altLang="de-DE" sz="1400" b="1" dirty="0">
                <a:latin typeface="Arial" charset="0"/>
              </a:rPr>
              <a:t>Prozesse und Verfahren</a:t>
            </a:r>
            <a:r>
              <a:rPr lang="de-DE" altLang="de-DE" sz="1400" dirty="0">
                <a:latin typeface="Arial" charset="0"/>
              </a:rPr>
              <a:t> möglichst einfach und effizient implementiert und </a:t>
            </a:r>
          </a:p>
          <a:p>
            <a:r>
              <a:rPr lang="de-DE" altLang="de-DE" sz="1400" dirty="0">
                <a:latin typeface="Arial" charset="0"/>
              </a:rPr>
              <a:t>die </a:t>
            </a:r>
            <a:r>
              <a:rPr lang="de-DE" altLang="de-DE" sz="1400" b="1" dirty="0">
                <a:latin typeface="Arial" charset="0"/>
              </a:rPr>
              <a:t>zur Verfügung stehenden Mittel effizient und ökonomisch verwaltet</a:t>
            </a:r>
            <a:r>
              <a:rPr lang="de-DE" altLang="de-DE" sz="1400" dirty="0">
                <a:latin typeface="Arial" charset="0"/>
              </a:rPr>
              <a:t>.</a:t>
            </a:r>
          </a:p>
          <a:p>
            <a:endParaRPr lang="de-DE" altLang="de-DE" sz="1400" dirty="0">
              <a:latin typeface="Arial" charset="0"/>
            </a:endParaRPr>
          </a:p>
          <a:p>
            <a:r>
              <a:rPr lang="de-DE" altLang="de-DE" sz="1400" dirty="0">
                <a:latin typeface="Arial" charset="0"/>
              </a:rPr>
              <a:t>Dazu müssen wir bereit sein, die anstehenden Veränderungen als Chance und Herausforderung zu begreifen – d. h. wir brauchen die Bereitschaft zur Veränderung in erster Linie in der Verwaltung selbst. </a:t>
            </a:r>
          </a:p>
          <a:p>
            <a:endParaRPr lang="de-DE" altLang="de-DE" sz="1400" dirty="0">
              <a:latin typeface="Arial" charset="0"/>
            </a:endParaRPr>
          </a:p>
          <a:p>
            <a:r>
              <a:rPr lang="de-DE" altLang="de-DE" sz="1400" dirty="0">
                <a:latin typeface="Arial" charset="0"/>
              </a:rPr>
              <a:t>Nur so können wir die Verwaltung zu einem modernen Dienstleister weiterentwickeln.</a:t>
            </a:r>
          </a:p>
          <a:p>
            <a:endParaRPr lang="de-DE" altLang="de-DE" sz="1400" dirty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17FF3-088A-CE4F-92C8-814CA0C982B6}" type="datetimeFigureOut">
              <a:rPr lang="de-DE" smtClean="0"/>
              <a:t>20.06.2016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9B76A-706B-2449-AF09-8597C1C715C9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17FF3-088A-CE4F-92C8-814CA0C982B6}" type="datetimeFigureOut">
              <a:rPr lang="de-DE" smtClean="0"/>
              <a:t>20.06.2016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9B76A-706B-2449-AF09-8597C1C715C9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17FF3-088A-CE4F-92C8-814CA0C982B6}" type="datetimeFigureOut">
              <a:rPr lang="de-DE" smtClean="0"/>
              <a:t>20.06.2016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9B76A-706B-2449-AF09-8597C1C715C9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4"/>
          <p:cNvSpPr txBox="1">
            <a:spLocks noChangeArrowheads="1"/>
          </p:cNvSpPr>
          <p:nvPr userDrawn="1"/>
        </p:nvSpPr>
        <p:spPr bwMode="auto">
          <a:xfrm>
            <a:off x="4832350" y="6484938"/>
            <a:ext cx="1903413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5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ts val="1300"/>
              </a:lnSpc>
              <a:spcBef>
                <a:spcPct val="0"/>
              </a:spcBef>
              <a:defRPr/>
            </a:pPr>
            <a:r>
              <a:rPr lang="it-IT" sz="700" b="1" dirty="0" err="1" smtClean="0">
                <a:latin typeface="Arial" panose="020B0604020202020204" pitchFamily="34" charset="0"/>
              </a:rPr>
              <a:t>Auftaktveranstaltung</a:t>
            </a:r>
            <a:r>
              <a:rPr lang="it-IT" sz="700" b="1" dirty="0" smtClean="0">
                <a:latin typeface="Arial" panose="020B0604020202020204" pitchFamily="34" charset="0"/>
              </a:rPr>
              <a:t> – 15. </a:t>
            </a:r>
            <a:r>
              <a:rPr lang="it-IT" sz="700" b="1" dirty="0" err="1" smtClean="0">
                <a:latin typeface="Arial" panose="020B0604020202020204" pitchFamily="34" charset="0"/>
              </a:rPr>
              <a:t>Oktober</a:t>
            </a:r>
            <a:r>
              <a:rPr lang="it-IT" sz="700" b="1" dirty="0" smtClean="0">
                <a:latin typeface="Arial" panose="020B0604020202020204" pitchFamily="34" charset="0"/>
              </a:rPr>
              <a:t> 2014</a:t>
            </a:r>
          </a:p>
        </p:txBody>
      </p:sp>
      <p:sp>
        <p:nvSpPr>
          <p:cNvPr id="3" name="Text Box 45"/>
          <p:cNvSpPr txBox="1">
            <a:spLocks noChangeArrowheads="1"/>
          </p:cNvSpPr>
          <p:nvPr userDrawn="1"/>
        </p:nvSpPr>
        <p:spPr bwMode="auto">
          <a:xfrm>
            <a:off x="2792413" y="6484938"/>
            <a:ext cx="1511300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5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ts val="1300"/>
              </a:lnSpc>
              <a:spcBef>
                <a:spcPct val="0"/>
              </a:spcBef>
              <a:defRPr/>
            </a:pPr>
            <a:r>
              <a:rPr lang="de-DE" sz="700" b="1" dirty="0" smtClean="0">
                <a:latin typeface="Arial" panose="020B0604020202020204" pitchFamily="34" charset="0"/>
              </a:rPr>
              <a:t>„Verwaltungsinnovation 2018“ </a:t>
            </a:r>
            <a:endParaRPr lang="de-DE" sz="700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13120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4"/>
          <p:cNvGrpSpPr>
            <a:grpSpLocks/>
          </p:cNvGrpSpPr>
          <p:nvPr userDrawn="1"/>
        </p:nvGrpSpPr>
        <p:grpSpPr bwMode="auto">
          <a:xfrm>
            <a:off x="431800" y="6310313"/>
            <a:ext cx="8275638" cy="579437"/>
            <a:chOff x="431800" y="6310313"/>
            <a:chExt cx="8275638" cy="579159"/>
          </a:xfrm>
        </p:grpSpPr>
        <p:sp>
          <p:nvSpPr>
            <p:cNvPr id="5" name="Line 39"/>
            <p:cNvSpPr>
              <a:spLocks noChangeShapeType="1"/>
            </p:cNvSpPr>
            <p:nvPr userDrawn="1"/>
          </p:nvSpPr>
          <p:spPr bwMode="auto">
            <a:xfrm>
              <a:off x="431800" y="6534043"/>
              <a:ext cx="3778250" cy="0"/>
            </a:xfrm>
            <a:prstGeom prst="line">
              <a:avLst/>
            </a:prstGeom>
            <a:noFill/>
            <a:ln w="508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eaLnBrk="0" hangingPunct="0">
                <a:defRPr/>
              </a:pPr>
              <a:endParaRPr lang="de-AT" sz="1400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" name="Rectangle 42"/>
            <p:cNvSpPr>
              <a:spLocks noChangeArrowheads="1"/>
            </p:cNvSpPr>
            <p:nvPr userDrawn="1"/>
          </p:nvSpPr>
          <p:spPr bwMode="auto">
            <a:xfrm>
              <a:off x="2065338" y="6326180"/>
              <a:ext cx="2236787" cy="214209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eaLnBrk="0" hangingPunct="0">
                <a:spcBef>
                  <a:spcPct val="0"/>
                </a:spcBef>
                <a:defRPr/>
              </a:pPr>
              <a:r>
                <a:rPr lang="de-DE" altLang="it-IT" sz="800" b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AUTONOME PROVINZ BOZEN - SÜDTIROL</a:t>
              </a:r>
            </a:p>
          </p:txBody>
        </p:sp>
        <p:sp>
          <p:nvSpPr>
            <p:cNvPr id="7" name="Rectangle 43"/>
            <p:cNvSpPr>
              <a:spLocks noChangeArrowheads="1"/>
            </p:cNvSpPr>
            <p:nvPr userDrawn="1"/>
          </p:nvSpPr>
          <p:spPr bwMode="auto">
            <a:xfrm>
              <a:off x="4832350" y="6326180"/>
              <a:ext cx="2709863" cy="214209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hangingPunct="0">
                <a:spcBef>
                  <a:spcPct val="0"/>
                </a:spcBef>
                <a:defRPr/>
              </a:pPr>
              <a:r>
                <a:rPr lang="it-IT" altLang="it-IT" sz="800" b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PROVINCIA AUTONOMA DI BOLZANO - ALTO ADIGE</a:t>
              </a:r>
            </a:p>
          </p:txBody>
        </p:sp>
        <p:sp>
          <p:nvSpPr>
            <p:cNvPr id="9" name="Text Box 44"/>
            <p:cNvSpPr txBox="1">
              <a:spLocks noChangeArrowheads="1"/>
            </p:cNvSpPr>
            <p:nvPr userDrawn="1"/>
          </p:nvSpPr>
          <p:spPr bwMode="auto">
            <a:xfrm>
              <a:off x="4872038" y="6484854"/>
              <a:ext cx="1239837" cy="404618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hangingPunct="0">
                <a:lnSpc>
                  <a:spcPts val="1300"/>
                </a:lnSpc>
                <a:spcBef>
                  <a:spcPct val="0"/>
                </a:spcBef>
                <a:defRPr/>
              </a:pPr>
              <a:r>
                <a:rPr lang="de-DE" altLang="it-IT" sz="7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R9 - Informationstechnik</a:t>
              </a:r>
              <a:endParaRPr lang="de-DE" altLang="it-IT" sz="700" b="0" dirty="0" smtClean="0">
                <a:solidFill>
                  <a:srgbClr val="000000"/>
                </a:solidFill>
                <a:latin typeface="Arial" panose="020B0604020202020204" pitchFamily="34" charset="0"/>
              </a:endParaRPr>
            </a:p>
            <a:p>
              <a:pPr eaLnBrk="0" hangingPunct="0">
                <a:lnSpc>
                  <a:spcPts val="1300"/>
                </a:lnSpc>
                <a:spcBef>
                  <a:spcPct val="0"/>
                </a:spcBef>
                <a:defRPr/>
              </a:pPr>
              <a:endParaRPr lang="it-IT" altLang="it-IT" sz="700" dirty="0" smtClean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" name="Text Box 45"/>
            <p:cNvSpPr txBox="1">
              <a:spLocks noChangeArrowheads="1"/>
            </p:cNvSpPr>
            <p:nvPr userDrawn="1"/>
          </p:nvSpPr>
          <p:spPr bwMode="auto">
            <a:xfrm>
              <a:off x="3063875" y="6484854"/>
              <a:ext cx="1239838" cy="258638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eaLnBrk="0" hangingPunct="0">
                <a:lnSpc>
                  <a:spcPts val="1300"/>
                </a:lnSpc>
                <a:spcBef>
                  <a:spcPct val="0"/>
                </a:spcBef>
                <a:defRPr/>
              </a:pPr>
              <a:r>
                <a:rPr lang="de-DE" altLang="it-IT" sz="7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R9 - Informationstechnik</a:t>
              </a:r>
              <a:endParaRPr lang="de-DE" altLang="it-IT" sz="700" b="0" dirty="0" smtClean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" name="Line 40"/>
            <p:cNvSpPr>
              <a:spLocks noChangeShapeType="1"/>
            </p:cNvSpPr>
            <p:nvPr userDrawn="1"/>
          </p:nvSpPr>
          <p:spPr bwMode="auto">
            <a:xfrm>
              <a:off x="4929188" y="6534043"/>
              <a:ext cx="3778250" cy="0"/>
            </a:xfrm>
            <a:prstGeom prst="line">
              <a:avLst/>
            </a:prstGeom>
            <a:noFill/>
            <a:ln w="508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eaLnBrk="0" hangingPunct="0">
                <a:defRPr/>
              </a:pPr>
              <a:endParaRPr lang="de-AT" sz="1400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pic>
          <p:nvPicPr>
            <p:cNvPr id="12" name="Picture 65" descr="LW_Adler_4C_16x20"/>
            <p:cNvPicPr>
              <a:picLocks noChangeAspect="1" noChangeArrowheads="1"/>
            </p:cNvPicPr>
            <p:nvPr userDrawn="1"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389438" y="6310313"/>
              <a:ext cx="360362" cy="449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0339" y="641943"/>
            <a:ext cx="8823324" cy="7670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8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160339" y="332656"/>
            <a:ext cx="5826124" cy="299690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>
              <a:buFontTx/>
              <a:buNone/>
              <a:defRPr lang="de-DE" sz="1600" dirty="0">
                <a:ea typeface="+mj-ea"/>
                <a:cs typeface="+mj-cs"/>
              </a:defRPr>
            </a:lvl1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13" name="Foliennummernplatzhalter 3"/>
          <p:cNvSpPr>
            <a:spLocks noGrp="1"/>
          </p:cNvSpPr>
          <p:nvPr>
            <p:ph type="sldNum" sz="quarter" idx="14"/>
          </p:nvPr>
        </p:nvSpPr>
        <p:spPr>
          <a:xfrm>
            <a:off x="8532813" y="6529388"/>
            <a:ext cx="342900" cy="1793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7BF590-9610-4A15-864B-E41FC39FC2EF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89399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17FF3-088A-CE4F-92C8-814CA0C982B6}" type="datetimeFigureOut">
              <a:rPr lang="de-DE" smtClean="0"/>
              <a:t>20.06.2016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9B76A-706B-2449-AF09-8597C1C715C9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17FF3-088A-CE4F-92C8-814CA0C982B6}" type="datetimeFigureOut">
              <a:rPr lang="de-DE" smtClean="0"/>
              <a:t>20.06.2016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9B76A-706B-2449-AF09-8597C1C715C9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17FF3-088A-CE4F-92C8-814CA0C982B6}" type="datetimeFigureOut">
              <a:rPr lang="de-DE" smtClean="0"/>
              <a:t>20.06.2016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9B76A-706B-2449-AF09-8597C1C715C9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17FF3-088A-CE4F-92C8-814CA0C982B6}" type="datetimeFigureOut">
              <a:rPr lang="de-DE" smtClean="0"/>
              <a:t>20.06.2016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9B76A-706B-2449-AF09-8597C1C715C9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17FF3-088A-CE4F-92C8-814CA0C982B6}" type="datetimeFigureOut">
              <a:rPr lang="de-DE" smtClean="0"/>
              <a:t>20.06.2016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9B76A-706B-2449-AF09-8597C1C715C9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17FF3-088A-CE4F-92C8-814CA0C982B6}" type="datetimeFigureOut">
              <a:rPr lang="de-DE" smtClean="0"/>
              <a:t>20.06.2016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9B76A-706B-2449-AF09-8597C1C715C9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17FF3-088A-CE4F-92C8-814CA0C982B6}" type="datetimeFigureOut">
              <a:rPr lang="de-DE" smtClean="0"/>
              <a:t>20.06.2016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9B76A-706B-2449-AF09-8597C1C715C9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17FF3-088A-CE4F-92C8-814CA0C982B6}" type="datetimeFigureOut">
              <a:rPr lang="de-DE" smtClean="0"/>
              <a:t>20.06.2016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9B76A-706B-2449-AF09-8597C1C715C9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117FF3-088A-CE4F-92C8-814CA0C982B6}" type="datetimeFigureOut">
              <a:rPr lang="de-DE" smtClean="0"/>
              <a:t>20.06.2016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A9B76A-706B-2449-AF09-8597C1C715C9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diagramDrawing" Target="../diagrams/drawing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11" Type="http://schemas.openxmlformats.org/officeDocument/2006/relationships/diagramQuickStyle" Target="../diagrams/quickStyle2.xml"/><Relationship Id="rId5" Type="http://schemas.openxmlformats.org/officeDocument/2006/relationships/diagramQuickStyle" Target="../diagrams/quickStyle1.xml"/><Relationship Id="rId10" Type="http://schemas.openxmlformats.org/officeDocument/2006/relationships/diagramLayout" Target="../diagrams/layout2.xml"/><Relationship Id="rId4" Type="http://schemas.openxmlformats.org/officeDocument/2006/relationships/diagramLayout" Target="../diagrams/layout1.xml"/><Relationship Id="rId9" Type="http://schemas.openxmlformats.org/officeDocument/2006/relationships/diagramData" Target="../diagrams/data2.xml"/><Relationship Id="rId1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849"/>
            <a:ext cx="9144000" cy="7011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282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70181"/>
            <a:ext cx="9144000" cy="6104426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0" y="0"/>
            <a:ext cx="9144000" cy="1308100"/>
          </a:xfrm>
          <a:prstGeom prst="rect">
            <a:avLst/>
          </a:prstGeom>
          <a:solidFill>
            <a:srgbClr val="C20D20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53879" y="366327"/>
            <a:ext cx="4217538" cy="35503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algn="r">
              <a:lnSpc>
                <a:spcPts val="2160"/>
              </a:lnSpc>
            </a:pPr>
            <a:r>
              <a:rPr lang="de-DE" sz="2600" baseline="30000" dirty="0" smtClean="0">
                <a:solidFill>
                  <a:srgbClr val="FFFFFF"/>
                </a:solidFill>
                <a:latin typeface="Franklin Gothic Book"/>
                <a:cs typeface="Franklin Gothic Book"/>
              </a:rPr>
              <a:t>Bereich</a:t>
            </a:r>
            <a:endParaRPr lang="de-DE" sz="2600" baseline="30000" dirty="0">
              <a:solidFill>
                <a:srgbClr val="FFFFFF"/>
              </a:solidFill>
              <a:latin typeface="Franklin Gothic Book"/>
              <a:cs typeface="Franklin Gothic Book"/>
            </a:endParaRPr>
          </a:p>
        </p:txBody>
      </p:sp>
      <p:sp>
        <p:nvSpPr>
          <p:cNvPr id="11" name="Titel 1"/>
          <p:cNvSpPr txBox="1">
            <a:spLocks/>
          </p:cNvSpPr>
          <p:nvPr/>
        </p:nvSpPr>
        <p:spPr>
          <a:xfrm>
            <a:off x="4826401" y="740853"/>
            <a:ext cx="4217538" cy="50109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ts val="344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200" b="1" i="0" u="none" strike="noStrike" kern="1100" cap="none" spc="0" normalizeH="0" baseline="3000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GotTDem"/>
                <a:ea typeface="+mj-ea"/>
                <a:cs typeface="FranklinGotTDem"/>
              </a:rPr>
              <a:t>Amministrazione</a:t>
            </a:r>
            <a:endParaRPr kumimoji="0" lang="de-DE" sz="4200" b="1" i="0" u="none" strike="noStrike" kern="1200" cap="none" spc="0" normalizeH="0" baseline="3000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GotTDem"/>
              <a:ea typeface="+mj-ea"/>
              <a:cs typeface="FranklinGotTDem"/>
            </a:endParaRPr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4834098" y="366327"/>
            <a:ext cx="4217538" cy="35503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lnSpc>
                <a:spcPts val="2160"/>
              </a:lnSpc>
            </a:pPr>
            <a:r>
              <a:rPr lang="de-DE" sz="2600" baseline="30000" dirty="0" err="1" smtClean="0">
                <a:solidFill>
                  <a:schemeClr val="bg1"/>
                </a:solidFill>
                <a:latin typeface="Franklin Gothic Book"/>
                <a:cs typeface="Franklin Gothic Book"/>
              </a:rPr>
              <a:t>Ambito</a:t>
            </a:r>
            <a:endParaRPr lang="de-DE" sz="2600" baseline="30000" dirty="0">
              <a:solidFill>
                <a:schemeClr val="bg1"/>
              </a:solidFill>
              <a:latin typeface="Franklin Gothic Book"/>
              <a:cs typeface="Franklin Gothic Book"/>
            </a:endParaRPr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69273" y="740853"/>
            <a:ext cx="4217538" cy="50109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ts val="344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200" b="1" i="0" u="none" strike="noStrike" kern="1100" cap="none" spc="0" normalizeH="0" baseline="300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anklinGotTDem"/>
                <a:ea typeface="+mj-ea"/>
                <a:cs typeface="FranklinGotTDem"/>
              </a:rPr>
              <a:t>Verwaltung</a:t>
            </a:r>
            <a:endParaRPr kumimoji="0" lang="de-DE" sz="4200" b="1" i="0" u="none" strike="noStrike" kern="1200" cap="none" spc="0" normalizeH="0" baseline="3000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ranklinGotTDem"/>
              <a:ea typeface="+mj-ea"/>
              <a:cs typeface="FranklinGotTDem"/>
            </a:endParaRPr>
          </a:p>
        </p:txBody>
      </p:sp>
    </p:spTree>
    <p:extLst>
      <p:ext uri="{BB962C8B-B14F-4D97-AF65-F5344CB8AC3E}">
        <p14:creationId xmlns:p14="http://schemas.microsoft.com/office/powerpoint/2010/main" val="401219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Diagramm 26"/>
          <p:cNvGraphicFramePr/>
          <p:nvPr>
            <p:extLst>
              <p:ext uri="{D42A27DB-BD31-4B8C-83A1-F6EECF244321}">
                <p14:modId xmlns:p14="http://schemas.microsoft.com/office/powerpoint/2010/main" val="3704253170"/>
              </p:ext>
            </p:extLst>
          </p:nvPr>
        </p:nvGraphicFramePr>
        <p:xfrm>
          <a:off x="3033296" y="1340767"/>
          <a:ext cx="6338659" cy="48245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feld 1"/>
          <p:cNvSpPr txBox="1"/>
          <p:nvPr/>
        </p:nvSpPr>
        <p:spPr>
          <a:xfrm>
            <a:off x="2657475" y="6334699"/>
            <a:ext cx="492213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22" name="Line 39"/>
          <p:cNvSpPr>
            <a:spLocks noChangeShapeType="1"/>
          </p:cNvSpPr>
          <p:nvPr/>
        </p:nvSpPr>
        <p:spPr bwMode="auto">
          <a:xfrm>
            <a:off x="431800" y="6534150"/>
            <a:ext cx="3778250" cy="0"/>
          </a:xfrm>
          <a:prstGeom prst="line">
            <a:avLst/>
          </a:prstGeom>
          <a:noFill/>
          <a:ln w="508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3" name="Rectangle 42"/>
          <p:cNvSpPr>
            <a:spLocks noChangeArrowheads="1"/>
          </p:cNvSpPr>
          <p:nvPr/>
        </p:nvSpPr>
        <p:spPr bwMode="auto">
          <a:xfrm>
            <a:off x="2065338" y="6326188"/>
            <a:ext cx="2236787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spcBef>
                <a:spcPct val="0"/>
              </a:spcBef>
            </a:pPr>
            <a:r>
              <a:rPr lang="de-DE" altLang="de-DE" sz="800" dirty="0">
                <a:latin typeface="Arial" panose="020B0604020202020204" pitchFamily="34" charset="0"/>
                <a:cs typeface="Arial" panose="020B0604020202020204" pitchFamily="34" charset="0"/>
              </a:rPr>
              <a:t>AUTONOME PROVINZ BOZEN - SÜDTIROL</a:t>
            </a:r>
          </a:p>
        </p:txBody>
      </p:sp>
      <p:sp>
        <p:nvSpPr>
          <p:cNvPr id="24" name="Rectangle 43"/>
          <p:cNvSpPr>
            <a:spLocks noChangeArrowheads="1"/>
          </p:cNvSpPr>
          <p:nvPr/>
        </p:nvSpPr>
        <p:spPr bwMode="auto">
          <a:xfrm>
            <a:off x="4832350" y="6326188"/>
            <a:ext cx="2709863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it-IT" altLang="de-DE" sz="800" dirty="0">
                <a:latin typeface="Arial" panose="020B0604020202020204" pitchFamily="34" charset="0"/>
                <a:cs typeface="Arial" panose="020B0604020202020204" pitchFamily="34" charset="0"/>
              </a:rPr>
              <a:t>PROVINCIA AUTONOMA DI BOLZANO - ALTO ADIGE</a:t>
            </a:r>
          </a:p>
        </p:txBody>
      </p:sp>
      <p:sp>
        <p:nvSpPr>
          <p:cNvPr id="25" name="Text Box 44"/>
          <p:cNvSpPr txBox="1">
            <a:spLocks noChangeArrowheads="1"/>
          </p:cNvSpPr>
          <p:nvPr/>
        </p:nvSpPr>
        <p:spPr bwMode="auto">
          <a:xfrm>
            <a:off x="4832350" y="6484938"/>
            <a:ext cx="1290738" cy="237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ts val="1300"/>
              </a:lnSpc>
              <a:spcBef>
                <a:spcPct val="0"/>
              </a:spcBef>
            </a:pPr>
            <a:r>
              <a:rPr lang="it-IT" altLang="de-DE" sz="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Assessora </a:t>
            </a:r>
            <a:r>
              <a:rPr lang="it-IT" altLang="de-DE" sz="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Waltraud </a:t>
            </a:r>
            <a:r>
              <a:rPr lang="it-IT" altLang="de-DE" sz="700" b="1" dirty="0">
                <a:latin typeface="Arial" panose="020B0604020202020204" pitchFamily="34" charset="0"/>
                <a:cs typeface="Arial" panose="020B0604020202020204" pitchFamily="34" charset="0"/>
              </a:rPr>
              <a:t>Deeg</a:t>
            </a:r>
          </a:p>
        </p:txBody>
      </p:sp>
      <p:sp>
        <p:nvSpPr>
          <p:cNvPr id="26" name="Text Box 45"/>
          <p:cNvSpPr txBox="1">
            <a:spLocks noChangeArrowheads="1"/>
          </p:cNvSpPr>
          <p:nvPr/>
        </p:nvSpPr>
        <p:spPr bwMode="auto">
          <a:xfrm>
            <a:off x="2956869" y="6484938"/>
            <a:ext cx="1346844" cy="237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lnSpc>
                <a:spcPts val="1300"/>
              </a:lnSpc>
              <a:spcBef>
                <a:spcPct val="0"/>
              </a:spcBef>
            </a:pPr>
            <a:r>
              <a:rPr lang="de-DE" altLang="de-DE" sz="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Landesrätin </a:t>
            </a:r>
            <a:r>
              <a:rPr lang="de-DE" altLang="de-DE" sz="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Waltraud </a:t>
            </a:r>
            <a:r>
              <a:rPr lang="de-DE" altLang="de-DE" sz="700" b="1" dirty="0">
                <a:latin typeface="Arial" panose="020B0604020202020204" pitchFamily="34" charset="0"/>
                <a:cs typeface="Arial" panose="020B0604020202020204" pitchFamily="34" charset="0"/>
              </a:rPr>
              <a:t>Deeg</a:t>
            </a:r>
            <a:endParaRPr lang="de-DE" altLang="de-DE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Line 40"/>
          <p:cNvSpPr>
            <a:spLocks noChangeShapeType="1"/>
          </p:cNvSpPr>
          <p:nvPr/>
        </p:nvSpPr>
        <p:spPr bwMode="auto">
          <a:xfrm>
            <a:off x="4929188" y="6534150"/>
            <a:ext cx="3778250" cy="0"/>
          </a:xfrm>
          <a:prstGeom prst="line">
            <a:avLst/>
          </a:prstGeom>
          <a:noFill/>
          <a:ln w="508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29" name="Picture 65" descr="LW_Adler_4C_16x2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438" y="6310313"/>
            <a:ext cx="360362" cy="449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hteck 29"/>
          <p:cNvSpPr/>
          <p:nvPr/>
        </p:nvSpPr>
        <p:spPr>
          <a:xfrm>
            <a:off x="0" y="0"/>
            <a:ext cx="9144000" cy="1308100"/>
          </a:xfrm>
          <a:prstGeom prst="rect">
            <a:avLst/>
          </a:prstGeom>
          <a:solidFill>
            <a:srgbClr val="C20D20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Titel 1"/>
          <p:cNvSpPr txBox="1">
            <a:spLocks/>
          </p:cNvSpPr>
          <p:nvPr/>
        </p:nvSpPr>
        <p:spPr>
          <a:xfrm>
            <a:off x="53879" y="123953"/>
            <a:ext cx="4217538" cy="35503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algn="r">
              <a:lnSpc>
                <a:spcPts val="2160"/>
              </a:lnSpc>
            </a:pPr>
            <a:r>
              <a:rPr lang="de-DE" sz="2600" baseline="30000" dirty="0" smtClean="0">
                <a:solidFill>
                  <a:srgbClr val="FFFFFF"/>
                </a:solidFill>
                <a:latin typeface="Franklin Gothic Book"/>
                <a:cs typeface="Franklin Gothic Book"/>
              </a:rPr>
              <a:t>Ziele der</a:t>
            </a:r>
            <a:endParaRPr lang="de-DE" sz="2600" baseline="30000" dirty="0">
              <a:solidFill>
                <a:srgbClr val="FFFFFF"/>
              </a:solidFill>
              <a:latin typeface="Franklin Gothic Book"/>
              <a:cs typeface="Franklin Gothic Book"/>
            </a:endParaRPr>
          </a:p>
        </p:txBody>
      </p:sp>
      <p:sp>
        <p:nvSpPr>
          <p:cNvPr id="32" name="Titel 1"/>
          <p:cNvSpPr txBox="1">
            <a:spLocks/>
          </p:cNvSpPr>
          <p:nvPr/>
        </p:nvSpPr>
        <p:spPr>
          <a:xfrm>
            <a:off x="4826401" y="509220"/>
            <a:ext cx="4217538" cy="96436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ts val="344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200" b="1" i="0" u="none" strike="noStrike" kern="1100" cap="none" spc="0" normalizeH="0" baseline="3000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GotTDem"/>
                <a:ea typeface="+mj-ea"/>
                <a:cs typeface="FranklinGotTDem"/>
              </a:rPr>
              <a:t>Amministrazione</a:t>
            </a:r>
            <a:r>
              <a:rPr kumimoji="0" lang="de-DE" sz="4200" b="1" i="0" u="none" strike="noStrike" kern="1100" cap="none" spc="0" normalizeH="0" baseline="300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GotTDem"/>
                <a:ea typeface="+mj-ea"/>
                <a:cs typeface="FranklinGotTDem"/>
              </a:rPr>
              <a:t> </a:t>
            </a:r>
            <a:r>
              <a:rPr kumimoji="0" lang="de-DE" sz="4200" b="1" i="0" u="none" strike="noStrike" kern="1100" cap="none" spc="0" normalizeH="0" baseline="3000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GotTDem"/>
                <a:ea typeface="+mj-ea"/>
                <a:cs typeface="FranklinGotTDem"/>
              </a:rPr>
              <a:t>innovativa</a:t>
            </a:r>
            <a:r>
              <a:rPr kumimoji="0" lang="de-DE" sz="4200" b="1" i="0" u="none" strike="noStrike" kern="1100" cap="none" spc="0" normalizeH="0" baseline="300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GotTDem"/>
                <a:ea typeface="+mj-ea"/>
                <a:cs typeface="FranklinGotTDem"/>
              </a:rPr>
              <a:t> 2018</a:t>
            </a:r>
            <a:endParaRPr kumimoji="0" lang="de-DE" sz="4200" b="1" i="0" u="none" strike="noStrike" kern="1200" cap="none" spc="0" normalizeH="0" baseline="3000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GotTDem"/>
              <a:ea typeface="+mj-ea"/>
              <a:cs typeface="FranklinGotTDem"/>
            </a:endParaRPr>
          </a:p>
        </p:txBody>
      </p:sp>
      <p:sp>
        <p:nvSpPr>
          <p:cNvPr id="33" name="Titel 1"/>
          <p:cNvSpPr txBox="1">
            <a:spLocks/>
          </p:cNvSpPr>
          <p:nvPr/>
        </p:nvSpPr>
        <p:spPr>
          <a:xfrm>
            <a:off x="4815451" y="147081"/>
            <a:ext cx="4217538" cy="37446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lnSpc>
                <a:spcPts val="2160"/>
              </a:lnSpc>
            </a:pPr>
            <a:r>
              <a:rPr lang="de-DE" sz="2600" baseline="30000" dirty="0" err="1" smtClean="0">
                <a:solidFill>
                  <a:schemeClr val="bg1"/>
                </a:solidFill>
                <a:latin typeface="Franklin Gothic Book"/>
                <a:cs typeface="Franklin Gothic Book"/>
              </a:rPr>
              <a:t>Gli</a:t>
            </a:r>
            <a:r>
              <a:rPr lang="de-DE" sz="2600" baseline="30000" dirty="0" smtClean="0">
                <a:solidFill>
                  <a:schemeClr val="bg1"/>
                </a:solidFill>
                <a:latin typeface="Franklin Gothic Book"/>
                <a:cs typeface="Franklin Gothic Book"/>
              </a:rPr>
              <a:t> </a:t>
            </a:r>
            <a:r>
              <a:rPr lang="de-DE" sz="2600" baseline="30000" dirty="0" err="1" smtClean="0">
                <a:solidFill>
                  <a:schemeClr val="bg1"/>
                </a:solidFill>
                <a:latin typeface="Franklin Gothic Book"/>
                <a:cs typeface="Franklin Gothic Book"/>
              </a:rPr>
              <a:t>obiettivi</a:t>
            </a:r>
            <a:r>
              <a:rPr lang="de-DE" sz="2600" baseline="30000" dirty="0" smtClean="0">
                <a:solidFill>
                  <a:schemeClr val="bg1"/>
                </a:solidFill>
                <a:latin typeface="Franklin Gothic Book"/>
                <a:cs typeface="Franklin Gothic Book"/>
              </a:rPr>
              <a:t> </a:t>
            </a:r>
            <a:r>
              <a:rPr lang="de-DE" sz="2600" baseline="30000" dirty="0" err="1" smtClean="0">
                <a:solidFill>
                  <a:schemeClr val="bg1"/>
                </a:solidFill>
                <a:latin typeface="Franklin Gothic Book"/>
                <a:cs typeface="Franklin Gothic Book"/>
              </a:rPr>
              <a:t>dell</a:t>
            </a:r>
            <a:r>
              <a:rPr lang="de-DE" sz="2600" baseline="30000" dirty="0" smtClean="0">
                <a:solidFill>
                  <a:schemeClr val="bg1"/>
                </a:solidFill>
                <a:latin typeface="Franklin Gothic Book"/>
                <a:cs typeface="Franklin Gothic Book"/>
              </a:rPr>
              <a:t>‘</a:t>
            </a:r>
            <a:endParaRPr lang="de-DE" sz="2600" baseline="30000" dirty="0">
              <a:solidFill>
                <a:schemeClr val="bg1"/>
              </a:solidFill>
              <a:latin typeface="Franklin Gothic Book"/>
              <a:cs typeface="Franklin Gothic Book"/>
            </a:endParaRPr>
          </a:p>
        </p:txBody>
      </p:sp>
      <p:sp>
        <p:nvSpPr>
          <p:cNvPr id="34" name="Titel 1"/>
          <p:cNvSpPr txBox="1">
            <a:spLocks/>
          </p:cNvSpPr>
          <p:nvPr/>
        </p:nvSpPr>
        <p:spPr>
          <a:xfrm>
            <a:off x="69273" y="484374"/>
            <a:ext cx="4217538" cy="101406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ts val="344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200" b="1" i="0" u="none" strike="noStrike" kern="1100" cap="none" spc="0" normalizeH="0" baseline="300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anklinGotTDem"/>
                <a:ea typeface="+mj-ea"/>
                <a:cs typeface="FranklinGotTDem"/>
              </a:rPr>
              <a:t>Verwaltungs-</a:t>
            </a:r>
          </a:p>
          <a:p>
            <a:pPr marL="0" marR="0" lvl="0" indent="0" algn="r" defTabSz="457200" rtl="0" eaLnBrk="1" fontAlgn="auto" latinLnBrk="0" hangingPunct="1">
              <a:lnSpc>
                <a:spcPts val="344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200" b="1" i="0" u="none" strike="noStrike" kern="1100" cap="none" spc="0" normalizeH="0" baseline="3000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anklinGotTDem"/>
                <a:ea typeface="+mj-ea"/>
                <a:cs typeface="FranklinGotTDem"/>
              </a:rPr>
              <a:t>innovation</a:t>
            </a:r>
            <a:r>
              <a:rPr kumimoji="0" lang="de-DE" sz="4200" b="1" i="0" u="none" strike="noStrike" kern="1100" cap="none" spc="0" normalizeH="0" baseline="300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anklinGotTDem"/>
                <a:ea typeface="+mj-ea"/>
                <a:cs typeface="FranklinGotTDem"/>
              </a:rPr>
              <a:t> 2018</a:t>
            </a:r>
            <a:endParaRPr kumimoji="0" lang="de-DE" sz="4200" b="1" i="0" u="none" strike="noStrike" kern="1200" cap="none" spc="0" normalizeH="0" baseline="3000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ranklinGotTDem"/>
              <a:ea typeface="+mj-ea"/>
              <a:cs typeface="FranklinGotTDem"/>
            </a:endParaRPr>
          </a:p>
        </p:txBody>
      </p:sp>
      <p:graphicFrame>
        <p:nvGraphicFramePr>
          <p:cNvPr id="46" name="Diagramm 45"/>
          <p:cNvGraphicFramePr/>
          <p:nvPr>
            <p:extLst>
              <p:ext uri="{D42A27DB-BD31-4B8C-83A1-F6EECF244321}">
                <p14:modId xmlns:p14="http://schemas.microsoft.com/office/powerpoint/2010/main" val="1878231755"/>
              </p:ext>
            </p:extLst>
          </p:nvPr>
        </p:nvGraphicFramePr>
        <p:xfrm>
          <a:off x="3145246" y="1406869"/>
          <a:ext cx="5998754" cy="48245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pSp>
        <p:nvGrpSpPr>
          <p:cNvPr id="47" name="Gruppieren 1"/>
          <p:cNvGrpSpPr>
            <a:grpSpLocks/>
          </p:cNvGrpSpPr>
          <p:nvPr/>
        </p:nvGrpSpPr>
        <p:grpSpPr bwMode="auto">
          <a:xfrm>
            <a:off x="4389436" y="1982215"/>
            <a:ext cx="3746176" cy="1914851"/>
            <a:chOff x="6656026" y="2566632"/>
            <a:chExt cx="4712069" cy="2173986"/>
          </a:xfrm>
        </p:grpSpPr>
        <p:sp>
          <p:nvSpPr>
            <p:cNvPr id="48" name="Textfeld 2"/>
            <p:cNvSpPr txBox="1">
              <a:spLocks noChangeArrowheads="1"/>
            </p:cNvSpPr>
            <p:nvPr/>
          </p:nvSpPr>
          <p:spPr bwMode="auto">
            <a:xfrm>
              <a:off x="8036384" y="2566632"/>
              <a:ext cx="2357090" cy="5947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lnSpc>
                  <a:spcPts val="1700"/>
                </a:lnSpc>
              </a:pPr>
              <a:r>
                <a:rPr lang="de-DE" altLang="de-DE" sz="1600">
                  <a:latin typeface="Arial" pitchFamily="34" charset="0"/>
                  <a:cs typeface="Arial" pitchFamily="34" charset="0"/>
                </a:rPr>
                <a:t>Organizzazione funzionante</a:t>
              </a:r>
            </a:p>
          </p:txBody>
        </p:sp>
        <p:sp>
          <p:nvSpPr>
            <p:cNvPr id="49" name="Textfeld 3"/>
            <p:cNvSpPr txBox="1">
              <a:spLocks noChangeArrowheads="1"/>
            </p:cNvSpPr>
            <p:nvPr/>
          </p:nvSpPr>
          <p:spPr bwMode="auto">
            <a:xfrm>
              <a:off x="8836672" y="4402954"/>
              <a:ext cx="2531423" cy="337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>
                <a:lnSpc>
                  <a:spcPts val="1600"/>
                </a:lnSpc>
              </a:pPr>
              <a:r>
                <a:rPr lang="de-DE" altLang="de-DE" sz="1600" dirty="0" err="1">
                  <a:latin typeface="Arial" pitchFamily="34" charset="0"/>
                  <a:cs typeface="Arial" pitchFamily="34" charset="0"/>
                </a:rPr>
                <a:t>Processi</a:t>
              </a:r>
              <a:r>
                <a:rPr lang="de-DE" altLang="de-DE" sz="16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de-DE" altLang="de-DE" sz="1600" dirty="0" err="1">
                  <a:latin typeface="Arial" pitchFamily="34" charset="0"/>
                  <a:cs typeface="Arial" pitchFamily="34" charset="0"/>
                </a:rPr>
                <a:t>semplici</a:t>
              </a:r>
              <a:endParaRPr lang="de-DE" altLang="de-DE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" name="Textfeld 4"/>
            <p:cNvSpPr txBox="1">
              <a:spLocks noChangeArrowheads="1"/>
            </p:cNvSpPr>
            <p:nvPr/>
          </p:nvSpPr>
          <p:spPr bwMode="auto">
            <a:xfrm>
              <a:off x="6656026" y="3516462"/>
              <a:ext cx="3086710" cy="83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lnSpc>
                  <a:spcPts val="1700"/>
                </a:lnSpc>
              </a:pPr>
              <a:r>
                <a:rPr lang="de-DE" altLang="de-DE" sz="1600" dirty="0" err="1">
                  <a:latin typeface="Arial" pitchFamily="34" charset="0"/>
                  <a:cs typeface="Arial" pitchFamily="34" charset="0"/>
                </a:rPr>
                <a:t>Responsabilità</a:t>
              </a:r>
              <a:r>
                <a:rPr lang="de-DE" altLang="de-DE" sz="16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de-DE" altLang="de-DE" sz="1600" dirty="0" err="1">
                  <a:latin typeface="Arial" pitchFamily="34" charset="0"/>
                  <a:cs typeface="Arial" pitchFamily="34" charset="0"/>
                </a:rPr>
                <a:t>vissuta</a:t>
              </a:r>
              <a:r>
                <a:rPr lang="de-DE" altLang="de-DE" sz="1600" dirty="0">
                  <a:latin typeface="Arial" pitchFamily="34" charset="0"/>
                  <a:cs typeface="Arial" pitchFamily="34" charset="0"/>
                </a:rPr>
                <a:t> e </a:t>
              </a:r>
              <a:r>
                <a:rPr lang="de-DE" altLang="de-DE" sz="1600" dirty="0" err="1">
                  <a:latin typeface="Arial" pitchFamily="34" charset="0"/>
                  <a:cs typeface="Arial" pitchFamily="34" charset="0"/>
                </a:rPr>
                <a:t>cultura</a:t>
              </a:r>
              <a:r>
                <a:rPr lang="de-DE" altLang="de-DE" sz="16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de-DE" altLang="de-DE" sz="1600" dirty="0" err="1">
                  <a:latin typeface="Arial" pitchFamily="34" charset="0"/>
                  <a:cs typeface="Arial" pitchFamily="34" charset="0"/>
                </a:rPr>
                <a:t>amministrativa</a:t>
              </a:r>
              <a:r>
                <a:rPr lang="de-DE" altLang="de-DE" sz="16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de-DE" altLang="de-DE" sz="1600" dirty="0" err="1">
                  <a:latin typeface="Arial" pitchFamily="34" charset="0"/>
                  <a:cs typeface="Arial" pitchFamily="34" charset="0"/>
                </a:rPr>
                <a:t>attiva</a:t>
              </a:r>
              <a:endParaRPr lang="de-DE" altLang="de-DE" sz="1600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51" name="Grafik 3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218" y="3897066"/>
            <a:ext cx="820501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Textfeld 9"/>
          <p:cNvSpPr txBox="1">
            <a:spLocks noChangeArrowheads="1"/>
          </p:cNvSpPr>
          <p:nvPr/>
        </p:nvSpPr>
        <p:spPr bwMode="auto">
          <a:xfrm>
            <a:off x="1275586" y="4561902"/>
            <a:ext cx="278309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lnSpc>
                <a:spcPts val="1800"/>
              </a:lnSpc>
            </a:pPr>
            <a:r>
              <a:rPr lang="de-DE" altLang="de-DE" sz="1600" b="1">
                <a:latin typeface="Arial" pitchFamily="34" charset="0"/>
                <a:cs typeface="Arial" pitchFamily="34" charset="0"/>
              </a:rPr>
              <a:t>L‘amministrazione provinciale</a:t>
            </a:r>
          </a:p>
        </p:txBody>
      </p:sp>
      <p:sp>
        <p:nvSpPr>
          <p:cNvPr id="53" name="Textfeld 12"/>
          <p:cNvSpPr txBox="1">
            <a:spLocks noChangeArrowheads="1"/>
          </p:cNvSpPr>
          <p:nvPr/>
        </p:nvSpPr>
        <p:spPr bwMode="auto">
          <a:xfrm>
            <a:off x="486600" y="1507552"/>
            <a:ext cx="340522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Aft>
                <a:spcPts val="1200"/>
              </a:spcAft>
              <a:buClr>
                <a:srgbClr val="CD0E16"/>
              </a:buClr>
              <a:buFont typeface="Wingdings" pitchFamily="2" charset="2"/>
              <a:buChar char="Ø"/>
            </a:pPr>
            <a:r>
              <a:rPr lang="de-DE" altLang="de-DE" sz="1600">
                <a:latin typeface="Arial" pitchFamily="34" charset="0"/>
                <a:cs typeface="Arial" pitchFamily="34" charset="0"/>
              </a:rPr>
              <a:t>Le sfide imminenti ci impongono di ripensarci e riorganizzarci a fondo!</a:t>
            </a:r>
          </a:p>
        </p:txBody>
      </p:sp>
      <p:sp>
        <p:nvSpPr>
          <p:cNvPr id="54" name="Textfeld 12"/>
          <p:cNvSpPr txBox="1">
            <a:spLocks noChangeArrowheads="1"/>
          </p:cNvSpPr>
          <p:nvPr/>
        </p:nvSpPr>
        <p:spPr bwMode="auto">
          <a:xfrm>
            <a:off x="486600" y="2537840"/>
            <a:ext cx="313323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Aft>
                <a:spcPts val="1200"/>
              </a:spcAft>
              <a:buClr>
                <a:srgbClr val="CD0E16"/>
              </a:buClr>
              <a:buFont typeface="Wingdings" pitchFamily="2" charset="2"/>
              <a:buChar char="Ø"/>
            </a:pPr>
            <a:r>
              <a:rPr lang="de-DE" altLang="de-DE" sz="1600">
                <a:latin typeface="Arial" pitchFamily="34" charset="0"/>
                <a:cs typeface="Arial" pitchFamily="34" charset="0"/>
              </a:rPr>
              <a:t>Mettiamo in moto un processo di sviluppo a lungo termine! </a:t>
            </a:r>
          </a:p>
        </p:txBody>
      </p:sp>
      <p:sp>
        <p:nvSpPr>
          <p:cNvPr id="55" name="Textfeld 12"/>
          <p:cNvSpPr txBox="1">
            <a:spLocks noChangeArrowheads="1"/>
          </p:cNvSpPr>
          <p:nvPr/>
        </p:nvSpPr>
        <p:spPr bwMode="auto">
          <a:xfrm>
            <a:off x="486599" y="3566540"/>
            <a:ext cx="252762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Aft>
                <a:spcPts val="1200"/>
              </a:spcAft>
              <a:buClr>
                <a:srgbClr val="CD0E16"/>
              </a:buClr>
              <a:buFont typeface="Wingdings" pitchFamily="2" charset="2"/>
              <a:buChar char="Ø"/>
            </a:pPr>
            <a:r>
              <a:rPr lang="de-DE" altLang="de-DE" sz="1600">
                <a:latin typeface="Arial" pitchFamily="34" charset="0"/>
                <a:cs typeface="Arial" pitchFamily="34" charset="0"/>
              </a:rPr>
              <a:t>Configuriamoci insieme in modo innovativo!</a:t>
            </a:r>
          </a:p>
        </p:txBody>
      </p:sp>
      <p:sp>
        <p:nvSpPr>
          <p:cNvPr id="56" name="Textfeld 4"/>
          <p:cNvSpPr txBox="1">
            <a:spLocks noChangeArrowheads="1"/>
          </p:cNvSpPr>
          <p:nvPr/>
        </p:nvSpPr>
        <p:spPr bwMode="auto">
          <a:xfrm>
            <a:off x="5236400" y="4922265"/>
            <a:ext cx="23172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ts val="1700"/>
              </a:lnSpc>
            </a:pPr>
            <a:r>
              <a:rPr lang="de-DE" altLang="de-DE" sz="1600" dirty="0" err="1">
                <a:latin typeface="Arial" pitchFamily="34" charset="0"/>
                <a:cs typeface="Arial" pitchFamily="34" charset="0"/>
              </a:rPr>
              <a:t>Impiego</a:t>
            </a:r>
            <a:r>
              <a:rPr lang="de-DE" altLang="de-DE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de-DE" altLang="de-DE" sz="1600" dirty="0" err="1">
                <a:latin typeface="Arial" pitchFamily="34" charset="0"/>
                <a:cs typeface="Arial" pitchFamily="34" charset="0"/>
              </a:rPr>
              <a:t>mirato</a:t>
            </a:r>
            <a:r>
              <a:rPr lang="de-DE" altLang="de-DE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de-DE" altLang="de-DE" sz="1600" dirty="0" err="1">
                <a:latin typeface="Arial" pitchFamily="34" charset="0"/>
                <a:cs typeface="Arial" pitchFamily="34" charset="0"/>
              </a:rPr>
              <a:t>ed</a:t>
            </a:r>
            <a:r>
              <a:rPr lang="de-DE" altLang="de-DE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de-DE" altLang="de-DE" sz="1600" dirty="0" err="1">
                <a:latin typeface="Arial" pitchFamily="34" charset="0"/>
                <a:cs typeface="Arial" pitchFamily="34" charset="0"/>
              </a:rPr>
              <a:t>efficace</a:t>
            </a:r>
            <a:r>
              <a:rPr lang="de-DE" altLang="de-DE" sz="1600" dirty="0">
                <a:latin typeface="Arial" pitchFamily="34" charset="0"/>
                <a:cs typeface="Arial" pitchFamily="34" charset="0"/>
              </a:rPr>
              <a:t> delle </a:t>
            </a:r>
            <a:r>
              <a:rPr lang="de-DE" altLang="de-DE" sz="1600" dirty="0" err="1">
                <a:latin typeface="Arial" pitchFamily="34" charset="0"/>
                <a:cs typeface="Arial" pitchFamily="34" charset="0"/>
              </a:rPr>
              <a:t>risorse</a:t>
            </a:r>
            <a:endParaRPr lang="de-DE" altLang="de-DE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019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de-DE" altLang="de-DE" sz="3400" b="1" kern="0" dirty="0" smtClean="0">
                <a:solidFill>
                  <a:srgbClr val="A50021"/>
                </a:solidFill>
                <a:latin typeface="Arial" charset="0"/>
              </a:rPr>
              <a:t>Verwaltungsinnovation 2018 </a:t>
            </a:r>
          </a:p>
          <a:p>
            <a:r>
              <a:rPr lang="de-DE" altLang="de-DE" sz="3400" b="1" kern="0" dirty="0" smtClean="0">
                <a:solidFill>
                  <a:srgbClr val="A50021"/>
                </a:solidFill>
                <a:latin typeface="Arial" charset="0"/>
              </a:rPr>
              <a:t>im Überblick </a:t>
            </a:r>
            <a:endParaRPr lang="de-DE" altLang="de-DE" sz="3400" b="1" kern="0" dirty="0">
              <a:solidFill>
                <a:srgbClr val="A50021"/>
              </a:solidFill>
              <a:latin typeface="Arial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165253" y="6215278"/>
            <a:ext cx="885756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 smtClean="0"/>
          </a:p>
          <a:p>
            <a:endParaRPr lang="de-DE" dirty="0"/>
          </a:p>
        </p:txBody>
      </p:sp>
      <p:sp>
        <p:nvSpPr>
          <p:cNvPr id="5" name="Line 39"/>
          <p:cNvSpPr>
            <a:spLocks noChangeShapeType="1"/>
          </p:cNvSpPr>
          <p:nvPr/>
        </p:nvSpPr>
        <p:spPr bwMode="auto">
          <a:xfrm>
            <a:off x="431800" y="6534150"/>
            <a:ext cx="3778250" cy="0"/>
          </a:xfrm>
          <a:prstGeom prst="line">
            <a:avLst/>
          </a:prstGeom>
          <a:noFill/>
          <a:ln w="508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" name="Rectangle 42"/>
          <p:cNvSpPr>
            <a:spLocks noChangeArrowheads="1"/>
          </p:cNvSpPr>
          <p:nvPr/>
        </p:nvSpPr>
        <p:spPr bwMode="auto">
          <a:xfrm>
            <a:off x="2065338" y="6326188"/>
            <a:ext cx="2236787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spcBef>
                <a:spcPct val="0"/>
              </a:spcBef>
            </a:pPr>
            <a:r>
              <a:rPr lang="de-DE" altLang="de-DE" sz="800" dirty="0">
                <a:latin typeface="Arial" panose="020B0604020202020204" pitchFamily="34" charset="0"/>
                <a:cs typeface="Arial" panose="020B0604020202020204" pitchFamily="34" charset="0"/>
              </a:rPr>
              <a:t>AUTONOME PROVINZ BOZEN - SÜDTIROL</a:t>
            </a:r>
          </a:p>
        </p:txBody>
      </p:sp>
      <p:sp>
        <p:nvSpPr>
          <p:cNvPr id="8" name="Rectangle 43"/>
          <p:cNvSpPr>
            <a:spLocks noChangeArrowheads="1"/>
          </p:cNvSpPr>
          <p:nvPr/>
        </p:nvSpPr>
        <p:spPr bwMode="auto">
          <a:xfrm>
            <a:off x="4832350" y="6326188"/>
            <a:ext cx="2709863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it-IT" altLang="de-DE" sz="800" dirty="0">
                <a:latin typeface="Arial" panose="020B0604020202020204" pitchFamily="34" charset="0"/>
                <a:cs typeface="Arial" panose="020B0604020202020204" pitchFamily="34" charset="0"/>
              </a:rPr>
              <a:t>PROVINCIA AUTONOMA DI BOLZANO - ALTO ADIGE</a:t>
            </a:r>
          </a:p>
        </p:txBody>
      </p:sp>
      <p:sp>
        <p:nvSpPr>
          <p:cNvPr id="9" name="Text Box 44"/>
          <p:cNvSpPr txBox="1">
            <a:spLocks noChangeArrowheads="1"/>
          </p:cNvSpPr>
          <p:nvPr/>
        </p:nvSpPr>
        <p:spPr bwMode="auto">
          <a:xfrm>
            <a:off x="4832350" y="6484938"/>
            <a:ext cx="1290738" cy="237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ts val="1300"/>
              </a:lnSpc>
              <a:spcBef>
                <a:spcPct val="0"/>
              </a:spcBef>
            </a:pPr>
            <a:r>
              <a:rPr lang="it-IT" altLang="de-DE" sz="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Assessora </a:t>
            </a:r>
            <a:r>
              <a:rPr lang="it-IT" altLang="de-DE" sz="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Waltraud </a:t>
            </a:r>
            <a:r>
              <a:rPr lang="it-IT" altLang="de-DE" sz="700" b="1" dirty="0">
                <a:latin typeface="Arial" panose="020B0604020202020204" pitchFamily="34" charset="0"/>
                <a:cs typeface="Arial" panose="020B0604020202020204" pitchFamily="34" charset="0"/>
              </a:rPr>
              <a:t>Deeg</a:t>
            </a:r>
          </a:p>
        </p:txBody>
      </p:sp>
      <p:sp>
        <p:nvSpPr>
          <p:cNvPr id="10" name="Text Box 45"/>
          <p:cNvSpPr txBox="1">
            <a:spLocks noChangeArrowheads="1"/>
          </p:cNvSpPr>
          <p:nvPr/>
        </p:nvSpPr>
        <p:spPr bwMode="auto">
          <a:xfrm>
            <a:off x="2956869" y="6484938"/>
            <a:ext cx="1346844" cy="237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lnSpc>
                <a:spcPts val="1300"/>
              </a:lnSpc>
              <a:spcBef>
                <a:spcPct val="0"/>
              </a:spcBef>
            </a:pPr>
            <a:r>
              <a:rPr lang="de-DE" altLang="de-DE" sz="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Landesrätin </a:t>
            </a:r>
            <a:r>
              <a:rPr lang="de-DE" altLang="de-DE" sz="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Waltraud </a:t>
            </a:r>
            <a:r>
              <a:rPr lang="de-DE" altLang="de-DE" sz="700" b="1" dirty="0">
                <a:latin typeface="Arial" panose="020B0604020202020204" pitchFamily="34" charset="0"/>
                <a:cs typeface="Arial" panose="020B0604020202020204" pitchFamily="34" charset="0"/>
              </a:rPr>
              <a:t>Deeg</a:t>
            </a:r>
            <a:endParaRPr lang="de-DE" altLang="de-DE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Line 40"/>
          <p:cNvSpPr>
            <a:spLocks noChangeShapeType="1"/>
          </p:cNvSpPr>
          <p:nvPr/>
        </p:nvSpPr>
        <p:spPr bwMode="auto">
          <a:xfrm>
            <a:off x="4929188" y="6534150"/>
            <a:ext cx="3778250" cy="0"/>
          </a:xfrm>
          <a:prstGeom prst="line">
            <a:avLst/>
          </a:prstGeom>
          <a:noFill/>
          <a:ln w="508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12" name="Picture 65" descr="LW_Adler_4C_16x2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438" y="6310313"/>
            <a:ext cx="360362" cy="449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hteck 12"/>
          <p:cNvSpPr/>
          <p:nvPr/>
        </p:nvSpPr>
        <p:spPr>
          <a:xfrm>
            <a:off x="0" y="0"/>
            <a:ext cx="9144000" cy="1308100"/>
          </a:xfrm>
          <a:prstGeom prst="rect">
            <a:avLst/>
          </a:prstGeom>
          <a:solidFill>
            <a:srgbClr val="C20D20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itel 1"/>
          <p:cNvSpPr txBox="1">
            <a:spLocks/>
          </p:cNvSpPr>
          <p:nvPr/>
        </p:nvSpPr>
        <p:spPr>
          <a:xfrm>
            <a:off x="86175" y="109441"/>
            <a:ext cx="4217538" cy="37446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algn="r">
              <a:lnSpc>
                <a:spcPts val="2160"/>
              </a:lnSpc>
            </a:pPr>
            <a:r>
              <a:rPr lang="de-DE" sz="2600" baseline="30000" dirty="0" smtClean="0">
                <a:solidFill>
                  <a:srgbClr val="FFFFFF"/>
                </a:solidFill>
                <a:latin typeface="Franklin Gothic Book"/>
                <a:cs typeface="Franklin Gothic Book"/>
              </a:rPr>
              <a:t>Überblick über den Prozess</a:t>
            </a:r>
            <a:endParaRPr lang="de-DE" sz="2600" baseline="30000" dirty="0">
              <a:solidFill>
                <a:srgbClr val="FFFFFF"/>
              </a:solidFill>
              <a:latin typeface="Franklin Gothic Book"/>
              <a:cs typeface="Franklin Gothic Book"/>
            </a:endParaRPr>
          </a:p>
        </p:txBody>
      </p:sp>
      <p:sp>
        <p:nvSpPr>
          <p:cNvPr id="15" name="Titel 1"/>
          <p:cNvSpPr txBox="1">
            <a:spLocks/>
          </p:cNvSpPr>
          <p:nvPr/>
        </p:nvSpPr>
        <p:spPr>
          <a:xfrm>
            <a:off x="4826401" y="509220"/>
            <a:ext cx="4217538" cy="96436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ts val="344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200" b="1" i="0" u="none" strike="noStrike" kern="1100" cap="none" spc="0" normalizeH="0" baseline="3000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GotTDem"/>
                <a:ea typeface="+mj-ea"/>
                <a:cs typeface="FranklinGotTDem"/>
              </a:rPr>
              <a:t>Amministrazione</a:t>
            </a:r>
            <a:r>
              <a:rPr kumimoji="0" lang="de-DE" sz="4200" b="1" i="0" u="none" strike="noStrike" kern="1100" cap="none" spc="0" normalizeH="0" baseline="300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GotTDem"/>
                <a:ea typeface="+mj-ea"/>
                <a:cs typeface="FranklinGotTDem"/>
              </a:rPr>
              <a:t> </a:t>
            </a:r>
            <a:r>
              <a:rPr kumimoji="0" lang="de-DE" sz="4200" b="1" i="0" u="none" strike="noStrike" kern="1100" cap="none" spc="0" normalizeH="0" baseline="3000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GotTDem"/>
                <a:ea typeface="+mj-ea"/>
                <a:cs typeface="FranklinGotTDem"/>
              </a:rPr>
              <a:t>innovativa</a:t>
            </a:r>
            <a:r>
              <a:rPr kumimoji="0" lang="de-DE" sz="4200" b="1" i="0" u="none" strike="noStrike" kern="1100" cap="none" spc="0" normalizeH="0" baseline="300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GotTDem"/>
                <a:ea typeface="+mj-ea"/>
                <a:cs typeface="FranklinGotTDem"/>
              </a:rPr>
              <a:t> 2018</a:t>
            </a:r>
            <a:endParaRPr kumimoji="0" lang="de-DE" sz="4200" b="1" i="0" u="none" strike="noStrike" kern="1200" cap="none" spc="0" normalizeH="0" baseline="3000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GotTDem"/>
              <a:ea typeface="+mj-ea"/>
              <a:cs typeface="FranklinGotTDem"/>
            </a:endParaRPr>
          </a:p>
        </p:txBody>
      </p:sp>
      <p:sp>
        <p:nvSpPr>
          <p:cNvPr id="16" name="Titel 1"/>
          <p:cNvSpPr txBox="1">
            <a:spLocks/>
          </p:cNvSpPr>
          <p:nvPr/>
        </p:nvSpPr>
        <p:spPr>
          <a:xfrm>
            <a:off x="4834098" y="106363"/>
            <a:ext cx="4217538" cy="38061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lnSpc>
                <a:spcPts val="2160"/>
              </a:lnSpc>
            </a:pPr>
            <a:r>
              <a:rPr lang="de-DE" sz="2600" baseline="30000" dirty="0" err="1" smtClean="0">
                <a:solidFill>
                  <a:schemeClr val="bg1"/>
                </a:solidFill>
                <a:latin typeface="Franklin Gothic Book"/>
                <a:cs typeface="Franklin Gothic Book"/>
              </a:rPr>
              <a:t>Panoramica</a:t>
            </a:r>
            <a:r>
              <a:rPr lang="de-DE" sz="2600" baseline="30000" dirty="0" smtClean="0">
                <a:solidFill>
                  <a:schemeClr val="bg1"/>
                </a:solidFill>
                <a:latin typeface="Franklin Gothic Book"/>
                <a:cs typeface="Franklin Gothic Book"/>
              </a:rPr>
              <a:t>: </a:t>
            </a:r>
            <a:r>
              <a:rPr lang="de-DE" sz="2600" baseline="30000" dirty="0" err="1" smtClean="0">
                <a:solidFill>
                  <a:schemeClr val="bg1"/>
                </a:solidFill>
                <a:latin typeface="Franklin Gothic Book"/>
                <a:cs typeface="Franklin Gothic Book"/>
              </a:rPr>
              <a:t>cosa</a:t>
            </a:r>
            <a:r>
              <a:rPr lang="de-DE" sz="2600" baseline="30000" dirty="0" smtClean="0">
                <a:solidFill>
                  <a:schemeClr val="bg1"/>
                </a:solidFill>
                <a:latin typeface="Franklin Gothic Book"/>
                <a:cs typeface="Franklin Gothic Book"/>
              </a:rPr>
              <a:t> </a:t>
            </a:r>
            <a:r>
              <a:rPr lang="de-DE" sz="2600" baseline="30000" dirty="0" err="1" smtClean="0">
                <a:solidFill>
                  <a:schemeClr val="bg1"/>
                </a:solidFill>
                <a:latin typeface="Franklin Gothic Book"/>
                <a:cs typeface="Franklin Gothic Book"/>
              </a:rPr>
              <a:t>rientra</a:t>
            </a:r>
            <a:r>
              <a:rPr lang="de-DE" sz="2600" baseline="30000" dirty="0" smtClean="0">
                <a:solidFill>
                  <a:schemeClr val="bg1"/>
                </a:solidFill>
                <a:latin typeface="Franklin Gothic Book"/>
                <a:cs typeface="Franklin Gothic Book"/>
              </a:rPr>
              <a:t> </a:t>
            </a:r>
            <a:r>
              <a:rPr lang="de-DE" sz="2600" baseline="30000" dirty="0" err="1" smtClean="0">
                <a:solidFill>
                  <a:schemeClr val="bg1"/>
                </a:solidFill>
                <a:latin typeface="Franklin Gothic Book"/>
                <a:cs typeface="Franklin Gothic Book"/>
              </a:rPr>
              <a:t>nell</a:t>
            </a:r>
            <a:r>
              <a:rPr lang="de-DE" sz="2600" baseline="30000" dirty="0" smtClean="0">
                <a:solidFill>
                  <a:schemeClr val="bg1"/>
                </a:solidFill>
                <a:latin typeface="Franklin Gothic Book"/>
                <a:cs typeface="Franklin Gothic Book"/>
              </a:rPr>
              <a:t>‘</a:t>
            </a:r>
            <a:r>
              <a:rPr lang="de-DE" sz="2600" dirty="0" smtClean="0">
                <a:solidFill>
                  <a:schemeClr val="bg1"/>
                </a:solidFill>
                <a:latin typeface="Franklin Gothic Book"/>
                <a:cs typeface="Franklin Gothic Book"/>
              </a:rPr>
              <a:t> </a:t>
            </a:r>
            <a:r>
              <a:rPr lang="de-DE" sz="2600" baseline="30000" dirty="0" smtClean="0">
                <a:solidFill>
                  <a:schemeClr val="bg1"/>
                </a:solidFill>
                <a:latin typeface="Franklin Gothic Book"/>
                <a:cs typeface="Franklin Gothic Book"/>
              </a:rPr>
              <a:t>  </a:t>
            </a:r>
            <a:endParaRPr lang="de-DE" sz="2600" baseline="30000" dirty="0">
              <a:solidFill>
                <a:schemeClr val="bg1"/>
              </a:solidFill>
              <a:latin typeface="Franklin Gothic Book"/>
              <a:cs typeface="Franklin Gothic Book"/>
            </a:endParaRPr>
          </a:p>
        </p:txBody>
      </p:sp>
      <p:sp>
        <p:nvSpPr>
          <p:cNvPr id="17" name="Titel 1"/>
          <p:cNvSpPr txBox="1">
            <a:spLocks/>
          </p:cNvSpPr>
          <p:nvPr/>
        </p:nvSpPr>
        <p:spPr>
          <a:xfrm>
            <a:off x="1288973" y="509220"/>
            <a:ext cx="2997837" cy="96436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ts val="344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200" b="1" i="0" u="none" strike="noStrike" kern="1100" cap="none" spc="0" normalizeH="0" baseline="300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anklinGotTDem"/>
                <a:ea typeface="+mj-ea"/>
                <a:cs typeface="FranklinGotTDem"/>
              </a:rPr>
              <a:t>Verwaltungs-innovation </a:t>
            </a:r>
            <a:r>
              <a:rPr lang="de-DE" sz="4200" b="1" kern="1100" baseline="30000" dirty="0" smtClean="0">
                <a:solidFill>
                  <a:schemeClr val="bg1"/>
                </a:solidFill>
                <a:latin typeface="FranklinGotTDem"/>
                <a:ea typeface="+mj-ea"/>
                <a:cs typeface="FranklinGotTDem"/>
              </a:rPr>
              <a:t>2018</a:t>
            </a:r>
            <a:endParaRPr kumimoji="0" lang="de-DE" sz="4200" b="1" i="0" u="none" strike="noStrike" kern="1200" cap="none" spc="0" normalizeH="0" baseline="3000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ranklinGotTDem"/>
              <a:ea typeface="+mj-ea"/>
              <a:cs typeface="FranklinGotTDem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6549"/>
            <a:ext cx="9092767" cy="4518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536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de-DE" altLang="de-DE" sz="3400" b="1" kern="0" dirty="0" smtClean="0">
                <a:solidFill>
                  <a:srgbClr val="A50021"/>
                </a:solidFill>
                <a:latin typeface="Arial" charset="0"/>
              </a:rPr>
              <a:t>Verwaltungsinnovation 2018 </a:t>
            </a:r>
          </a:p>
          <a:p>
            <a:r>
              <a:rPr lang="de-DE" altLang="de-DE" sz="3400" b="1" kern="0" dirty="0" smtClean="0">
                <a:solidFill>
                  <a:srgbClr val="A50021"/>
                </a:solidFill>
                <a:latin typeface="Arial" charset="0"/>
              </a:rPr>
              <a:t>im Überblick </a:t>
            </a:r>
            <a:endParaRPr lang="de-DE" altLang="de-DE" sz="3400" b="1" kern="0" dirty="0">
              <a:solidFill>
                <a:srgbClr val="A50021"/>
              </a:solidFill>
              <a:latin typeface="Arial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165253" y="6215278"/>
            <a:ext cx="885756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 smtClean="0"/>
          </a:p>
          <a:p>
            <a:endParaRPr lang="de-DE" dirty="0"/>
          </a:p>
        </p:txBody>
      </p:sp>
      <p:sp>
        <p:nvSpPr>
          <p:cNvPr id="5" name="Line 39"/>
          <p:cNvSpPr>
            <a:spLocks noChangeShapeType="1"/>
          </p:cNvSpPr>
          <p:nvPr/>
        </p:nvSpPr>
        <p:spPr bwMode="auto">
          <a:xfrm>
            <a:off x="431800" y="6534150"/>
            <a:ext cx="3778250" cy="0"/>
          </a:xfrm>
          <a:prstGeom prst="line">
            <a:avLst/>
          </a:prstGeom>
          <a:noFill/>
          <a:ln w="508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" name="Rectangle 42"/>
          <p:cNvSpPr>
            <a:spLocks noChangeArrowheads="1"/>
          </p:cNvSpPr>
          <p:nvPr/>
        </p:nvSpPr>
        <p:spPr bwMode="auto">
          <a:xfrm>
            <a:off x="2065338" y="6326188"/>
            <a:ext cx="2236787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spcBef>
                <a:spcPct val="0"/>
              </a:spcBef>
            </a:pPr>
            <a:r>
              <a:rPr lang="de-DE" altLang="de-DE" sz="800" dirty="0">
                <a:latin typeface="Arial" panose="020B0604020202020204" pitchFamily="34" charset="0"/>
                <a:cs typeface="Arial" panose="020B0604020202020204" pitchFamily="34" charset="0"/>
              </a:rPr>
              <a:t>AUTONOME PROVINZ BOZEN - SÜDTIROL</a:t>
            </a:r>
          </a:p>
        </p:txBody>
      </p:sp>
      <p:sp>
        <p:nvSpPr>
          <p:cNvPr id="8" name="Rectangle 43"/>
          <p:cNvSpPr>
            <a:spLocks noChangeArrowheads="1"/>
          </p:cNvSpPr>
          <p:nvPr/>
        </p:nvSpPr>
        <p:spPr bwMode="auto">
          <a:xfrm>
            <a:off x="4832350" y="6326188"/>
            <a:ext cx="2709863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it-IT" altLang="de-DE" sz="800" dirty="0">
                <a:latin typeface="Arial" panose="020B0604020202020204" pitchFamily="34" charset="0"/>
                <a:cs typeface="Arial" panose="020B0604020202020204" pitchFamily="34" charset="0"/>
              </a:rPr>
              <a:t>PROVINCIA AUTONOMA DI BOLZANO - ALTO ADIGE</a:t>
            </a:r>
          </a:p>
        </p:txBody>
      </p:sp>
      <p:sp>
        <p:nvSpPr>
          <p:cNvPr id="9" name="Text Box 44"/>
          <p:cNvSpPr txBox="1">
            <a:spLocks noChangeArrowheads="1"/>
          </p:cNvSpPr>
          <p:nvPr/>
        </p:nvSpPr>
        <p:spPr bwMode="auto">
          <a:xfrm>
            <a:off x="4832350" y="6484938"/>
            <a:ext cx="1290738" cy="237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ts val="1300"/>
              </a:lnSpc>
              <a:spcBef>
                <a:spcPct val="0"/>
              </a:spcBef>
            </a:pPr>
            <a:r>
              <a:rPr lang="it-IT" altLang="de-DE" sz="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Assessora </a:t>
            </a:r>
            <a:r>
              <a:rPr lang="it-IT" altLang="de-DE" sz="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Waltraud </a:t>
            </a:r>
            <a:r>
              <a:rPr lang="it-IT" altLang="de-DE" sz="700" b="1" dirty="0">
                <a:latin typeface="Arial" panose="020B0604020202020204" pitchFamily="34" charset="0"/>
                <a:cs typeface="Arial" panose="020B0604020202020204" pitchFamily="34" charset="0"/>
              </a:rPr>
              <a:t>Deeg</a:t>
            </a:r>
          </a:p>
        </p:txBody>
      </p:sp>
      <p:sp>
        <p:nvSpPr>
          <p:cNvPr id="10" name="Text Box 45"/>
          <p:cNvSpPr txBox="1">
            <a:spLocks noChangeArrowheads="1"/>
          </p:cNvSpPr>
          <p:nvPr/>
        </p:nvSpPr>
        <p:spPr bwMode="auto">
          <a:xfrm>
            <a:off x="2956869" y="6484938"/>
            <a:ext cx="1346844" cy="237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lnSpc>
                <a:spcPts val="1300"/>
              </a:lnSpc>
              <a:spcBef>
                <a:spcPct val="0"/>
              </a:spcBef>
            </a:pPr>
            <a:r>
              <a:rPr lang="de-DE" altLang="de-DE" sz="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Landesrätin </a:t>
            </a:r>
            <a:r>
              <a:rPr lang="de-DE" altLang="de-DE" sz="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Waltraud </a:t>
            </a:r>
            <a:r>
              <a:rPr lang="de-DE" altLang="de-DE" sz="700" b="1" dirty="0">
                <a:latin typeface="Arial" panose="020B0604020202020204" pitchFamily="34" charset="0"/>
                <a:cs typeface="Arial" panose="020B0604020202020204" pitchFamily="34" charset="0"/>
              </a:rPr>
              <a:t>Deeg</a:t>
            </a:r>
            <a:endParaRPr lang="de-DE" altLang="de-DE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Line 40"/>
          <p:cNvSpPr>
            <a:spLocks noChangeShapeType="1"/>
          </p:cNvSpPr>
          <p:nvPr/>
        </p:nvSpPr>
        <p:spPr bwMode="auto">
          <a:xfrm>
            <a:off x="4929188" y="6534150"/>
            <a:ext cx="3778250" cy="0"/>
          </a:xfrm>
          <a:prstGeom prst="line">
            <a:avLst/>
          </a:prstGeom>
          <a:noFill/>
          <a:ln w="508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12" name="Picture 65" descr="LW_Adler_4C_16x2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438" y="6310313"/>
            <a:ext cx="360362" cy="449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hteck 12"/>
          <p:cNvSpPr/>
          <p:nvPr/>
        </p:nvSpPr>
        <p:spPr>
          <a:xfrm>
            <a:off x="0" y="0"/>
            <a:ext cx="9144000" cy="1308100"/>
          </a:xfrm>
          <a:prstGeom prst="rect">
            <a:avLst/>
          </a:prstGeom>
          <a:solidFill>
            <a:srgbClr val="C20D20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itel 1"/>
          <p:cNvSpPr txBox="1">
            <a:spLocks/>
          </p:cNvSpPr>
          <p:nvPr/>
        </p:nvSpPr>
        <p:spPr>
          <a:xfrm>
            <a:off x="86175" y="106363"/>
            <a:ext cx="4217538" cy="38061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algn="r">
              <a:lnSpc>
                <a:spcPts val="2160"/>
              </a:lnSpc>
            </a:pPr>
            <a:r>
              <a:rPr lang="de-DE" sz="2600" baseline="30000" dirty="0" smtClean="0">
                <a:solidFill>
                  <a:srgbClr val="FFFFFF"/>
                </a:solidFill>
                <a:latin typeface="Franklin Gothic Book"/>
                <a:cs typeface="Franklin Gothic Book"/>
              </a:rPr>
              <a:t>Im Fokus: </a:t>
            </a:r>
            <a:endParaRPr lang="de-DE" sz="2600" baseline="30000" dirty="0">
              <a:solidFill>
                <a:srgbClr val="FFFFFF"/>
              </a:solidFill>
              <a:latin typeface="Franklin Gothic Book"/>
              <a:cs typeface="Franklin Gothic Book"/>
            </a:endParaRPr>
          </a:p>
        </p:txBody>
      </p:sp>
      <p:sp>
        <p:nvSpPr>
          <p:cNvPr id="15" name="Titel 1"/>
          <p:cNvSpPr txBox="1">
            <a:spLocks/>
          </p:cNvSpPr>
          <p:nvPr/>
        </p:nvSpPr>
        <p:spPr>
          <a:xfrm>
            <a:off x="4826401" y="522846"/>
            <a:ext cx="4217538" cy="9371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ts val="344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e-DE" sz="4200" b="1" kern="1100" baseline="30000" dirty="0" smtClean="0">
                <a:solidFill>
                  <a:srgbClr val="FFFFFF"/>
                </a:solidFill>
                <a:latin typeface="FranklinGotTDem"/>
                <a:ea typeface="+mj-ea"/>
                <a:cs typeface="FranklinGotTDem"/>
              </a:rPr>
              <a:t>Il</a:t>
            </a:r>
            <a:r>
              <a:rPr lang="de-DE" sz="4200" b="1" kern="1100" dirty="0" smtClean="0">
                <a:solidFill>
                  <a:srgbClr val="FFFFFF"/>
                </a:solidFill>
                <a:latin typeface="FranklinGotTDem"/>
                <a:ea typeface="+mj-ea"/>
                <a:cs typeface="FranklinGotTDem"/>
              </a:rPr>
              <a:t> </a:t>
            </a:r>
            <a:r>
              <a:rPr lang="de-DE" sz="4200" b="1" kern="1100" baseline="30000" dirty="0" err="1">
                <a:solidFill>
                  <a:schemeClr val="bg1"/>
                </a:solidFill>
                <a:latin typeface="FranklinGotTDem"/>
                <a:ea typeface="+mj-ea"/>
                <a:cs typeface="FranklinGotTDem"/>
              </a:rPr>
              <a:t>nuovo</a:t>
            </a:r>
            <a:r>
              <a:rPr lang="de-DE" sz="4200" b="1" kern="1100" baseline="30000" dirty="0">
                <a:solidFill>
                  <a:schemeClr val="bg1"/>
                </a:solidFill>
                <a:latin typeface="FranklinGotTDem"/>
                <a:ea typeface="+mj-ea"/>
                <a:cs typeface="FranklinGotTDem"/>
              </a:rPr>
              <a:t> </a:t>
            </a:r>
            <a:r>
              <a:rPr lang="de-DE" sz="4200" b="1" kern="1100" baseline="30000" dirty="0" err="1">
                <a:solidFill>
                  <a:schemeClr val="bg1"/>
                </a:solidFill>
                <a:latin typeface="FranklinGotTDem"/>
                <a:ea typeface="+mj-ea"/>
                <a:cs typeface="FranklinGotTDem"/>
              </a:rPr>
              <a:t>ordinamento</a:t>
            </a:r>
            <a:r>
              <a:rPr lang="de-DE" sz="4200" b="1" kern="1100" baseline="30000" dirty="0">
                <a:solidFill>
                  <a:schemeClr val="bg1"/>
                </a:solidFill>
                <a:latin typeface="FranklinGotTDem"/>
                <a:ea typeface="+mj-ea"/>
                <a:cs typeface="FranklinGotTDem"/>
              </a:rPr>
              <a:t> del personale</a:t>
            </a:r>
          </a:p>
        </p:txBody>
      </p:sp>
      <p:sp>
        <p:nvSpPr>
          <p:cNvPr id="16" name="Titel 1"/>
          <p:cNvSpPr txBox="1">
            <a:spLocks/>
          </p:cNvSpPr>
          <p:nvPr/>
        </p:nvSpPr>
        <p:spPr>
          <a:xfrm>
            <a:off x="4834098" y="109441"/>
            <a:ext cx="4217538" cy="37446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lnSpc>
                <a:spcPts val="2160"/>
              </a:lnSpc>
            </a:pPr>
            <a:r>
              <a:rPr lang="de-DE" sz="2600" baseline="30000" dirty="0" smtClean="0">
                <a:solidFill>
                  <a:schemeClr val="bg1"/>
                </a:solidFill>
                <a:latin typeface="Franklin Gothic Book"/>
                <a:cs typeface="Franklin Gothic Book"/>
              </a:rPr>
              <a:t>In </a:t>
            </a:r>
            <a:r>
              <a:rPr lang="de-DE" sz="2600" baseline="30000" dirty="0" err="1" smtClean="0">
                <a:solidFill>
                  <a:schemeClr val="bg1"/>
                </a:solidFill>
                <a:latin typeface="Franklin Gothic Book"/>
                <a:cs typeface="Franklin Gothic Book"/>
              </a:rPr>
              <a:t>primo</a:t>
            </a:r>
            <a:r>
              <a:rPr lang="de-DE" sz="2600" baseline="30000" dirty="0" smtClean="0">
                <a:solidFill>
                  <a:schemeClr val="bg1"/>
                </a:solidFill>
                <a:latin typeface="Franklin Gothic Book"/>
                <a:cs typeface="Franklin Gothic Book"/>
              </a:rPr>
              <a:t> piano:</a:t>
            </a:r>
            <a:endParaRPr lang="de-DE" sz="2600" baseline="30000" dirty="0">
              <a:solidFill>
                <a:schemeClr val="bg1"/>
              </a:solidFill>
              <a:latin typeface="Franklin Gothic Book"/>
              <a:cs typeface="Franklin Gothic Book"/>
            </a:endParaRPr>
          </a:p>
        </p:txBody>
      </p:sp>
      <p:sp>
        <p:nvSpPr>
          <p:cNvPr id="17" name="Titel 1"/>
          <p:cNvSpPr txBox="1">
            <a:spLocks/>
          </p:cNvSpPr>
          <p:nvPr/>
        </p:nvSpPr>
        <p:spPr>
          <a:xfrm>
            <a:off x="1288973" y="509221"/>
            <a:ext cx="2997837" cy="96436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ts val="344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200" b="1" i="0" u="none" strike="noStrike" kern="1100" cap="none" spc="0" normalizeH="0" baseline="300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anklinGotTDem"/>
                <a:ea typeface="+mj-ea"/>
                <a:cs typeface="FranklinGotTDem"/>
              </a:rPr>
              <a:t>Das neue Personalgesetz</a:t>
            </a:r>
            <a:endParaRPr kumimoji="0" lang="de-DE" sz="4200" b="1" i="0" u="none" strike="noStrike" kern="1200" cap="none" spc="0" normalizeH="0" baseline="3000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ranklinGotTDem"/>
              <a:ea typeface="+mj-ea"/>
              <a:cs typeface="FranklinGotTDem"/>
            </a:endParaRPr>
          </a:p>
        </p:txBody>
      </p:sp>
      <p:sp>
        <p:nvSpPr>
          <p:cNvPr id="18" name="Textfeld 3"/>
          <p:cNvSpPr txBox="1">
            <a:spLocks noChangeArrowheads="1"/>
          </p:cNvSpPr>
          <p:nvPr/>
        </p:nvSpPr>
        <p:spPr bwMode="auto">
          <a:xfrm>
            <a:off x="1114426" y="1989138"/>
            <a:ext cx="345519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6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6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6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6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6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de-DE" altLang="de-DE" sz="1600" b="1" dirty="0" smtClean="0">
                <a:latin typeface="Arial" charset="0"/>
                <a:cs typeface="Arial" charset="0"/>
              </a:rPr>
              <a:t>Synergien zwischen Generationen </a:t>
            </a:r>
            <a:r>
              <a:rPr lang="de-DE" altLang="de-DE" sz="1600" dirty="0" smtClean="0">
                <a:latin typeface="Arial" charset="0"/>
                <a:cs typeface="Arial" charset="0"/>
              </a:rPr>
              <a:t>schaffen</a:t>
            </a:r>
            <a:endParaRPr lang="de-DE" altLang="de-DE" sz="1600" dirty="0">
              <a:latin typeface="Arial" charset="0"/>
              <a:cs typeface="Arial" charset="0"/>
            </a:endParaRPr>
          </a:p>
        </p:txBody>
      </p:sp>
      <p:grpSp>
        <p:nvGrpSpPr>
          <p:cNvPr id="19" name="Gruppieren 4"/>
          <p:cNvGrpSpPr>
            <a:grpSpLocks/>
          </p:cNvGrpSpPr>
          <p:nvPr/>
        </p:nvGrpSpPr>
        <p:grpSpPr bwMode="auto">
          <a:xfrm>
            <a:off x="611188" y="2065338"/>
            <a:ext cx="431800" cy="431800"/>
            <a:chOff x="1187624" y="1340768"/>
            <a:chExt cx="432048" cy="432048"/>
          </a:xfrm>
        </p:grpSpPr>
        <p:sp>
          <p:nvSpPr>
            <p:cNvPr id="20" name="Ellipse 19"/>
            <p:cNvSpPr/>
            <p:nvPr/>
          </p:nvSpPr>
          <p:spPr bwMode="auto">
            <a:xfrm>
              <a:off x="1187624" y="1340768"/>
              <a:ext cx="432048" cy="432048"/>
            </a:xfrm>
            <a:prstGeom prst="ellipse">
              <a:avLst/>
            </a:prstGeom>
            <a:solidFill>
              <a:srgbClr val="CD0E1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anchor="ctr"/>
            <a:lstStyle/>
            <a:p>
              <a:pPr>
                <a:lnSpc>
                  <a:spcPts val="1300"/>
                </a:lnSpc>
                <a:spcBef>
                  <a:spcPct val="50000"/>
                </a:spcBef>
                <a:defRPr/>
              </a:pPr>
              <a:endParaRPr lang="de-DE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Textfeld 3"/>
            <p:cNvSpPr txBox="1">
              <a:spLocks noChangeArrowheads="1"/>
            </p:cNvSpPr>
            <p:nvPr/>
          </p:nvSpPr>
          <p:spPr bwMode="auto">
            <a:xfrm>
              <a:off x="1248746" y="1372126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itchFamily="16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6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6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6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6" charset="0"/>
                </a:defRPr>
              </a:lvl9pPr>
            </a:lstStyle>
            <a:p>
              <a:r>
                <a:rPr lang="de-DE" altLang="de-DE" sz="1800" b="1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1</a:t>
              </a:r>
            </a:p>
          </p:txBody>
        </p:sp>
      </p:grpSp>
      <p:sp>
        <p:nvSpPr>
          <p:cNvPr id="22" name="Textfeld 3"/>
          <p:cNvSpPr txBox="1">
            <a:spLocks noChangeArrowheads="1"/>
          </p:cNvSpPr>
          <p:nvPr/>
        </p:nvSpPr>
        <p:spPr bwMode="auto">
          <a:xfrm>
            <a:off x="1116014" y="2812555"/>
            <a:ext cx="32940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6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6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6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6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6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de-DE" altLang="de-DE" sz="1600" b="1" dirty="0" smtClean="0">
                <a:latin typeface="Arial" charset="0"/>
                <a:cs typeface="Arial" charset="0"/>
              </a:rPr>
              <a:t>Koppelung von Entlohnung und Leistung</a:t>
            </a:r>
            <a:endParaRPr lang="de-DE" altLang="de-DE" sz="1600" b="1" dirty="0">
              <a:latin typeface="Arial" charset="0"/>
              <a:cs typeface="Arial" charset="0"/>
            </a:endParaRPr>
          </a:p>
        </p:txBody>
      </p:sp>
      <p:grpSp>
        <p:nvGrpSpPr>
          <p:cNvPr id="23" name="Gruppieren 4"/>
          <p:cNvGrpSpPr>
            <a:grpSpLocks/>
          </p:cNvGrpSpPr>
          <p:nvPr/>
        </p:nvGrpSpPr>
        <p:grpSpPr bwMode="auto">
          <a:xfrm>
            <a:off x="611188" y="2781300"/>
            <a:ext cx="431800" cy="431800"/>
            <a:chOff x="1187624" y="1341347"/>
            <a:chExt cx="432090" cy="430889"/>
          </a:xfrm>
        </p:grpSpPr>
        <p:sp>
          <p:nvSpPr>
            <p:cNvPr id="24" name="Ellipse 23"/>
            <p:cNvSpPr/>
            <p:nvPr/>
          </p:nvSpPr>
          <p:spPr bwMode="auto">
            <a:xfrm>
              <a:off x="1187624" y="1341347"/>
              <a:ext cx="432090" cy="430889"/>
            </a:xfrm>
            <a:prstGeom prst="ellipse">
              <a:avLst/>
            </a:prstGeom>
            <a:solidFill>
              <a:srgbClr val="CD0E1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anchor="ctr"/>
            <a:lstStyle/>
            <a:p>
              <a:pPr>
                <a:lnSpc>
                  <a:spcPts val="1300"/>
                </a:lnSpc>
                <a:spcBef>
                  <a:spcPct val="50000"/>
                </a:spcBef>
                <a:defRPr/>
              </a:pPr>
              <a:endParaRPr lang="de-DE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Textfeld 3"/>
            <p:cNvSpPr txBox="1">
              <a:spLocks noChangeArrowheads="1"/>
            </p:cNvSpPr>
            <p:nvPr/>
          </p:nvSpPr>
          <p:spPr bwMode="auto">
            <a:xfrm>
              <a:off x="1247984" y="1372536"/>
              <a:ext cx="311328" cy="366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itchFamily="16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6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6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6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6" charset="0"/>
                </a:defRPr>
              </a:lvl9pPr>
            </a:lstStyle>
            <a:p>
              <a:r>
                <a:rPr lang="de-DE" altLang="de-DE" sz="1800" b="1">
                  <a:solidFill>
                    <a:schemeClr val="bg1"/>
                  </a:solidFill>
                  <a:latin typeface="Arial" charset="0"/>
                  <a:cs typeface="Arial" charset="0"/>
                </a:rPr>
                <a:t>2</a:t>
              </a:r>
            </a:p>
          </p:txBody>
        </p:sp>
      </p:grpSp>
      <p:grpSp>
        <p:nvGrpSpPr>
          <p:cNvPr id="26" name="Gruppieren 4"/>
          <p:cNvGrpSpPr>
            <a:grpSpLocks/>
          </p:cNvGrpSpPr>
          <p:nvPr/>
        </p:nvGrpSpPr>
        <p:grpSpPr bwMode="auto">
          <a:xfrm>
            <a:off x="611188" y="3573463"/>
            <a:ext cx="441325" cy="433387"/>
            <a:chOff x="1187624" y="1340768"/>
            <a:chExt cx="432047" cy="432048"/>
          </a:xfrm>
        </p:grpSpPr>
        <p:sp>
          <p:nvSpPr>
            <p:cNvPr id="27" name="Ellipse 26"/>
            <p:cNvSpPr/>
            <p:nvPr/>
          </p:nvSpPr>
          <p:spPr bwMode="auto">
            <a:xfrm>
              <a:off x="1187624" y="1340768"/>
              <a:ext cx="432047" cy="432048"/>
            </a:xfrm>
            <a:prstGeom prst="ellipse">
              <a:avLst/>
            </a:prstGeom>
            <a:solidFill>
              <a:srgbClr val="CD0E1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anchor="ctr"/>
            <a:lstStyle/>
            <a:p>
              <a:pPr>
                <a:lnSpc>
                  <a:spcPts val="1300"/>
                </a:lnSpc>
                <a:spcBef>
                  <a:spcPct val="50000"/>
                </a:spcBef>
                <a:defRPr/>
              </a:pPr>
              <a:endParaRPr lang="de-DE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Textfeld 3"/>
            <p:cNvSpPr txBox="1">
              <a:spLocks noChangeArrowheads="1"/>
            </p:cNvSpPr>
            <p:nvPr/>
          </p:nvSpPr>
          <p:spPr bwMode="auto">
            <a:xfrm>
              <a:off x="1248235" y="1372420"/>
              <a:ext cx="304609" cy="365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itchFamily="16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6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6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6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6" charset="0"/>
                </a:defRPr>
              </a:lvl9pPr>
            </a:lstStyle>
            <a:p>
              <a:r>
                <a:rPr lang="de-DE" altLang="de-DE" sz="1800" b="1">
                  <a:solidFill>
                    <a:schemeClr val="bg1"/>
                  </a:solidFill>
                  <a:latin typeface="Arial" charset="0"/>
                  <a:cs typeface="Arial" charset="0"/>
                </a:rPr>
                <a:t>3</a:t>
              </a:r>
            </a:p>
          </p:txBody>
        </p:sp>
      </p:grpSp>
      <p:grpSp>
        <p:nvGrpSpPr>
          <p:cNvPr id="29" name="Gruppieren 5"/>
          <p:cNvGrpSpPr>
            <a:grpSpLocks/>
          </p:cNvGrpSpPr>
          <p:nvPr/>
        </p:nvGrpSpPr>
        <p:grpSpPr bwMode="auto">
          <a:xfrm>
            <a:off x="611188" y="3571530"/>
            <a:ext cx="3982845" cy="1154455"/>
            <a:chOff x="2088456" y="3508605"/>
            <a:chExt cx="3981844" cy="1154453"/>
          </a:xfrm>
        </p:grpSpPr>
        <p:sp>
          <p:nvSpPr>
            <p:cNvPr id="30" name="Textfeld 3"/>
            <p:cNvSpPr txBox="1">
              <a:spLocks noChangeArrowheads="1"/>
            </p:cNvSpPr>
            <p:nvPr/>
          </p:nvSpPr>
          <p:spPr bwMode="auto">
            <a:xfrm>
              <a:off x="2616920" y="3508605"/>
              <a:ext cx="3453380" cy="338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itchFamily="16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6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6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6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6" charset="0"/>
                </a:defRPr>
              </a:lvl9pPr>
            </a:lstStyle>
            <a:p>
              <a:pPr>
                <a:buClr>
                  <a:srgbClr val="C00000"/>
                </a:buClr>
                <a:buSzPct val="200000"/>
              </a:pPr>
              <a:r>
                <a:rPr lang="de-DE" altLang="de-DE" sz="1600" b="1" dirty="0" smtClean="0">
                  <a:latin typeface="Arial" charset="0"/>
                  <a:cs typeface="Arial" charset="0"/>
                </a:rPr>
                <a:t>Mobilität </a:t>
              </a:r>
              <a:r>
                <a:rPr lang="de-DE" altLang="de-DE" sz="1600" dirty="0" smtClean="0">
                  <a:latin typeface="Arial" charset="0"/>
                  <a:cs typeface="Arial" charset="0"/>
                </a:rPr>
                <a:t>und</a:t>
              </a:r>
              <a:r>
                <a:rPr lang="de-DE" altLang="de-DE" sz="1600" b="1" dirty="0" smtClean="0">
                  <a:latin typeface="Arial" charset="0"/>
                  <a:cs typeface="Arial" charset="0"/>
                </a:rPr>
                <a:t> Flexibilität</a:t>
              </a:r>
              <a:endParaRPr lang="de-DE" altLang="de-DE" sz="1600" dirty="0">
                <a:latin typeface="Arial" charset="0"/>
                <a:cs typeface="Arial" charset="0"/>
              </a:endParaRPr>
            </a:p>
          </p:txBody>
        </p:sp>
        <p:grpSp>
          <p:nvGrpSpPr>
            <p:cNvPr id="31" name="Gruppieren 4"/>
            <p:cNvGrpSpPr>
              <a:grpSpLocks/>
            </p:cNvGrpSpPr>
            <p:nvPr/>
          </p:nvGrpSpPr>
          <p:grpSpPr bwMode="auto">
            <a:xfrm>
              <a:off x="2088456" y="4229671"/>
              <a:ext cx="431795" cy="433387"/>
              <a:chOff x="1187624" y="1340768"/>
              <a:chExt cx="432043" cy="432048"/>
            </a:xfrm>
          </p:grpSpPr>
          <p:sp>
            <p:nvSpPr>
              <p:cNvPr id="32" name="Ellipse 31"/>
              <p:cNvSpPr/>
              <p:nvPr/>
            </p:nvSpPr>
            <p:spPr bwMode="auto">
              <a:xfrm>
                <a:off x="1187624" y="1340768"/>
                <a:ext cx="431939" cy="432048"/>
              </a:xfrm>
              <a:prstGeom prst="ellipse">
                <a:avLst/>
              </a:prstGeom>
              <a:solidFill>
                <a:srgbClr val="CD0E16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/>
            </p:spPr>
            <p:txBody>
              <a:bodyPr anchor="ctr"/>
              <a:lstStyle/>
              <a:p>
                <a:pPr>
                  <a:lnSpc>
                    <a:spcPts val="1300"/>
                  </a:lnSpc>
                  <a:spcBef>
                    <a:spcPct val="50000"/>
                  </a:spcBef>
                  <a:defRPr/>
                </a:pPr>
                <a:endParaRPr lang="de-DE" sz="1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" name="Textfeld 3"/>
              <p:cNvSpPr txBox="1">
                <a:spLocks noChangeArrowheads="1"/>
              </p:cNvSpPr>
              <p:nvPr/>
            </p:nvSpPr>
            <p:spPr bwMode="auto">
              <a:xfrm>
                <a:off x="1247984" y="1372420"/>
                <a:ext cx="311328" cy="3655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Times New Roman" pitchFamily="16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itchFamily="16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itchFamily="16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itchFamily="16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itchFamily="1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6" charset="0"/>
                  </a:defRPr>
                </a:lvl9pPr>
              </a:lstStyle>
              <a:p>
                <a:r>
                  <a:rPr lang="de-DE" altLang="de-DE" sz="1800" b="1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4</a:t>
                </a:r>
              </a:p>
            </p:txBody>
          </p:sp>
        </p:grpSp>
      </p:grpSp>
      <p:sp>
        <p:nvSpPr>
          <p:cNvPr id="34" name="Textfeld 3"/>
          <p:cNvSpPr txBox="1">
            <a:spLocks noChangeArrowheads="1"/>
          </p:cNvSpPr>
          <p:nvPr/>
        </p:nvSpPr>
        <p:spPr bwMode="auto">
          <a:xfrm>
            <a:off x="1140859" y="4216903"/>
            <a:ext cx="329406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6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6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6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6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6" charset="0"/>
              </a:defRPr>
            </a:lvl9pPr>
          </a:lstStyle>
          <a:p>
            <a:pPr>
              <a:buClr>
                <a:srgbClr val="C00000"/>
              </a:buClr>
              <a:buSzPct val="200000"/>
            </a:pPr>
            <a:r>
              <a:rPr lang="de-DE" altLang="de-DE" sz="1600" b="1" dirty="0" smtClean="0">
                <a:latin typeface="Arial" charset="0"/>
                <a:cs typeface="Arial" charset="0"/>
              </a:rPr>
              <a:t>Sozialer Auftrag </a:t>
            </a:r>
            <a:r>
              <a:rPr lang="de-DE" altLang="de-DE" sz="1600" dirty="0" smtClean="0">
                <a:latin typeface="Arial" charset="0"/>
                <a:cs typeface="Arial" charset="0"/>
              </a:rPr>
              <a:t>der Verwaltung und </a:t>
            </a:r>
            <a:r>
              <a:rPr lang="de-DE" altLang="de-DE" sz="1600" b="1" dirty="0" smtClean="0">
                <a:latin typeface="Arial" charset="0"/>
                <a:cs typeface="Arial" charset="0"/>
              </a:rPr>
              <a:t>Stabilisierung</a:t>
            </a:r>
            <a:r>
              <a:rPr lang="de-DE" altLang="de-DE" sz="1600" dirty="0" smtClean="0">
                <a:latin typeface="Arial" charset="0"/>
                <a:cs typeface="Arial" charset="0"/>
              </a:rPr>
              <a:t> befristeter Arbeitsverträge</a:t>
            </a:r>
            <a:endParaRPr lang="de-DE" altLang="de-DE" sz="1600" dirty="0">
              <a:latin typeface="Arial" charset="0"/>
              <a:cs typeface="Arial" charset="0"/>
            </a:endParaRPr>
          </a:p>
        </p:txBody>
      </p:sp>
      <p:sp>
        <p:nvSpPr>
          <p:cNvPr id="35" name="Textfeld 3"/>
          <p:cNvSpPr txBox="1">
            <a:spLocks noChangeArrowheads="1"/>
          </p:cNvSpPr>
          <p:nvPr/>
        </p:nvSpPr>
        <p:spPr bwMode="auto">
          <a:xfrm>
            <a:off x="5310065" y="1998317"/>
            <a:ext cx="345519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6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6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6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6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6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de-DE" altLang="de-DE" sz="1600" dirty="0" err="1" smtClean="0">
                <a:latin typeface="Arial" charset="0"/>
                <a:cs typeface="Arial" charset="0"/>
              </a:rPr>
              <a:t>Sviluppare</a:t>
            </a:r>
            <a:r>
              <a:rPr lang="de-DE" altLang="de-DE" sz="1600" dirty="0" smtClean="0">
                <a:latin typeface="Arial" charset="0"/>
                <a:cs typeface="Arial" charset="0"/>
              </a:rPr>
              <a:t> </a:t>
            </a:r>
            <a:r>
              <a:rPr lang="de-DE" altLang="de-DE" sz="1600" b="1" dirty="0" err="1" smtClean="0">
                <a:latin typeface="Arial" charset="0"/>
                <a:cs typeface="Arial" charset="0"/>
              </a:rPr>
              <a:t>sinergie</a:t>
            </a:r>
            <a:r>
              <a:rPr lang="de-DE" altLang="de-DE" sz="1600" b="1" dirty="0" smtClean="0">
                <a:latin typeface="Arial" charset="0"/>
                <a:cs typeface="Arial" charset="0"/>
              </a:rPr>
              <a:t> </a:t>
            </a:r>
            <a:r>
              <a:rPr lang="de-DE" altLang="de-DE" sz="1600" b="1" dirty="0" err="1" smtClean="0">
                <a:latin typeface="Arial" charset="0"/>
                <a:cs typeface="Arial" charset="0"/>
              </a:rPr>
              <a:t>tra</a:t>
            </a:r>
            <a:r>
              <a:rPr lang="de-DE" altLang="de-DE" sz="1600" b="1" dirty="0" smtClean="0">
                <a:latin typeface="Arial" charset="0"/>
                <a:cs typeface="Arial" charset="0"/>
              </a:rPr>
              <a:t> </a:t>
            </a:r>
            <a:r>
              <a:rPr lang="de-DE" altLang="de-DE" sz="1600" b="1" dirty="0" err="1" smtClean="0">
                <a:latin typeface="Arial" charset="0"/>
                <a:cs typeface="Arial" charset="0"/>
              </a:rPr>
              <a:t>generazioni</a:t>
            </a:r>
            <a:endParaRPr lang="de-DE" altLang="de-DE" sz="1600" dirty="0">
              <a:latin typeface="Arial" charset="0"/>
              <a:cs typeface="Arial" charset="0"/>
            </a:endParaRPr>
          </a:p>
        </p:txBody>
      </p:sp>
      <p:grpSp>
        <p:nvGrpSpPr>
          <p:cNvPr id="36" name="Gruppieren 4"/>
          <p:cNvGrpSpPr>
            <a:grpSpLocks/>
          </p:cNvGrpSpPr>
          <p:nvPr/>
        </p:nvGrpSpPr>
        <p:grpSpPr bwMode="auto">
          <a:xfrm>
            <a:off x="4806827" y="2074517"/>
            <a:ext cx="431800" cy="431800"/>
            <a:chOff x="1187624" y="1340768"/>
            <a:chExt cx="432048" cy="432048"/>
          </a:xfrm>
        </p:grpSpPr>
        <p:sp>
          <p:nvSpPr>
            <p:cNvPr id="37" name="Ellipse 36"/>
            <p:cNvSpPr/>
            <p:nvPr/>
          </p:nvSpPr>
          <p:spPr bwMode="auto">
            <a:xfrm>
              <a:off x="1187624" y="1340768"/>
              <a:ext cx="432048" cy="432048"/>
            </a:xfrm>
            <a:prstGeom prst="ellipse">
              <a:avLst/>
            </a:prstGeom>
            <a:solidFill>
              <a:srgbClr val="CD0E1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anchor="ctr"/>
            <a:lstStyle/>
            <a:p>
              <a:pPr>
                <a:lnSpc>
                  <a:spcPts val="1300"/>
                </a:lnSpc>
                <a:spcBef>
                  <a:spcPct val="50000"/>
                </a:spcBef>
                <a:defRPr/>
              </a:pPr>
              <a:endParaRPr lang="de-DE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Textfeld 3"/>
            <p:cNvSpPr txBox="1">
              <a:spLocks noChangeArrowheads="1"/>
            </p:cNvSpPr>
            <p:nvPr/>
          </p:nvSpPr>
          <p:spPr bwMode="auto">
            <a:xfrm>
              <a:off x="1248746" y="1372126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itchFamily="16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6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6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6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6" charset="0"/>
                </a:defRPr>
              </a:lvl9pPr>
            </a:lstStyle>
            <a:p>
              <a:r>
                <a:rPr lang="de-DE" altLang="de-DE" sz="1800" b="1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1</a:t>
              </a:r>
            </a:p>
          </p:txBody>
        </p:sp>
      </p:grpSp>
      <p:sp>
        <p:nvSpPr>
          <p:cNvPr id="39" name="Textfeld 3"/>
          <p:cNvSpPr txBox="1">
            <a:spLocks noChangeArrowheads="1"/>
          </p:cNvSpPr>
          <p:nvPr/>
        </p:nvSpPr>
        <p:spPr bwMode="auto">
          <a:xfrm>
            <a:off x="5311653" y="2821734"/>
            <a:ext cx="32940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6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6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6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6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6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de-DE" altLang="de-DE" sz="1600" b="1" dirty="0" err="1" smtClean="0">
                <a:latin typeface="Arial" charset="0"/>
                <a:cs typeface="Arial" charset="0"/>
              </a:rPr>
              <a:t>Retribuzioni</a:t>
            </a:r>
            <a:r>
              <a:rPr lang="de-DE" altLang="de-DE" sz="1600" b="1" dirty="0" smtClean="0">
                <a:latin typeface="Arial" charset="0"/>
                <a:cs typeface="Arial" charset="0"/>
              </a:rPr>
              <a:t> in </a:t>
            </a:r>
            <a:r>
              <a:rPr lang="de-DE" altLang="de-DE" sz="1600" b="1" dirty="0" err="1" smtClean="0">
                <a:latin typeface="Arial" charset="0"/>
                <a:cs typeface="Arial" charset="0"/>
              </a:rPr>
              <a:t>base</a:t>
            </a:r>
            <a:r>
              <a:rPr lang="de-DE" altLang="de-DE" sz="1600" b="1" dirty="0" smtClean="0">
                <a:latin typeface="Arial" charset="0"/>
                <a:cs typeface="Arial" charset="0"/>
              </a:rPr>
              <a:t> alla </a:t>
            </a:r>
            <a:r>
              <a:rPr lang="de-DE" altLang="de-DE" sz="1600" b="1" dirty="0" err="1" smtClean="0">
                <a:latin typeface="Arial" charset="0"/>
                <a:cs typeface="Arial" charset="0"/>
              </a:rPr>
              <a:t>prestazione</a:t>
            </a:r>
            <a:endParaRPr lang="de-DE" altLang="de-DE" sz="1600" b="1" dirty="0">
              <a:latin typeface="Arial" charset="0"/>
              <a:cs typeface="Arial" charset="0"/>
            </a:endParaRPr>
          </a:p>
        </p:txBody>
      </p:sp>
      <p:grpSp>
        <p:nvGrpSpPr>
          <p:cNvPr id="40" name="Gruppieren 4"/>
          <p:cNvGrpSpPr>
            <a:grpSpLocks/>
          </p:cNvGrpSpPr>
          <p:nvPr/>
        </p:nvGrpSpPr>
        <p:grpSpPr bwMode="auto">
          <a:xfrm>
            <a:off x="4806827" y="2790479"/>
            <a:ext cx="431800" cy="431800"/>
            <a:chOff x="1187624" y="1341347"/>
            <a:chExt cx="432090" cy="430889"/>
          </a:xfrm>
        </p:grpSpPr>
        <p:sp>
          <p:nvSpPr>
            <p:cNvPr id="41" name="Ellipse 40"/>
            <p:cNvSpPr/>
            <p:nvPr/>
          </p:nvSpPr>
          <p:spPr bwMode="auto">
            <a:xfrm>
              <a:off x="1187624" y="1341347"/>
              <a:ext cx="432090" cy="430889"/>
            </a:xfrm>
            <a:prstGeom prst="ellipse">
              <a:avLst/>
            </a:prstGeom>
            <a:solidFill>
              <a:srgbClr val="CD0E1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anchor="ctr"/>
            <a:lstStyle/>
            <a:p>
              <a:pPr>
                <a:lnSpc>
                  <a:spcPts val="1300"/>
                </a:lnSpc>
                <a:spcBef>
                  <a:spcPct val="50000"/>
                </a:spcBef>
                <a:defRPr/>
              </a:pPr>
              <a:endParaRPr lang="de-DE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Textfeld 3"/>
            <p:cNvSpPr txBox="1">
              <a:spLocks noChangeArrowheads="1"/>
            </p:cNvSpPr>
            <p:nvPr/>
          </p:nvSpPr>
          <p:spPr bwMode="auto">
            <a:xfrm>
              <a:off x="1247984" y="1372536"/>
              <a:ext cx="311328" cy="366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itchFamily="16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6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6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6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6" charset="0"/>
                </a:defRPr>
              </a:lvl9pPr>
            </a:lstStyle>
            <a:p>
              <a:r>
                <a:rPr lang="de-DE" altLang="de-DE" sz="1800" b="1">
                  <a:solidFill>
                    <a:schemeClr val="bg1"/>
                  </a:solidFill>
                  <a:latin typeface="Arial" charset="0"/>
                  <a:cs typeface="Arial" charset="0"/>
                </a:rPr>
                <a:t>2</a:t>
              </a:r>
            </a:p>
          </p:txBody>
        </p:sp>
      </p:grpSp>
      <p:grpSp>
        <p:nvGrpSpPr>
          <p:cNvPr id="43" name="Gruppieren 4"/>
          <p:cNvGrpSpPr>
            <a:grpSpLocks/>
          </p:cNvGrpSpPr>
          <p:nvPr/>
        </p:nvGrpSpPr>
        <p:grpSpPr bwMode="auto">
          <a:xfrm>
            <a:off x="4806827" y="3582642"/>
            <a:ext cx="441325" cy="433387"/>
            <a:chOff x="1187624" y="1340768"/>
            <a:chExt cx="432047" cy="432048"/>
          </a:xfrm>
        </p:grpSpPr>
        <p:sp>
          <p:nvSpPr>
            <p:cNvPr id="44" name="Ellipse 43"/>
            <p:cNvSpPr/>
            <p:nvPr/>
          </p:nvSpPr>
          <p:spPr bwMode="auto">
            <a:xfrm>
              <a:off x="1187624" y="1340768"/>
              <a:ext cx="432047" cy="432048"/>
            </a:xfrm>
            <a:prstGeom prst="ellipse">
              <a:avLst/>
            </a:prstGeom>
            <a:solidFill>
              <a:srgbClr val="CD0E1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anchor="ctr"/>
            <a:lstStyle/>
            <a:p>
              <a:pPr>
                <a:lnSpc>
                  <a:spcPts val="1300"/>
                </a:lnSpc>
                <a:spcBef>
                  <a:spcPct val="50000"/>
                </a:spcBef>
                <a:defRPr/>
              </a:pPr>
              <a:endParaRPr lang="de-DE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Textfeld 3"/>
            <p:cNvSpPr txBox="1">
              <a:spLocks noChangeArrowheads="1"/>
            </p:cNvSpPr>
            <p:nvPr/>
          </p:nvSpPr>
          <p:spPr bwMode="auto">
            <a:xfrm>
              <a:off x="1248235" y="1372420"/>
              <a:ext cx="304609" cy="365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itchFamily="16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6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6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6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6" charset="0"/>
                </a:defRPr>
              </a:lvl9pPr>
            </a:lstStyle>
            <a:p>
              <a:r>
                <a:rPr lang="de-DE" altLang="de-DE" sz="1800" b="1">
                  <a:solidFill>
                    <a:schemeClr val="bg1"/>
                  </a:solidFill>
                  <a:latin typeface="Arial" charset="0"/>
                  <a:cs typeface="Arial" charset="0"/>
                </a:rPr>
                <a:t>3</a:t>
              </a:r>
            </a:p>
          </p:txBody>
        </p:sp>
      </p:grpSp>
      <p:grpSp>
        <p:nvGrpSpPr>
          <p:cNvPr id="46" name="Gruppieren 5"/>
          <p:cNvGrpSpPr>
            <a:grpSpLocks/>
          </p:cNvGrpSpPr>
          <p:nvPr/>
        </p:nvGrpSpPr>
        <p:grpSpPr bwMode="auto">
          <a:xfrm>
            <a:off x="4806827" y="3580709"/>
            <a:ext cx="3982845" cy="1154455"/>
            <a:chOff x="2088456" y="3508605"/>
            <a:chExt cx="3981844" cy="1154453"/>
          </a:xfrm>
        </p:grpSpPr>
        <p:sp>
          <p:nvSpPr>
            <p:cNvPr id="47" name="Textfeld 3"/>
            <p:cNvSpPr txBox="1">
              <a:spLocks noChangeArrowheads="1"/>
            </p:cNvSpPr>
            <p:nvPr/>
          </p:nvSpPr>
          <p:spPr bwMode="auto">
            <a:xfrm>
              <a:off x="2616920" y="3508605"/>
              <a:ext cx="3453380" cy="338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itchFamily="16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6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6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6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6" charset="0"/>
                </a:defRPr>
              </a:lvl9pPr>
            </a:lstStyle>
            <a:p>
              <a:pPr>
                <a:buClr>
                  <a:srgbClr val="C00000"/>
                </a:buClr>
                <a:buSzPct val="200000"/>
              </a:pPr>
              <a:r>
                <a:rPr lang="de-DE" altLang="de-DE" sz="1600" b="1" dirty="0" err="1" smtClean="0">
                  <a:latin typeface="Arial" charset="0"/>
                  <a:cs typeface="Arial" charset="0"/>
                </a:rPr>
                <a:t>Mobilità</a:t>
              </a:r>
              <a:r>
                <a:rPr lang="de-DE" altLang="de-DE" sz="1600" b="1" dirty="0" smtClean="0">
                  <a:latin typeface="Arial" charset="0"/>
                  <a:cs typeface="Arial" charset="0"/>
                </a:rPr>
                <a:t> </a:t>
              </a:r>
              <a:r>
                <a:rPr lang="de-DE" altLang="de-DE" sz="1600" dirty="0" smtClean="0">
                  <a:latin typeface="Arial" charset="0"/>
                  <a:cs typeface="Arial" charset="0"/>
                </a:rPr>
                <a:t>e </a:t>
              </a:r>
              <a:r>
                <a:rPr lang="de-DE" altLang="de-DE" sz="1600" b="1" dirty="0" err="1" smtClean="0">
                  <a:latin typeface="Arial" charset="0"/>
                  <a:cs typeface="Arial" charset="0"/>
                </a:rPr>
                <a:t>flessibilità</a:t>
              </a:r>
              <a:endParaRPr lang="de-DE" altLang="de-DE" sz="1600" dirty="0">
                <a:latin typeface="Arial" charset="0"/>
                <a:cs typeface="Arial" charset="0"/>
              </a:endParaRPr>
            </a:p>
          </p:txBody>
        </p:sp>
        <p:grpSp>
          <p:nvGrpSpPr>
            <p:cNvPr id="48" name="Gruppieren 4"/>
            <p:cNvGrpSpPr>
              <a:grpSpLocks/>
            </p:cNvGrpSpPr>
            <p:nvPr/>
          </p:nvGrpSpPr>
          <p:grpSpPr bwMode="auto">
            <a:xfrm>
              <a:off x="2088456" y="4229671"/>
              <a:ext cx="431795" cy="433387"/>
              <a:chOff x="1187624" y="1340768"/>
              <a:chExt cx="432043" cy="432048"/>
            </a:xfrm>
          </p:grpSpPr>
          <p:sp>
            <p:nvSpPr>
              <p:cNvPr id="49" name="Ellipse 48"/>
              <p:cNvSpPr/>
              <p:nvPr/>
            </p:nvSpPr>
            <p:spPr bwMode="auto">
              <a:xfrm>
                <a:off x="1187624" y="1340768"/>
                <a:ext cx="431939" cy="432048"/>
              </a:xfrm>
              <a:prstGeom prst="ellipse">
                <a:avLst/>
              </a:prstGeom>
              <a:solidFill>
                <a:srgbClr val="CD0E16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/>
            </p:spPr>
            <p:txBody>
              <a:bodyPr anchor="ctr"/>
              <a:lstStyle/>
              <a:p>
                <a:pPr>
                  <a:lnSpc>
                    <a:spcPts val="1300"/>
                  </a:lnSpc>
                  <a:spcBef>
                    <a:spcPct val="50000"/>
                  </a:spcBef>
                  <a:defRPr/>
                </a:pPr>
                <a:endParaRPr lang="de-DE" sz="1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" name="Textfeld 3"/>
              <p:cNvSpPr txBox="1">
                <a:spLocks noChangeArrowheads="1"/>
              </p:cNvSpPr>
              <p:nvPr/>
            </p:nvSpPr>
            <p:spPr bwMode="auto">
              <a:xfrm>
                <a:off x="1247984" y="1372420"/>
                <a:ext cx="311328" cy="3655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Times New Roman" pitchFamily="16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itchFamily="16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itchFamily="16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itchFamily="16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itchFamily="1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6" charset="0"/>
                  </a:defRPr>
                </a:lvl9pPr>
              </a:lstStyle>
              <a:p>
                <a:r>
                  <a:rPr lang="de-DE" altLang="de-DE" sz="1800" b="1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4</a:t>
                </a:r>
              </a:p>
            </p:txBody>
          </p:sp>
        </p:grpSp>
      </p:grpSp>
      <p:sp>
        <p:nvSpPr>
          <p:cNvPr id="51" name="Textfeld 3"/>
          <p:cNvSpPr txBox="1">
            <a:spLocks noChangeArrowheads="1"/>
          </p:cNvSpPr>
          <p:nvPr/>
        </p:nvSpPr>
        <p:spPr bwMode="auto">
          <a:xfrm>
            <a:off x="5336498" y="4226082"/>
            <a:ext cx="329406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6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6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6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6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6" charset="0"/>
              </a:defRPr>
            </a:lvl9pPr>
          </a:lstStyle>
          <a:p>
            <a:pPr>
              <a:buClr>
                <a:srgbClr val="C00000"/>
              </a:buClr>
              <a:buSzPct val="200000"/>
            </a:pPr>
            <a:r>
              <a:rPr lang="de-DE" altLang="de-DE" sz="1600" b="1" dirty="0" err="1" smtClean="0">
                <a:latin typeface="Arial" charset="0"/>
                <a:cs typeface="Arial" charset="0"/>
              </a:rPr>
              <a:t>Responsabilità</a:t>
            </a:r>
            <a:r>
              <a:rPr lang="de-DE" altLang="de-DE" sz="1600" b="1" dirty="0" smtClean="0">
                <a:latin typeface="Arial" charset="0"/>
                <a:cs typeface="Arial" charset="0"/>
              </a:rPr>
              <a:t> </a:t>
            </a:r>
            <a:r>
              <a:rPr lang="de-DE" altLang="de-DE" sz="1600" b="1" dirty="0" err="1" smtClean="0">
                <a:latin typeface="Arial" charset="0"/>
                <a:cs typeface="Arial" charset="0"/>
              </a:rPr>
              <a:t>sociale</a:t>
            </a:r>
            <a:r>
              <a:rPr lang="de-DE" altLang="de-DE" sz="1600" b="1" dirty="0" smtClean="0">
                <a:latin typeface="Arial" charset="0"/>
                <a:cs typeface="Arial" charset="0"/>
              </a:rPr>
              <a:t> </a:t>
            </a:r>
            <a:r>
              <a:rPr lang="de-DE" altLang="de-DE" sz="1600" dirty="0" smtClean="0">
                <a:latin typeface="Arial" charset="0"/>
                <a:cs typeface="Arial" charset="0"/>
              </a:rPr>
              <a:t>e </a:t>
            </a:r>
            <a:r>
              <a:rPr lang="de-DE" altLang="de-DE" sz="1600" b="1" dirty="0" err="1" smtClean="0">
                <a:latin typeface="Arial" charset="0"/>
                <a:cs typeface="Arial" charset="0"/>
              </a:rPr>
              <a:t>stabilizzazione</a:t>
            </a:r>
            <a:r>
              <a:rPr lang="de-DE" altLang="de-DE" sz="1600" b="1" dirty="0" smtClean="0">
                <a:latin typeface="Arial" charset="0"/>
                <a:cs typeface="Arial" charset="0"/>
              </a:rPr>
              <a:t> </a:t>
            </a:r>
            <a:r>
              <a:rPr lang="de-DE" altLang="de-DE" sz="1600" dirty="0" err="1" smtClean="0">
                <a:latin typeface="Arial" charset="0"/>
                <a:cs typeface="Arial" charset="0"/>
              </a:rPr>
              <a:t>dei</a:t>
            </a:r>
            <a:r>
              <a:rPr lang="de-DE" altLang="de-DE" sz="1600" dirty="0" smtClean="0">
                <a:latin typeface="Arial" charset="0"/>
                <a:cs typeface="Arial" charset="0"/>
              </a:rPr>
              <a:t> </a:t>
            </a:r>
            <a:r>
              <a:rPr lang="de-DE" altLang="de-DE" sz="1600" dirty="0" err="1" smtClean="0">
                <a:latin typeface="Arial" charset="0"/>
                <a:cs typeface="Arial" charset="0"/>
              </a:rPr>
              <a:t>contratti</a:t>
            </a:r>
            <a:r>
              <a:rPr lang="de-DE" altLang="de-DE" sz="1600" dirty="0" smtClean="0">
                <a:latin typeface="Arial" charset="0"/>
                <a:cs typeface="Arial" charset="0"/>
              </a:rPr>
              <a:t> a tempo </a:t>
            </a:r>
            <a:r>
              <a:rPr lang="de-DE" altLang="de-DE" sz="1600" dirty="0" err="1" smtClean="0">
                <a:latin typeface="Arial" charset="0"/>
                <a:cs typeface="Arial" charset="0"/>
              </a:rPr>
              <a:t>determinato</a:t>
            </a:r>
            <a:endParaRPr lang="de-DE" altLang="de-DE" sz="16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22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de-DE" altLang="de-DE" sz="3400" b="1" kern="0" dirty="0" smtClean="0">
                <a:solidFill>
                  <a:srgbClr val="A50021"/>
                </a:solidFill>
                <a:latin typeface="Arial" charset="0"/>
              </a:rPr>
              <a:t>Verwaltungsinnovation 2018 </a:t>
            </a:r>
          </a:p>
          <a:p>
            <a:r>
              <a:rPr lang="de-DE" altLang="de-DE" sz="3400" b="1" kern="0" dirty="0" smtClean="0">
                <a:solidFill>
                  <a:srgbClr val="A50021"/>
                </a:solidFill>
                <a:latin typeface="Arial" charset="0"/>
              </a:rPr>
              <a:t>im Überblick </a:t>
            </a:r>
            <a:endParaRPr lang="de-DE" altLang="de-DE" sz="3400" b="1" kern="0" dirty="0">
              <a:solidFill>
                <a:srgbClr val="A50021"/>
              </a:solidFill>
              <a:latin typeface="Arial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165253" y="6215278"/>
            <a:ext cx="885756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 smtClean="0"/>
          </a:p>
          <a:p>
            <a:endParaRPr lang="de-DE" dirty="0"/>
          </a:p>
        </p:txBody>
      </p:sp>
      <p:sp>
        <p:nvSpPr>
          <p:cNvPr id="5" name="Line 39"/>
          <p:cNvSpPr>
            <a:spLocks noChangeShapeType="1"/>
          </p:cNvSpPr>
          <p:nvPr/>
        </p:nvSpPr>
        <p:spPr bwMode="auto">
          <a:xfrm>
            <a:off x="431800" y="6534150"/>
            <a:ext cx="3778250" cy="0"/>
          </a:xfrm>
          <a:prstGeom prst="line">
            <a:avLst/>
          </a:prstGeom>
          <a:noFill/>
          <a:ln w="508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" name="Rectangle 42"/>
          <p:cNvSpPr>
            <a:spLocks noChangeArrowheads="1"/>
          </p:cNvSpPr>
          <p:nvPr/>
        </p:nvSpPr>
        <p:spPr bwMode="auto">
          <a:xfrm>
            <a:off x="2065338" y="6326188"/>
            <a:ext cx="2236787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spcBef>
                <a:spcPct val="0"/>
              </a:spcBef>
            </a:pPr>
            <a:r>
              <a:rPr lang="de-DE" altLang="de-DE" sz="800" dirty="0">
                <a:latin typeface="Arial" panose="020B0604020202020204" pitchFamily="34" charset="0"/>
                <a:cs typeface="Arial" panose="020B0604020202020204" pitchFamily="34" charset="0"/>
              </a:rPr>
              <a:t>AUTONOME PROVINZ BOZEN - SÜDTIROL</a:t>
            </a:r>
          </a:p>
        </p:txBody>
      </p:sp>
      <p:sp>
        <p:nvSpPr>
          <p:cNvPr id="8" name="Rectangle 43"/>
          <p:cNvSpPr>
            <a:spLocks noChangeArrowheads="1"/>
          </p:cNvSpPr>
          <p:nvPr/>
        </p:nvSpPr>
        <p:spPr bwMode="auto">
          <a:xfrm>
            <a:off x="4832350" y="6326188"/>
            <a:ext cx="2709863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it-IT" altLang="de-DE" sz="800" dirty="0">
                <a:latin typeface="Arial" panose="020B0604020202020204" pitchFamily="34" charset="0"/>
                <a:cs typeface="Arial" panose="020B0604020202020204" pitchFamily="34" charset="0"/>
              </a:rPr>
              <a:t>PROVINCIA AUTONOMA DI BOLZANO - ALTO ADIGE</a:t>
            </a:r>
          </a:p>
        </p:txBody>
      </p:sp>
      <p:sp>
        <p:nvSpPr>
          <p:cNvPr id="9" name="Text Box 44"/>
          <p:cNvSpPr txBox="1">
            <a:spLocks noChangeArrowheads="1"/>
          </p:cNvSpPr>
          <p:nvPr/>
        </p:nvSpPr>
        <p:spPr bwMode="auto">
          <a:xfrm>
            <a:off x="4832350" y="6484938"/>
            <a:ext cx="1290738" cy="237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ts val="1300"/>
              </a:lnSpc>
              <a:spcBef>
                <a:spcPct val="0"/>
              </a:spcBef>
            </a:pPr>
            <a:r>
              <a:rPr lang="it-IT" altLang="de-DE" sz="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Assessora </a:t>
            </a:r>
            <a:r>
              <a:rPr lang="it-IT" altLang="de-DE" sz="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Waltraud </a:t>
            </a:r>
            <a:r>
              <a:rPr lang="it-IT" altLang="de-DE" sz="700" b="1" dirty="0">
                <a:latin typeface="Arial" panose="020B0604020202020204" pitchFamily="34" charset="0"/>
                <a:cs typeface="Arial" panose="020B0604020202020204" pitchFamily="34" charset="0"/>
              </a:rPr>
              <a:t>Deeg</a:t>
            </a:r>
          </a:p>
        </p:txBody>
      </p:sp>
      <p:sp>
        <p:nvSpPr>
          <p:cNvPr id="10" name="Text Box 45"/>
          <p:cNvSpPr txBox="1">
            <a:spLocks noChangeArrowheads="1"/>
          </p:cNvSpPr>
          <p:nvPr/>
        </p:nvSpPr>
        <p:spPr bwMode="auto">
          <a:xfrm>
            <a:off x="2956869" y="6484938"/>
            <a:ext cx="1346844" cy="237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lnSpc>
                <a:spcPts val="1300"/>
              </a:lnSpc>
              <a:spcBef>
                <a:spcPct val="0"/>
              </a:spcBef>
            </a:pPr>
            <a:r>
              <a:rPr lang="de-DE" altLang="de-DE" sz="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Landesrätin </a:t>
            </a:r>
            <a:r>
              <a:rPr lang="de-DE" altLang="de-DE" sz="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Waltraud </a:t>
            </a:r>
            <a:r>
              <a:rPr lang="de-DE" altLang="de-DE" sz="700" b="1" dirty="0">
                <a:latin typeface="Arial" panose="020B0604020202020204" pitchFamily="34" charset="0"/>
                <a:cs typeface="Arial" panose="020B0604020202020204" pitchFamily="34" charset="0"/>
              </a:rPr>
              <a:t>Deeg</a:t>
            </a:r>
            <a:endParaRPr lang="de-DE" altLang="de-DE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Line 40"/>
          <p:cNvSpPr>
            <a:spLocks noChangeShapeType="1"/>
          </p:cNvSpPr>
          <p:nvPr/>
        </p:nvSpPr>
        <p:spPr bwMode="auto">
          <a:xfrm>
            <a:off x="4929188" y="6534150"/>
            <a:ext cx="3778250" cy="0"/>
          </a:xfrm>
          <a:prstGeom prst="line">
            <a:avLst/>
          </a:prstGeom>
          <a:noFill/>
          <a:ln w="508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12" name="Picture 65" descr="LW_Adler_4C_16x2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438" y="6310313"/>
            <a:ext cx="360362" cy="449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hteck 12"/>
          <p:cNvSpPr/>
          <p:nvPr/>
        </p:nvSpPr>
        <p:spPr>
          <a:xfrm>
            <a:off x="0" y="0"/>
            <a:ext cx="9144000" cy="1308100"/>
          </a:xfrm>
          <a:prstGeom prst="rect">
            <a:avLst/>
          </a:prstGeom>
          <a:solidFill>
            <a:srgbClr val="C20D20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itel 1"/>
          <p:cNvSpPr txBox="1">
            <a:spLocks/>
          </p:cNvSpPr>
          <p:nvPr/>
        </p:nvSpPr>
        <p:spPr>
          <a:xfrm>
            <a:off x="86175" y="106363"/>
            <a:ext cx="4217538" cy="38061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algn="r">
              <a:lnSpc>
                <a:spcPts val="2160"/>
              </a:lnSpc>
            </a:pPr>
            <a:r>
              <a:rPr lang="de-DE" sz="2600" baseline="30000" dirty="0" smtClean="0">
                <a:solidFill>
                  <a:srgbClr val="FFFFFF"/>
                </a:solidFill>
                <a:latin typeface="Franklin Gothic Book"/>
                <a:cs typeface="Franklin Gothic Book"/>
              </a:rPr>
              <a:t>Im Fokus: </a:t>
            </a:r>
            <a:endParaRPr lang="de-DE" sz="2600" baseline="30000" dirty="0">
              <a:solidFill>
                <a:srgbClr val="FFFFFF"/>
              </a:solidFill>
              <a:latin typeface="Franklin Gothic Book"/>
              <a:cs typeface="Franklin Gothic Book"/>
            </a:endParaRPr>
          </a:p>
        </p:txBody>
      </p:sp>
      <p:sp>
        <p:nvSpPr>
          <p:cNvPr id="15" name="Titel 1"/>
          <p:cNvSpPr txBox="1">
            <a:spLocks/>
          </p:cNvSpPr>
          <p:nvPr/>
        </p:nvSpPr>
        <p:spPr>
          <a:xfrm>
            <a:off x="4749800" y="509221"/>
            <a:ext cx="4394200" cy="96436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ts val="344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e-DE" sz="4200" b="1" kern="1100" baseline="30000" dirty="0" err="1" smtClean="0">
                <a:solidFill>
                  <a:srgbClr val="FFFFFF"/>
                </a:solidFill>
                <a:latin typeface="FranklinGotTDem"/>
                <a:ea typeface="+mj-ea"/>
                <a:cs typeface="FranklinGotTDem"/>
              </a:rPr>
              <a:t>Legge</a:t>
            </a:r>
            <a:r>
              <a:rPr lang="de-DE" sz="4200" b="1" kern="1100" baseline="30000" dirty="0" smtClean="0">
                <a:solidFill>
                  <a:srgbClr val="FFFFFF"/>
                </a:solidFill>
                <a:latin typeface="FranklinGotTDem"/>
                <a:ea typeface="+mj-ea"/>
                <a:cs typeface="FranklinGotTDem"/>
              </a:rPr>
              <a:t> </a:t>
            </a:r>
            <a:r>
              <a:rPr lang="de-DE" sz="4200" b="1" kern="1100" baseline="30000" dirty="0" err="1" smtClean="0">
                <a:solidFill>
                  <a:srgbClr val="FFFFFF"/>
                </a:solidFill>
                <a:latin typeface="FranklinGotTDem"/>
                <a:ea typeface="+mj-ea"/>
                <a:cs typeface="FranklinGotTDem"/>
              </a:rPr>
              <a:t>provinciale</a:t>
            </a:r>
            <a:r>
              <a:rPr lang="de-DE" sz="4200" b="1" kern="1100" baseline="30000" dirty="0" smtClean="0">
                <a:solidFill>
                  <a:srgbClr val="FFFFFF"/>
                </a:solidFill>
                <a:latin typeface="FranklinGotTDem"/>
                <a:ea typeface="+mj-ea"/>
                <a:cs typeface="FranklinGotTDem"/>
              </a:rPr>
              <a:t> </a:t>
            </a:r>
            <a:r>
              <a:rPr lang="de-DE" sz="4200" b="1" kern="1100" baseline="30000" dirty="0" err="1" smtClean="0">
                <a:solidFill>
                  <a:srgbClr val="FFFFFF"/>
                </a:solidFill>
                <a:latin typeface="FranklinGotTDem"/>
                <a:ea typeface="+mj-ea"/>
                <a:cs typeface="FranklinGotTDem"/>
              </a:rPr>
              <a:t>sull</a:t>
            </a:r>
            <a:r>
              <a:rPr lang="de-DE" sz="4200" b="1" kern="1100" baseline="30000" dirty="0" smtClean="0">
                <a:solidFill>
                  <a:srgbClr val="FFFFFF"/>
                </a:solidFill>
                <a:latin typeface="FranklinGotTDem"/>
                <a:ea typeface="+mj-ea"/>
                <a:cs typeface="FranklinGotTDem"/>
              </a:rPr>
              <a:t>‘ </a:t>
            </a:r>
            <a:r>
              <a:rPr lang="de-DE" sz="4200" b="1" kern="1100" baseline="30000" dirty="0" err="1" smtClean="0">
                <a:solidFill>
                  <a:srgbClr val="FFFFFF"/>
                </a:solidFill>
                <a:latin typeface="FranklinGotTDem"/>
                <a:ea typeface="+mj-ea"/>
                <a:cs typeface="FranklinGotTDem"/>
              </a:rPr>
              <a:t>ammininstrazione</a:t>
            </a:r>
            <a:r>
              <a:rPr lang="de-DE" sz="4200" b="1" kern="1100" baseline="30000" dirty="0" smtClean="0">
                <a:solidFill>
                  <a:srgbClr val="FFFFFF"/>
                </a:solidFill>
                <a:latin typeface="FranklinGotTDem"/>
                <a:ea typeface="+mj-ea"/>
                <a:cs typeface="FranklinGotTDem"/>
              </a:rPr>
              <a:t> </a:t>
            </a:r>
            <a:r>
              <a:rPr lang="de-DE" sz="4200" b="1" kern="1100" baseline="30000" dirty="0" err="1" smtClean="0">
                <a:solidFill>
                  <a:srgbClr val="FFFFFF"/>
                </a:solidFill>
                <a:latin typeface="FranklinGotTDem"/>
                <a:ea typeface="+mj-ea"/>
                <a:cs typeface="FranklinGotTDem"/>
              </a:rPr>
              <a:t>aperta</a:t>
            </a:r>
            <a:endParaRPr lang="de-DE" sz="4200" b="1" kern="1100" baseline="30000" dirty="0">
              <a:solidFill>
                <a:schemeClr val="bg1"/>
              </a:solidFill>
              <a:latin typeface="FranklinGotTDem"/>
              <a:ea typeface="+mj-ea"/>
              <a:cs typeface="FranklinGotTDem"/>
            </a:endParaRPr>
          </a:p>
        </p:txBody>
      </p:sp>
      <p:sp>
        <p:nvSpPr>
          <p:cNvPr id="16" name="Titel 1"/>
          <p:cNvSpPr txBox="1">
            <a:spLocks/>
          </p:cNvSpPr>
          <p:nvPr/>
        </p:nvSpPr>
        <p:spPr>
          <a:xfrm>
            <a:off x="4834098" y="109441"/>
            <a:ext cx="4217538" cy="37446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lnSpc>
                <a:spcPts val="2160"/>
              </a:lnSpc>
            </a:pPr>
            <a:r>
              <a:rPr lang="de-DE" sz="2600" baseline="30000" dirty="0" smtClean="0">
                <a:solidFill>
                  <a:schemeClr val="bg1"/>
                </a:solidFill>
                <a:latin typeface="Franklin Gothic Book"/>
                <a:cs typeface="Franklin Gothic Book"/>
              </a:rPr>
              <a:t>In </a:t>
            </a:r>
            <a:r>
              <a:rPr lang="de-DE" sz="2600" baseline="30000" dirty="0" err="1" smtClean="0">
                <a:solidFill>
                  <a:schemeClr val="bg1"/>
                </a:solidFill>
                <a:latin typeface="Franklin Gothic Book"/>
                <a:cs typeface="Franklin Gothic Book"/>
              </a:rPr>
              <a:t>primo</a:t>
            </a:r>
            <a:r>
              <a:rPr lang="de-DE" sz="2600" baseline="30000" dirty="0" smtClean="0">
                <a:solidFill>
                  <a:schemeClr val="bg1"/>
                </a:solidFill>
                <a:latin typeface="Franklin Gothic Book"/>
                <a:cs typeface="Franklin Gothic Book"/>
              </a:rPr>
              <a:t> piano:</a:t>
            </a:r>
            <a:endParaRPr lang="de-DE" sz="2600" baseline="30000" dirty="0">
              <a:solidFill>
                <a:schemeClr val="bg1"/>
              </a:solidFill>
              <a:latin typeface="Franklin Gothic Book"/>
              <a:cs typeface="Franklin Gothic Book"/>
            </a:endParaRPr>
          </a:p>
        </p:txBody>
      </p:sp>
      <p:sp>
        <p:nvSpPr>
          <p:cNvPr id="17" name="Titel 1"/>
          <p:cNvSpPr txBox="1">
            <a:spLocks/>
          </p:cNvSpPr>
          <p:nvPr/>
        </p:nvSpPr>
        <p:spPr>
          <a:xfrm>
            <a:off x="165253" y="509221"/>
            <a:ext cx="4121557" cy="96436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ts val="344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200" b="1" i="0" u="none" strike="noStrike" kern="1100" cap="none" spc="0" normalizeH="0" baseline="300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anklinGotTDem"/>
                <a:ea typeface="+mj-ea"/>
                <a:cs typeface="FranklinGotTDem"/>
              </a:rPr>
              <a:t>Gesetz zur offenen Verwaltung</a:t>
            </a:r>
            <a:r>
              <a:rPr kumimoji="0" lang="de-DE" sz="4200" b="1" i="0" u="none" strike="noStrike" kern="11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anklinGotTDem"/>
                <a:ea typeface="+mj-ea"/>
                <a:cs typeface="FranklinGotTDem"/>
              </a:rPr>
              <a:t> </a:t>
            </a:r>
            <a:endParaRPr kumimoji="0" lang="de-DE" sz="4200" b="1" i="0" u="none" strike="noStrike" kern="1200" cap="none" spc="0" normalizeH="0" baseline="3000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ranklinGotTDem"/>
              <a:ea typeface="+mj-ea"/>
              <a:cs typeface="FranklinGotTDem"/>
            </a:endParaRPr>
          </a:p>
        </p:txBody>
      </p:sp>
      <p:sp>
        <p:nvSpPr>
          <p:cNvPr id="18" name="Textfeld 3"/>
          <p:cNvSpPr txBox="1">
            <a:spLocks noChangeArrowheads="1"/>
          </p:cNvSpPr>
          <p:nvPr/>
        </p:nvSpPr>
        <p:spPr bwMode="auto">
          <a:xfrm>
            <a:off x="1114426" y="1901002"/>
            <a:ext cx="355672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6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6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6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6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6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de-DE" altLang="de-DE" sz="1600" b="1" dirty="0" smtClean="0">
                <a:latin typeface="Arial" charset="0"/>
                <a:cs typeface="Arial" charset="0"/>
              </a:rPr>
              <a:t>Vereinfachung: </a:t>
            </a:r>
            <a:r>
              <a:rPr lang="de-DE" altLang="de-DE" sz="1600" dirty="0" smtClean="0">
                <a:latin typeface="Arial" charset="0"/>
                <a:cs typeface="Arial" charset="0"/>
              </a:rPr>
              <a:t>Datenangaben &amp; Eigenerklärungen, Verfahrens-verantwortlicher</a:t>
            </a:r>
            <a:endParaRPr lang="de-DE" altLang="de-DE" sz="1600" dirty="0">
              <a:latin typeface="Arial" charset="0"/>
              <a:cs typeface="Arial" charset="0"/>
            </a:endParaRPr>
          </a:p>
        </p:txBody>
      </p:sp>
      <p:grpSp>
        <p:nvGrpSpPr>
          <p:cNvPr id="19" name="Gruppieren 4"/>
          <p:cNvGrpSpPr>
            <a:grpSpLocks/>
          </p:cNvGrpSpPr>
          <p:nvPr/>
        </p:nvGrpSpPr>
        <p:grpSpPr bwMode="auto">
          <a:xfrm>
            <a:off x="611188" y="1999236"/>
            <a:ext cx="431800" cy="431800"/>
            <a:chOff x="1187624" y="1340768"/>
            <a:chExt cx="432048" cy="432048"/>
          </a:xfrm>
        </p:grpSpPr>
        <p:sp>
          <p:nvSpPr>
            <p:cNvPr id="20" name="Ellipse 19"/>
            <p:cNvSpPr/>
            <p:nvPr/>
          </p:nvSpPr>
          <p:spPr bwMode="auto">
            <a:xfrm>
              <a:off x="1187624" y="1340768"/>
              <a:ext cx="432048" cy="432048"/>
            </a:xfrm>
            <a:prstGeom prst="ellipse">
              <a:avLst/>
            </a:prstGeom>
            <a:solidFill>
              <a:srgbClr val="CD0E1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anchor="ctr"/>
            <a:lstStyle/>
            <a:p>
              <a:pPr>
                <a:lnSpc>
                  <a:spcPts val="1300"/>
                </a:lnSpc>
                <a:spcBef>
                  <a:spcPct val="50000"/>
                </a:spcBef>
                <a:defRPr/>
              </a:pPr>
              <a:endParaRPr lang="de-DE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Textfeld 3"/>
            <p:cNvSpPr txBox="1">
              <a:spLocks noChangeArrowheads="1"/>
            </p:cNvSpPr>
            <p:nvPr/>
          </p:nvSpPr>
          <p:spPr bwMode="auto">
            <a:xfrm>
              <a:off x="1248746" y="1372126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itchFamily="16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6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6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6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6" charset="0"/>
                </a:defRPr>
              </a:lvl9pPr>
            </a:lstStyle>
            <a:p>
              <a:r>
                <a:rPr lang="de-DE" altLang="de-DE" sz="1800" b="1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1</a:t>
              </a:r>
            </a:p>
          </p:txBody>
        </p:sp>
      </p:grpSp>
      <p:sp>
        <p:nvSpPr>
          <p:cNvPr id="22" name="Textfeld 3"/>
          <p:cNvSpPr txBox="1">
            <a:spLocks noChangeArrowheads="1"/>
          </p:cNvSpPr>
          <p:nvPr/>
        </p:nvSpPr>
        <p:spPr bwMode="auto">
          <a:xfrm>
            <a:off x="1116014" y="2790521"/>
            <a:ext cx="32940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6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6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6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6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6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de-DE" altLang="de-DE" sz="1600" b="1" dirty="0" smtClean="0">
                <a:latin typeface="Arial" charset="0"/>
                <a:cs typeface="Arial" charset="0"/>
              </a:rPr>
              <a:t>Effizienz: </a:t>
            </a:r>
            <a:r>
              <a:rPr lang="de-DE" altLang="de-DE" sz="1600" dirty="0" smtClean="0">
                <a:latin typeface="Arial" charset="0"/>
                <a:cs typeface="Arial" charset="0"/>
              </a:rPr>
              <a:t>Verbindliche Fristen, stillschweigende Zustimmung</a:t>
            </a:r>
            <a:endParaRPr lang="de-DE" altLang="de-DE" sz="1600" dirty="0">
              <a:latin typeface="Arial" charset="0"/>
              <a:cs typeface="Arial" charset="0"/>
            </a:endParaRPr>
          </a:p>
        </p:txBody>
      </p:sp>
      <p:grpSp>
        <p:nvGrpSpPr>
          <p:cNvPr id="23" name="Gruppieren 4"/>
          <p:cNvGrpSpPr>
            <a:grpSpLocks/>
          </p:cNvGrpSpPr>
          <p:nvPr/>
        </p:nvGrpSpPr>
        <p:grpSpPr bwMode="auto">
          <a:xfrm>
            <a:off x="611188" y="2792317"/>
            <a:ext cx="431800" cy="431800"/>
            <a:chOff x="1187624" y="1341347"/>
            <a:chExt cx="432090" cy="430889"/>
          </a:xfrm>
        </p:grpSpPr>
        <p:sp>
          <p:nvSpPr>
            <p:cNvPr id="24" name="Ellipse 23"/>
            <p:cNvSpPr/>
            <p:nvPr/>
          </p:nvSpPr>
          <p:spPr bwMode="auto">
            <a:xfrm>
              <a:off x="1187624" y="1341347"/>
              <a:ext cx="432090" cy="430889"/>
            </a:xfrm>
            <a:prstGeom prst="ellipse">
              <a:avLst/>
            </a:prstGeom>
            <a:solidFill>
              <a:srgbClr val="CD0E1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anchor="ctr"/>
            <a:lstStyle/>
            <a:p>
              <a:pPr>
                <a:lnSpc>
                  <a:spcPts val="1300"/>
                </a:lnSpc>
                <a:spcBef>
                  <a:spcPct val="50000"/>
                </a:spcBef>
                <a:defRPr/>
              </a:pPr>
              <a:endParaRPr lang="de-DE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Textfeld 3"/>
            <p:cNvSpPr txBox="1">
              <a:spLocks noChangeArrowheads="1"/>
            </p:cNvSpPr>
            <p:nvPr/>
          </p:nvSpPr>
          <p:spPr bwMode="auto">
            <a:xfrm>
              <a:off x="1247984" y="1372536"/>
              <a:ext cx="311328" cy="366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itchFamily="16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6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6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6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6" charset="0"/>
                </a:defRPr>
              </a:lvl9pPr>
            </a:lstStyle>
            <a:p>
              <a:r>
                <a:rPr lang="de-DE" altLang="de-DE" sz="1800" b="1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2</a:t>
              </a:r>
            </a:p>
          </p:txBody>
        </p:sp>
      </p:grpSp>
      <p:grpSp>
        <p:nvGrpSpPr>
          <p:cNvPr id="26" name="Gruppieren 4"/>
          <p:cNvGrpSpPr>
            <a:grpSpLocks/>
          </p:cNvGrpSpPr>
          <p:nvPr/>
        </p:nvGrpSpPr>
        <p:grpSpPr bwMode="auto">
          <a:xfrm>
            <a:off x="611188" y="3463293"/>
            <a:ext cx="441325" cy="433387"/>
            <a:chOff x="1187624" y="1340768"/>
            <a:chExt cx="432047" cy="432048"/>
          </a:xfrm>
        </p:grpSpPr>
        <p:sp>
          <p:nvSpPr>
            <p:cNvPr id="27" name="Ellipse 26"/>
            <p:cNvSpPr/>
            <p:nvPr/>
          </p:nvSpPr>
          <p:spPr bwMode="auto">
            <a:xfrm>
              <a:off x="1187624" y="1340768"/>
              <a:ext cx="432047" cy="432048"/>
            </a:xfrm>
            <a:prstGeom prst="ellipse">
              <a:avLst/>
            </a:prstGeom>
            <a:solidFill>
              <a:srgbClr val="CD0E1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anchor="ctr"/>
            <a:lstStyle/>
            <a:p>
              <a:pPr>
                <a:lnSpc>
                  <a:spcPts val="1300"/>
                </a:lnSpc>
                <a:spcBef>
                  <a:spcPct val="50000"/>
                </a:spcBef>
                <a:defRPr/>
              </a:pPr>
              <a:endParaRPr lang="de-DE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Textfeld 3"/>
            <p:cNvSpPr txBox="1">
              <a:spLocks noChangeArrowheads="1"/>
            </p:cNvSpPr>
            <p:nvPr/>
          </p:nvSpPr>
          <p:spPr bwMode="auto">
            <a:xfrm>
              <a:off x="1248235" y="1372420"/>
              <a:ext cx="304609" cy="365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itchFamily="16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6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6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6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6" charset="0"/>
                </a:defRPr>
              </a:lvl9pPr>
            </a:lstStyle>
            <a:p>
              <a:r>
                <a:rPr lang="de-DE" altLang="de-DE" sz="1800" b="1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3</a:t>
              </a:r>
            </a:p>
          </p:txBody>
        </p:sp>
      </p:grpSp>
      <p:grpSp>
        <p:nvGrpSpPr>
          <p:cNvPr id="29" name="Gruppieren 5"/>
          <p:cNvGrpSpPr>
            <a:grpSpLocks/>
          </p:cNvGrpSpPr>
          <p:nvPr/>
        </p:nvGrpSpPr>
        <p:grpSpPr bwMode="auto">
          <a:xfrm>
            <a:off x="611188" y="3408025"/>
            <a:ext cx="3982845" cy="1207788"/>
            <a:chOff x="2088456" y="3345102"/>
            <a:chExt cx="3981844" cy="1207786"/>
          </a:xfrm>
        </p:grpSpPr>
        <p:sp>
          <p:nvSpPr>
            <p:cNvPr id="30" name="Textfeld 3"/>
            <p:cNvSpPr txBox="1">
              <a:spLocks noChangeArrowheads="1"/>
            </p:cNvSpPr>
            <p:nvPr/>
          </p:nvSpPr>
          <p:spPr bwMode="auto">
            <a:xfrm>
              <a:off x="2616920" y="3345102"/>
              <a:ext cx="3453380" cy="584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itchFamily="16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6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6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6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6" charset="0"/>
                </a:defRPr>
              </a:lvl9pPr>
            </a:lstStyle>
            <a:p>
              <a:pPr>
                <a:buClr>
                  <a:srgbClr val="C00000"/>
                </a:buClr>
                <a:buSzPct val="200000"/>
              </a:pPr>
              <a:r>
                <a:rPr lang="de-DE" altLang="de-DE" sz="1600" b="1" dirty="0" smtClean="0">
                  <a:latin typeface="Arial" charset="0"/>
                  <a:cs typeface="Arial" charset="0"/>
                </a:rPr>
                <a:t>Bürgernähe: </a:t>
              </a:r>
              <a:r>
                <a:rPr lang="de-DE" altLang="de-DE" sz="1600" dirty="0" smtClean="0">
                  <a:latin typeface="Arial" charset="0"/>
                  <a:cs typeface="Arial" charset="0"/>
                </a:rPr>
                <a:t>Bürgerschalter, einfache Verwaltungssprache</a:t>
              </a:r>
              <a:endParaRPr lang="de-DE" altLang="de-DE" sz="1600" dirty="0">
                <a:latin typeface="Arial" charset="0"/>
                <a:cs typeface="Arial" charset="0"/>
              </a:endParaRPr>
            </a:p>
          </p:txBody>
        </p:sp>
        <p:grpSp>
          <p:nvGrpSpPr>
            <p:cNvPr id="31" name="Gruppieren 4"/>
            <p:cNvGrpSpPr>
              <a:grpSpLocks/>
            </p:cNvGrpSpPr>
            <p:nvPr/>
          </p:nvGrpSpPr>
          <p:grpSpPr bwMode="auto">
            <a:xfrm>
              <a:off x="2088456" y="4119501"/>
              <a:ext cx="431691" cy="433387"/>
              <a:chOff x="1187624" y="1230938"/>
              <a:chExt cx="431939" cy="432048"/>
            </a:xfrm>
          </p:grpSpPr>
          <p:sp>
            <p:nvSpPr>
              <p:cNvPr id="32" name="Ellipse 31"/>
              <p:cNvSpPr/>
              <p:nvPr/>
            </p:nvSpPr>
            <p:spPr bwMode="auto">
              <a:xfrm>
                <a:off x="1187624" y="1230938"/>
                <a:ext cx="431939" cy="432048"/>
              </a:xfrm>
              <a:prstGeom prst="ellipse">
                <a:avLst/>
              </a:prstGeom>
              <a:solidFill>
                <a:srgbClr val="CD0E16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/>
            </p:spPr>
            <p:txBody>
              <a:bodyPr anchor="ctr"/>
              <a:lstStyle/>
              <a:p>
                <a:pPr>
                  <a:lnSpc>
                    <a:spcPts val="1300"/>
                  </a:lnSpc>
                  <a:spcBef>
                    <a:spcPct val="50000"/>
                  </a:spcBef>
                  <a:defRPr/>
                </a:pPr>
                <a:endParaRPr lang="de-DE" sz="1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" name="Textfeld 3"/>
              <p:cNvSpPr txBox="1">
                <a:spLocks noChangeArrowheads="1"/>
              </p:cNvSpPr>
              <p:nvPr/>
            </p:nvSpPr>
            <p:spPr bwMode="auto">
              <a:xfrm>
                <a:off x="1247984" y="1251607"/>
                <a:ext cx="311328" cy="3655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Times New Roman" pitchFamily="16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itchFamily="16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itchFamily="16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itchFamily="16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itchFamily="1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6" charset="0"/>
                  </a:defRPr>
                </a:lvl9pPr>
              </a:lstStyle>
              <a:p>
                <a:r>
                  <a:rPr lang="de-DE" altLang="de-DE" sz="1800" b="1" dirty="0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4</a:t>
                </a:r>
              </a:p>
            </p:txBody>
          </p:sp>
        </p:grpSp>
      </p:grpSp>
      <p:sp>
        <p:nvSpPr>
          <p:cNvPr id="52" name="Textfeld 3"/>
          <p:cNvSpPr txBox="1">
            <a:spLocks noChangeArrowheads="1"/>
          </p:cNvSpPr>
          <p:nvPr/>
        </p:nvSpPr>
        <p:spPr bwMode="auto">
          <a:xfrm>
            <a:off x="1150802" y="4025852"/>
            <a:ext cx="345424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6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6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6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6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6" charset="0"/>
              </a:defRPr>
            </a:lvl9pPr>
          </a:lstStyle>
          <a:p>
            <a:pPr>
              <a:buClr>
                <a:srgbClr val="C00000"/>
              </a:buClr>
              <a:buSzPct val="200000"/>
            </a:pPr>
            <a:r>
              <a:rPr lang="de-DE" altLang="de-DE" sz="1600" b="1" dirty="0" smtClean="0">
                <a:latin typeface="Arial" charset="0"/>
                <a:cs typeface="Arial" charset="0"/>
              </a:rPr>
              <a:t>Digitalisierung: </a:t>
            </a:r>
            <a:r>
              <a:rPr lang="de-DE" altLang="de-DE" sz="1600" dirty="0" smtClean="0">
                <a:latin typeface="Arial" charset="0"/>
                <a:cs typeface="Arial" charset="0"/>
              </a:rPr>
              <a:t>Open Data, digitale Kommunikation, digitale Amtstafel</a:t>
            </a:r>
            <a:endParaRPr lang="de-DE" altLang="de-DE" sz="1600" dirty="0">
              <a:latin typeface="Arial" charset="0"/>
              <a:cs typeface="Arial" charset="0"/>
            </a:endParaRPr>
          </a:p>
        </p:txBody>
      </p:sp>
      <p:sp>
        <p:nvSpPr>
          <p:cNvPr id="53" name="Textfeld 3"/>
          <p:cNvSpPr txBox="1">
            <a:spLocks noChangeArrowheads="1"/>
          </p:cNvSpPr>
          <p:nvPr/>
        </p:nvSpPr>
        <p:spPr bwMode="auto">
          <a:xfrm>
            <a:off x="1125193" y="4936998"/>
            <a:ext cx="32940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6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6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6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6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6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de-DE" altLang="de-DE" sz="1600" b="1" dirty="0" smtClean="0">
                <a:latin typeface="Arial" charset="0"/>
                <a:cs typeface="Arial" charset="0"/>
              </a:rPr>
              <a:t>Transparenz: </a:t>
            </a:r>
            <a:r>
              <a:rPr lang="de-DE" altLang="de-DE" sz="1600" dirty="0" smtClean="0">
                <a:latin typeface="Arial" charset="0"/>
                <a:cs typeface="Arial" charset="0"/>
              </a:rPr>
              <a:t>Interessenskonflikt, Zugang zu Verwaltungsunterlagen</a:t>
            </a:r>
            <a:endParaRPr lang="de-DE" altLang="de-DE" sz="1600" dirty="0">
              <a:latin typeface="Arial" charset="0"/>
              <a:cs typeface="Arial" charset="0"/>
            </a:endParaRPr>
          </a:p>
        </p:txBody>
      </p:sp>
      <p:grpSp>
        <p:nvGrpSpPr>
          <p:cNvPr id="54" name="Gruppieren 4"/>
          <p:cNvGrpSpPr>
            <a:grpSpLocks/>
          </p:cNvGrpSpPr>
          <p:nvPr/>
        </p:nvGrpSpPr>
        <p:grpSpPr bwMode="auto">
          <a:xfrm>
            <a:off x="620367" y="4982862"/>
            <a:ext cx="431800" cy="431800"/>
            <a:chOff x="1187624" y="1341347"/>
            <a:chExt cx="432090" cy="430889"/>
          </a:xfrm>
        </p:grpSpPr>
        <p:sp>
          <p:nvSpPr>
            <p:cNvPr id="55" name="Ellipse 54"/>
            <p:cNvSpPr/>
            <p:nvPr/>
          </p:nvSpPr>
          <p:spPr bwMode="auto">
            <a:xfrm>
              <a:off x="1187624" y="1341347"/>
              <a:ext cx="432090" cy="430889"/>
            </a:xfrm>
            <a:prstGeom prst="ellipse">
              <a:avLst/>
            </a:prstGeom>
            <a:solidFill>
              <a:srgbClr val="CD0E1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anchor="ctr"/>
            <a:lstStyle/>
            <a:p>
              <a:pPr>
                <a:lnSpc>
                  <a:spcPts val="1300"/>
                </a:lnSpc>
                <a:spcBef>
                  <a:spcPct val="50000"/>
                </a:spcBef>
                <a:defRPr/>
              </a:pPr>
              <a:endParaRPr lang="de-DE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Textfeld 3"/>
            <p:cNvSpPr txBox="1">
              <a:spLocks noChangeArrowheads="1"/>
            </p:cNvSpPr>
            <p:nvPr/>
          </p:nvSpPr>
          <p:spPr bwMode="auto">
            <a:xfrm>
              <a:off x="1247984" y="1372536"/>
              <a:ext cx="313116" cy="368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itchFamily="16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6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6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6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6" charset="0"/>
                </a:defRPr>
              </a:lvl9pPr>
            </a:lstStyle>
            <a:p>
              <a:r>
                <a:rPr lang="de-DE" altLang="de-DE" sz="1800" b="1" dirty="0" smtClean="0">
                  <a:solidFill>
                    <a:schemeClr val="bg1"/>
                  </a:solidFill>
                  <a:latin typeface="Arial" charset="0"/>
                  <a:cs typeface="Arial" charset="0"/>
                </a:rPr>
                <a:t>5</a:t>
              </a:r>
              <a:endParaRPr lang="de-DE" altLang="de-DE" sz="1800" b="1" dirty="0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57" name="Textfeld 3"/>
          <p:cNvSpPr txBox="1">
            <a:spLocks noChangeArrowheads="1"/>
          </p:cNvSpPr>
          <p:nvPr/>
        </p:nvSpPr>
        <p:spPr bwMode="auto">
          <a:xfrm>
            <a:off x="5265997" y="1866113"/>
            <a:ext cx="355672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6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6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6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6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6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de-DE" altLang="de-DE" sz="1600" b="1" dirty="0" err="1" smtClean="0">
                <a:latin typeface="Arial" charset="0"/>
                <a:cs typeface="Arial" charset="0"/>
              </a:rPr>
              <a:t>Semplificazione</a:t>
            </a:r>
            <a:r>
              <a:rPr lang="de-DE" altLang="de-DE" sz="1600" b="1" dirty="0" smtClean="0">
                <a:latin typeface="Arial" charset="0"/>
                <a:cs typeface="Arial" charset="0"/>
              </a:rPr>
              <a:t>: </a:t>
            </a:r>
            <a:r>
              <a:rPr lang="de-DE" altLang="de-DE" sz="1600" dirty="0" err="1" smtClean="0">
                <a:latin typeface="Arial" charset="0"/>
                <a:cs typeface="Arial" charset="0"/>
              </a:rPr>
              <a:t>Acquisizione</a:t>
            </a:r>
            <a:r>
              <a:rPr lang="de-DE" altLang="de-DE" sz="1600" dirty="0" smtClean="0">
                <a:latin typeface="Arial" charset="0"/>
                <a:cs typeface="Arial" charset="0"/>
              </a:rPr>
              <a:t> </a:t>
            </a:r>
            <a:r>
              <a:rPr lang="de-DE" altLang="de-DE" sz="1600" dirty="0" err="1" smtClean="0">
                <a:latin typeface="Arial" charset="0"/>
                <a:cs typeface="Arial" charset="0"/>
              </a:rPr>
              <a:t>dati</a:t>
            </a:r>
            <a:r>
              <a:rPr lang="de-DE" altLang="de-DE" sz="1600" dirty="0" smtClean="0">
                <a:latin typeface="Arial" charset="0"/>
                <a:cs typeface="Arial" charset="0"/>
              </a:rPr>
              <a:t> e </a:t>
            </a:r>
            <a:r>
              <a:rPr lang="de-DE" altLang="de-DE" sz="1600" dirty="0" err="1" smtClean="0">
                <a:latin typeface="Arial" charset="0"/>
                <a:cs typeface="Arial" charset="0"/>
              </a:rPr>
              <a:t>dichiarazioni</a:t>
            </a:r>
            <a:r>
              <a:rPr lang="de-DE" altLang="de-DE" sz="1600" dirty="0" smtClean="0">
                <a:latin typeface="Arial" charset="0"/>
                <a:cs typeface="Arial" charset="0"/>
              </a:rPr>
              <a:t> </a:t>
            </a:r>
            <a:r>
              <a:rPr lang="de-DE" altLang="de-DE" sz="1600" dirty="0" err="1" smtClean="0">
                <a:latin typeface="Arial" charset="0"/>
                <a:cs typeface="Arial" charset="0"/>
              </a:rPr>
              <a:t>sostitutive</a:t>
            </a:r>
            <a:r>
              <a:rPr lang="de-DE" altLang="de-DE" sz="1600" dirty="0" smtClean="0">
                <a:latin typeface="Arial" charset="0"/>
                <a:cs typeface="Arial" charset="0"/>
              </a:rPr>
              <a:t>, </a:t>
            </a:r>
            <a:r>
              <a:rPr lang="de-DE" altLang="de-DE" sz="1600" dirty="0" err="1" smtClean="0">
                <a:latin typeface="Arial" charset="0"/>
                <a:cs typeface="Arial" charset="0"/>
              </a:rPr>
              <a:t>responsabile</a:t>
            </a:r>
            <a:r>
              <a:rPr lang="de-DE" altLang="de-DE" sz="1600" dirty="0" smtClean="0">
                <a:latin typeface="Arial" charset="0"/>
                <a:cs typeface="Arial" charset="0"/>
              </a:rPr>
              <a:t> </a:t>
            </a:r>
            <a:r>
              <a:rPr lang="de-DE" altLang="de-DE" sz="1600" dirty="0" err="1" smtClean="0">
                <a:latin typeface="Arial" charset="0"/>
                <a:cs typeface="Arial" charset="0"/>
              </a:rPr>
              <a:t>unico</a:t>
            </a:r>
            <a:r>
              <a:rPr lang="de-DE" altLang="de-DE" sz="1600" dirty="0" smtClean="0">
                <a:latin typeface="Arial" charset="0"/>
                <a:cs typeface="Arial" charset="0"/>
              </a:rPr>
              <a:t> di </a:t>
            </a:r>
            <a:r>
              <a:rPr lang="de-DE" altLang="de-DE" sz="1600" dirty="0" err="1" smtClean="0">
                <a:latin typeface="Arial" charset="0"/>
                <a:cs typeface="Arial" charset="0"/>
              </a:rPr>
              <a:t>procedimento</a:t>
            </a:r>
            <a:endParaRPr lang="de-DE" altLang="de-DE" sz="1600" dirty="0">
              <a:latin typeface="Arial" charset="0"/>
              <a:cs typeface="Arial" charset="0"/>
            </a:endParaRPr>
          </a:p>
        </p:txBody>
      </p:sp>
      <p:grpSp>
        <p:nvGrpSpPr>
          <p:cNvPr id="58" name="Gruppieren 4"/>
          <p:cNvGrpSpPr>
            <a:grpSpLocks/>
          </p:cNvGrpSpPr>
          <p:nvPr/>
        </p:nvGrpSpPr>
        <p:grpSpPr bwMode="auto">
          <a:xfrm>
            <a:off x="4762759" y="1920279"/>
            <a:ext cx="431800" cy="431800"/>
            <a:chOff x="1187624" y="1340768"/>
            <a:chExt cx="432048" cy="432048"/>
          </a:xfrm>
        </p:grpSpPr>
        <p:sp>
          <p:nvSpPr>
            <p:cNvPr id="59" name="Ellipse 58"/>
            <p:cNvSpPr/>
            <p:nvPr/>
          </p:nvSpPr>
          <p:spPr bwMode="auto">
            <a:xfrm>
              <a:off x="1187624" y="1340768"/>
              <a:ext cx="432048" cy="432048"/>
            </a:xfrm>
            <a:prstGeom prst="ellipse">
              <a:avLst/>
            </a:prstGeom>
            <a:solidFill>
              <a:srgbClr val="CD0E1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anchor="ctr"/>
            <a:lstStyle/>
            <a:p>
              <a:pPr>
                <a:lnSpc>
                  <a:spcPts val="1300"/>
                </a:lnSpc>
                <a:spcBef>
                  <a:spcPct val="50000"/>
                </a:spcBef>
                <a:defRPr/>
              </a:pPr>
              <a:endParaRPr lang="de-DE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" name="Textfeld 3"/>
            <p:cNvSpPr txBox="1">
              <a:spLocks noChangeArrowheads="1"/>
            </p:cNvSpPr>
            <p:nvPr/>
          </p:nvSpPr>
          <p:spPr bwMode="auto">
            <a:xfrm>
              <a:off x="1248746" y="1372126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itchFamily="16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6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6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6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6" charset="0"/>
                </a:defRPr>
              </a:lvl9pPr>
            </a:lstStyle>
            <a:p>
              <a:r>
                <a:rPr lang="de-DE" altLang="de-DE" sz="1800" b="1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1</a:t>
              </a:r>
            </a:p>
          </p:txBody>
        </p:sp>
      </p:grpSp>
      <p:sp>
        <p:nvSpPr>
          <p:cNvPr id="61" name="Textfeld 3"/>
          <p:cNvSpPr txBox="1">
            <a:spLocks noChangeArrowheads="1"/>
          </p:cNvSpPr>
          <p:nvPr/>
        </p:nvSpPr>
        <p:spPr bwMode="auto">
          <a:xfrm>
            <a:off x="5267585" y="2700547"/>
            <a:ext cx="32940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6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6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6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6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6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de-DE" altLang="de-DE" sz="1600" b="1" dirty="0" err="1" smtClean="0">
                <a:latin typeface="Arial" charset="0"/>
                <a:cs typeface="Arial" charset="0"/>
              </a:rPr>
              <a:t>Efficienza</a:t>
            </a:r>
            <a:r>
              <a:rPr lang="de-DE" altLang="de-DE" sz="1600" b="1" dirty="0" smtClean="0">
                <a:latin typeface="Arial" charset="0"/>
                <a:cs typeface="Arial" charset="0"/>
              </a:rPr>
              <a:t>: </a:t>
            </a:r>
            <a:r>
              <a:rPr lang="de-DE" altLang="de-DE" sz="1600" dirty="0" smtClean="0">
                <a:latin typeface="Arial" charset="0"/>
                <a:cs typeface="Arial" charset="0"/>
              </a:rPr>
              <a:t>Tempi e </a:t>
            </a:r>
            <a:r>
              <a:rPr lang="de-DE" altLang="de-DE" sz="1600" dirty="0" err="1" smtClean="0">
                <a:latin typeface="Arial" charset="0"/>
                <a:cs typeface="Arial" charset="0"/>
              </a:rPr>
              <a:t>termini</a:t>
            </a:r>
            <a:r>
              <a:rPr lang="de-DE" altLang="de-DE" sz="1600" dirty="0" smtClean="0">
                <a:latin typeface="Arial" charset="0"/>
                <a:cs typeface="Arial" charset="0"/>
              </a:rPr>
              <a:t> </a:t>
            </a:r>
            <a:r>
              <a:rPr lang="de-DE" altLang="de-DE" sz="1600" dirty="0" err="1" smtClean="0">
                <a:latin typeface="Arial" charset="0"/>
                <a:cs typeface="Arial" charset="0"/>
              </a:rPr>
              <a:t>certi</a:t>
            </a:r>
            <a:r>
              <a:rPr lang="de-DE" altLang="de-DE" sz="1600" dirty="0" smtClean="0">
                <a:latin typeface="Arial" charset="0"/>
                <a:cs typeface="Arial" charset="0"/>
              </a:rPr>
              <a:t>, </a:t>
            </a:r>
            <a:r>
              <a:rPr lang="de-DE" altLang="de-DE" sz="1600" dirty="0" err="1" smtClean="0">
                <a:latin typeface="Arial" charset="0"/>
                <a:cs typeface="Arial" charset="0"/>
              </a:rPr>
              <a:t>silenzio</a:t>
            </a:r>
            <a:r>
              <a:rPr lang="de-DE" altLang="de-DE" sz="1600" dirty="0" smtClean="0">
                <a:latin typeface="Arial" charset="0"/>
                <a:cs typeface="Arial" charset="0"/>
              </a:rPr>
              <a:t> </a:t>
            </a:r>
            <a:r>
              <a:rPr lang="de-DE" altLang="de-DE" sz="1600" dirty="0" err="1" smtClean="0">
                <a:latin typeface="Arial" charset="0"/>
                <a:cs typeface="Arial" charset="0"/>
              </a:rPr>
              <a:t>assenso</a:t>
            </a:r>
            <a:endParaRPr lang="de-DE" altLang="de-DE" sz="1600" dirty="0">
              <a:latin typeface="Arial" charset="0"/>
              <a:cs typeface="Arial" charset="0"/>
            </a:endParaRPr>
          </a:p>
        </p:txBody>
      </p:sp>
      <p:grpSp>
        <p:nvGrpSpPr>
          <p:cNvPr id="62" name="Gruppieren 4"/>
          <p:cNvGrpSpPr>
            <a:grpSpLocks/>
          </p:cNvGrpSpPr>
          <p:nvPr/>
        </p:nvGrpSpPr>
        <p:grpSpPr bwMode="auto">
          <a:xfrm>
            <a:off x="4762759" y="2746411"/>
            <a:ext cx="431800" cy="431800"/>
            <a:chOff x="1187624" y="1341347"/>
            <a:chExt cx="432090" cy="430889"/>
          </a:xfrm>
        </p:grpSpPr>
        <p:sp>
          <p:nvSpPr>
            <p:cNvPr id="63" name="Ellipse 62"/>
            <p:cNvSpPr/>
            <p:nvPr/>
          </p:nvSpPr>
          <p:spPr bwMode="auto">
            <a:xfrm>
              <a:off x="1187624" y="1341347"/>
              <a:ext cx="432090" cy="430889"/>
            </a:xfrm>
            <a:prstGeom prst="ellipse">
              <a:avLst/>
            </a:prstGeom>
            <a:solidFill>
              <a:srgbClr val="CD0E1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anchor="ctr"/>
            <a:lstStyle/>
            <a:p>
              <a:pPr>
                <a:lnSpc>
                  <a:spcPts val="1300"/>
                </a:lnSpc>
                <a:spcBef>
                  <a:spcPct val="50000"/>
                </a:spcBef>
                <a:defRPr/>
              </a:pPr>
              <a:endParaRPr lang="de-DE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4" name="Textfeld 3"/>
            <p:cNvSpPr txBox="1">
              <a:spLocks noChangeArrowheads="1"/>
            </p:cNvSpPr>
            <p:nvPr/>
          </p:nvSpPr>
          <p:spPr bwMode="auto">
            <a:xfrm>
              <a:off x="1247984" y="1372536"/>
              <a:ext cx="311328" cy="366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itchFamily="16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6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6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6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6" charset="0"/>
                </a:defRPr>
              </a:lvl9pPr>
            </a:lstStyle>
            <a:p>
              <a:r>
                <a:rPr lang="de-DE" altLang="de-DE" sz="1800" b="1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2</a:t>
              </a:r>
            </a:p>
          </p:txBody>
        </p:sp>
      </p:grpSp>
      <p:grpSp>
        <p:nvGrpSpPr>
          <p:cNvPr id="65" name="Gruppieren 4"/>
          <p:cNvGrpSpPr>
            <a:grpSpLocks/>
          </p:cNvGrpSpPr>
          <p:nvPr/>
        </p:nvGrpSpPr>
        <p:grpSpPr bwMode="auto">
          <a:xfrm>
            <a:off x="4762759" y="3461455"/>
            <a:ext cx="441325" cy="433387"/>
            <a:chOff x="1187624" y="1340768"/>
            <a:chExt cx="432047" cy="432048"/>
          </a:xfrm>
        </p:grpSpPr>
        <p:sp>
          <p:nvSpPr>
            <p:cNvPr id="66" name="Ellipse 65"/>
            <p:cNvSpPr/>
            <p:nvPr/>
          </p:nvSpPr>
          <p:spPr bwMode="auto">
            <a:xfrm>
              <a:off x="1187624" y="1340768"/>
              <a:ext cx="432047" cy="432048"/>
            </a:xfrm>
            <a:prstGeom prst="ellipse">
              <a:avLst/>
            </a:prstGeom>
            <a:solidFill>
              <a:srgbClr val="CD0E1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anchor="ctr"/>
            <a:lstStyle/>
            <a:p>
              <a:pPr>
                <a:lnSpc>
                  <a:spcPts val="1300"/>
                </a:lnSpc>
                <a:spcBef>
                  <a:spcPct val="50000"/>
                </a:spcBef>
                <a:defRPr/>
              </a:pPr>
              <a:endParaRPr lang="de-DE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" name="Textfeld 3"/>
            <p:cNvSpPr txBox="1">
              <a:spLocks noChangeArrowheads="1"/>
            </p:cNvSpPr>
            <p:nvPr/>
          </p:nvSpPr>
          <p:spPr bwMode="auto">
            <a:xfrm>
              <a:off x="1248235" y="1372420"/>
              <a:ext cx="304609" cy="365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itchFamily="16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6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6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6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6" charset="0"/>
                </a:defRPr>
              </a:lvl9pPr>
            </a:lstStyle>
            <a:p>
              <a:r>
                <a:rPr lang="de-DE" altLang="de-DE" sz="1800" b="1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3</a:t>
              </a:r>
            </a:p>
          </p:txBody>
        </p:sp>
      </p:grpSp>
      <p:grpSp>
        <p:nvGrpSpPr>
          <p:cNvPr id="68" name="Gruppieren 5"/>
          <p:cNvGrpSpPr>
            <a:grpSpLocks/>
          </p:cNvGrpSpPr>
          <p:nvPr/>
        </p:nvGrpSpPr>
        <p:grpSpPr bwMode="auto">
          <a:xfrm>
            <a:off x="4762759" y="3326738"/>
            <a:ext cx="3982845" cy="1331306"/>
            <a:chOff x="2088456" y="3265652"/>
            <a:chExt cx="3981844" cy="1331304"/>
          </a:xfrm>
        </p:grpSpPr>
        <p:sp>
          <p:nvSpPr>
            <p:cNvPr id="69" name="Textfeld 3"/>
            <p:cNvSpPr txBox="1">
              <a:spLocks noChangeArrowheads="1"/>
            </p:cNvSpPr>
            <p:nvPr/>
          </p:nvSpPr>
          <p:spPr bwMode="auto">
            <a:xfrm>
              <a:off x="2616920" y="3265652"/>
              <a:ext cx="3453380" cy="830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itchFamily="16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6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6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6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6" charset="0"/>
                </a:defRPr>
              </a:lvl9pPr>
            </a:lstStyle>
            <a:p>
              <a:pPr>
                <a:buClr>
                  <a:srgbClr val="C00000"/>
                </a:buClr>
                <a:buSzPct val="200000"/>
              </a:pPr>
              <a:r>
                <a:rPr lang="de-DE" altLang="de-DE" sz="1600" b="1" dirty="0" err="1" smtClean="0">
                  <a:latin typeface="Arial" charset="0"/>
                  <a:cs typeface="Arial" charset="0"/>
                </a:rPr>
                <a:t>Vicinanza</a:t>
              </a:r>
              <a:r>
                <a:rPr lang="de-DE" altLang="de-DE" sz="1600" b="1" dirty="0" smtClean="0">
                  <a:latin typeface="Arial" charset="0"/>
                  <a:cs typeface="Arial" charset="0"/>
                </a:rPr>
                <a:t> al </a:t>
              </a:r>
              <a:r>
                <a:rPr lang="de-DE" altLang="de-DE" sz="1600" b="1" dirty="0" err="1" smtClean="0">
                  <a:latin typeface="Arial" charset="0"/>
                  <a:cs typeface="Arial" charset="0"/>
                </a:rPr>
                <a:t>cittadino</a:t>
              </a:r>
              <a:r>
                <a:rPr lang="de-DE" altLang="de-DE" sz="1600" b="1" dirty="0" smtClean="0">
                  <a:latin typeface="Arial" charset="0"/>
                  <a:cs typeface="Arial" charset="0"/>
                </a:rPr>
                <a:t>: </a:t>
              </a:r>
              <a:r>
                <a:rPr lang="de-DE" altLang="de-DE" sz="1600" dirty="0" err="1" smtClean="0">
                  <a:latin typeface="Arial" charset="0"/>
                  <a:cs typeface="Arial" charset="0"/>
                </a:rPr>
                <a:t>sportello</a:t>
              </a:r>
              <a:r>
                <a:rPr lang="de-DE" altLang="de-DE" sz="1600" dirty="0" smtClean="0">
                  <a:latin typeface="Arial" charset="0"/>
                  <a:cs typeface="Arial" charset="0"/>
                </a:rPr>
                <a:t> per le </a:t>
              </a:r>
              <a:r>
                <a:rPr lang="de-DE" altLang="de-DE" sz="1600" dirty="0" err="1" smtClean="0">
                  <a:latin typeface="Arial" charset="0"/>
                  <a:cs typeface="Arial" charset="0"/>
                </a:rPr>
                <a:t>relazioni</a:t>
              </a:r>
              <a:r>
                <a:rPr lang="de-DE" altLang="de-DE" sz="1600" dirty="0" smtClean="0">
                  <a:latin typeface="Arial" charset="0"/>
                  <a:cs typeface="Arial" charset="0"/>
                </a:rPr>
                <a:t> </a:t>
              </a:r>
              <a:r>
                <a:rPr lang="de-DE" altLang="de-DE" sz="1600" dirty="0" err="1" smtClean="0">
                  <a:latin typeface="Arial" charset="0"/>
                  <a:cs typeface="Arial" charset="0"/>
                </a:rPr>
                <a:t>con</a:t>
              </a:r>
              <a:r>
                <a:rPr lang="de-DE" altLang="de-DE" sz="1600" dirty="0" smtClean="0">
                  <a:latin typeface="Arial" charset="0"/>
                  <a:cs typeface="Arial" charset="0"/>
                </a:rPr>
                <a:t> </a:t>
              </a:r>
              <a:r>
                <a:rPr lang="de-DE" altLang="de-DE" sz="1600" dirty="0" err="1" smtClean="0">
                  <a:latin typeface="Arial" charset="0"/>
                  <a:cs typeface="Arial" charset="0"/>
                </a:rPr>
                <a:t>il</a:t>
              </a:r>
              <a:r>
                <a:rPr lang="de-DE" altLang="de-DE" sz="1600" dirty="0" smtClean="0">
                  <a:latin typeface="Arial" charset="0"/>
                  <a:cs typeface="Arial" charset="0"/>
                </a:rPr>
                <a:t> </a:t>
              </a:r>
              <a:r>
                <a:rPr lang="de-DE" altLang="de-DE" sz="1600" dirty="0" err="1" smtClean="0">
                  <a:latin typeface="Arial" charset="0"/>
                  <a:cs typeface="Arial" charset="0"/>
                </a:rPr>
                <a:t>pubblico</a:t>
              </a:r>
              <a:r>
                <a:rPr lang="de-DE" altLang="de-DE" sz="1600" dirty="0" smtClean="0">
                  <a:latin typeface="Arial" charset="0"/>
                  <a:cs typeface="Arial" charset="0"/>
                </a:rPr>
                <a:t>, </a:t>
              </a:r>
              <a:r>
                <a:rPr lang="de-DE" altLang="de-DE" sz="1600" dirty="0" err="1" smtClean="0">
                  <a:latin typeface="Arial" charset="0"/>
                  <a:cs typeface="Arial" charset="0"/>
                </a:rPr>
                <a:t>linguaggio</a:t>
              </a:r>
              <a:r>
                <a:rPr lang="de-DE" altLang="de-DE" sz="1600" dirty="0" smtClean="0">
                  <a:latin typeface="Arial" charset="0"/>
                  <a:cs typeface="Arial" charset="0"/>
                </a:rPr>
                <a:t> semplice</a:t>
              </a:r>
              <a:endParaRPr lang="de-DE" altLang="de-DE" sz="1600" dirty="0">
                <a:latin typeface="Arial" charset="0"/>
                <a:cs typeface="Arial" charset="0"/>
              </a:endParaRPr>
            </a:p>
          </p:txBody>
        </p:sp>
        <p:grpSp>
          <p:nvGrpSpPr>
            <p:cNvPr id="70" name="Gruppieren 4"/>
            <p:cNvGrpSpPr>
              <a:grpSpLocks/>
            </p:cNvGrpSpPr>
            <p:nvPr/>
          </p:nvGrpSpPr>
          <p:grpSpPr bwMode="auto">
            <a:xfrm>
              <a:off x="2088456" y="4163569"/>
              <a:ext cx="431691" cy="433387"/>
              <a:chOff x="1187624" y="1274870"/>
              <a:chExt cx="431939" cy="432048"/>
            </a:xfrm>
          </p:grpSpPr>
          <p:sp>
            <p:nvSpPr>
              <p:cNvPr id="71" name="Ellipse 70"/>
              <p:cNvSpPr/>
              <p:nvPr/>
            </p:nvSpPr>
            <p:spPr bwMode="auto">
              <a:xfrm>
                <a:off x="1187624" y="1274870"/>
                <a:ext cx="431939" cy="432048"/>
              </a:xfrm>
              <a:prstGeom prst="ellipse">
                <a:avLst/>
              </a:prstGeom>
              <a:solidFill>
                <a:srgbClr val="CD0E16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/>
            </p:spPr>
            <p:txBody>
              <a:bodyPr anchor="ctr"/>
              <a:lstStyle/>
              <a:p>
                <a:pPr>
                  <a:lnSpc>
                    <a:spcPts val="1300"/>
                  </a:lnSpc>
                  <a:spcBef>
                    <a:spcPct val="50000"/>
                  </a:spcBef>
                  <a:defRPr/>
                </a:pPr>
                <a:endParaRPr lang="de-DE" sz="1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" name="Textfeld 3"/>
              <p:cNvSpPr txBox="1">
                <a:spLocks noChangeArrowheads="1"/>
              </p:cNvSpPr>
              <p:nvPr/>
            </p:nvSpPr>
            <p:spPr bwMode="auto">
              <a:xfrm>
                <a:off x="1247984" y="1284556"/>
                <a:ext cx="311328" cy="3655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Times New Roman" pitchFamily="16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itchFamily="16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itchFamily="16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itchFamily="16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itchFamily="1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6" charset="0"/>
                  </a:defRPr>
                </a:lvl9pPr>
              </a:lstStyle>
              <a:p>
                <a:r>
                  <a:rPr lang="de-DE" altLang="de-DE" sz="1800" b="1" dirty="0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4</a:t>
                </a:r>
              </a:p>
            </p:txBody>
          </p:sp>
        </p:grpSp>
      </p:grpSp>
      <p:sp>
        <p:nvSpPr>
          <p:cNvPr id="73" name="Textfeld 3"/>
          <p:cNvSpPr txBox="1">
            <a:spLocks noChangeArrowheads="1"/>
          </p:cNvSpPr>
          <p:nvPr/>
        </p:nvSpPr>
        <p:spPr bwMode="auto">
          <a:xfrm>
            <a:off x="5317236" y="4194462"/>
            <a:ext cx="345424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6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6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6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6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6" charset="0"/>
              </a:defRPr>
            </a:lvl9pPr>
          </a:lstStyle>
          <a:p>
            <a:pPr>
              <a:buClr>
                <a:srgbClr val="C00000"/>
              </a:buClr>
              <a:buSzPct val="200000"/>
            </a:pPr>
            <a:r>
              <a:rPr lang="de-DE" altLang="de-DE" sz="1600" b="1" dirty="0" err="1" smtClean="0">
                <a:latin typeface="Arial" charset="0"/>
                <a:cs typeface="Arial" charset="0"/>
              </a:rPr>
              <a:t>Digitalizzazione</a:t>
            </a:r>
            <a:r>
              <a:rPr lang="de-DE" altLang="de-DE" sz="1600" b="1" dirty="0" smtClean="0">
                <a:latin typeface="Arial" charset="0"/>
                <a:cs typeface="Arial" charset="0"/>
              </a:rPr>
              <a:t>: </a:t>
            </a:r>
            <a:r>
              <a:rPr lang="de-DE" altLang="de-DE" sz="1600" dirty="0" err="1" smtClean="0">
                <a:latin typeface="Arial" charset="0"/>
                <a:cs typeface="Arial" charset="0"/>
              </a:rPr>
              <a:t>OpenData</a:t>
            </a:r>
            <a:r>
              <a:rPr lang="de-DE" altLang="de-DE" sz="1600" dirty="0" smtClean="0">
                <a:latin typeface="Arial" charset="0"/>
                <a:cs typeface="Arial" charset="0"/>
              </a:rPr>
              <a:t>, </a:t>
            </a:r>
            <a:r>
              <a:rPr lang="de-DE" altLang="de-DE" sz="1600" dirty="0" err="1" smtClean="0">
                <a:latin typeface="Arial" charset="0"/>
                <a:cs typeface="Arial" charset="0"/>
              </a:rPr>
              <a:t>albo</a:t>
            </a:r>
            <a:r>
              <a:rPr lang="de-DE" altLang="de-DE" sz="1600" dirty="0" smtClean="0">
                <a:latin typeface="Arial" charset="0"/>
                <a:cs typeface="Arial" charset="0"/>
              </a:rPr>
              <a:t> online, </a:t>
            </a:r>
            <a:r>
              <a:rPr lang="de-DE" altLang="de-DE" sz="1600" dirty="0" err="1" smtClean="0">
                <a:latin typeface="Arial" charset="0"/>
                <a:cs typeface="Arial" charset="0"/>
              </a:rPr>
              <a:t>comunicazione</a:t>
            </a:r>
            <a:r>
              <a:rPr lang="de-DE" altLang="de-DE" sz="1600" dirty="0" smtClean="0">
                <a:latin typeface="Arial" charset="0"/>
                <a:cs typeface="Arial" charset="0"/>
              </a:rPr>
              <a:t> digitale </a:t>
            </a:r>
            <a:endParaRPr lang="de-DE" altLang="de-DE" sz="1600" dirty="0">
              <a:latin typeface="Arial" charset="0"/>
              <a:cs typeface="Arial" charset="0"/>
            </a:endParaRPr>
          </a:p>
        </p:txBody>
      </p:sp>
      <p:sp>
        <p:nvSpPr>
          <p:cNvPr id="74" name="Textfeld 3"/>
          <p:cNvSpPr txBox="1">
            <a:spLocks noChangeArrowheads="1"/>
          </p:cNvSpPr>
          <p:nvPr/>
        </p:nvSpPr>
        <p:spPr bwMode="auto">
          <a:xfrm>
            <a:off x="5276764" y="4935160"/>
            <a:ext cx="32940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6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6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6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6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6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de-DE" altLang="de-DE" sz="1600" b="1" dirty="0" err="1" smtClean="0">
                <a:latin typeface="Arial" charset="0"/>
                <a:cs typeface="Arial" charset="0"/>
              </a:rPr>
              <a:t>Trasparenza</a:t>
            </a:r>
            <a:r>
              <a:rPr lang="de-DE" altLang="de-DE" sz="1600" b="1" dirty="0" smtClean="0">
                <a:latin typeface="Arial" charset="0"/>
                <a:cs typeface="Arial" charset="0"/>
              </a:rPr>
              <a:t>: </a:t>
            </a:r>
            <a:r>
              <a:rPr lang="de-DE" altLang="de-DE" sz="1600" dirty="0" err="1" smtClean="0">
                <a:latin typeface="Arial" charset="0"/>
                <a:cs typeface="Arial" charset="0"/>
              </a:rPr>
              <a:t>conflitti</a:t>
            </a:r>
            <a:r>
              <a:rPr lang="de-DE" altLang="de-DE" sz="1600" dirty="0" smtClean="0">
                <a:latin typeface="Arial" charset="0"/>
                <a:cs typeface="Arial" charset="0"/>
              </a:rPr>
              <a:t> di </a:t>
            </a:r>
            <a:r>
              <a:rPr lang="de-DE" altLang="de-DE" sz="1600" dirty="0" err="1" smtClean="0">
                <a:latin typeface="Arial" charset="0"/>
                <a:cs typeface="Arial" charset="0"/>
              </a:rPr>
              <a:t>interesse</a:t>
            </a:r>
            <a:r>
              <a:rPr lang="de-DE" altLang="de-DE" sz="1600" dirty="0" smtClean="0">
                <a:latin typeface="Arial" charset="0"/>
                <a:cs typeface="Arial" charset="0"/>
              </a:rPr>
              <a:t>, </a:t>
            </a:r>
            <a:r>
              <a:rPr lang="de-DE" altLang="de-DE" sz="1600" dirty="0" err="1" smtClean="0">
                <a:latin typeface="Arial" charset="0"/>
                <a:cs typeface="Arial" charset="0"/>
              </a:rPr>
              <a:t>accesso</a:t>
            </a:r>
            <a:r>
              <a:rPr lang="de-DE" altLang="de-DE" sz="1600" dirty="0" smtClean="0">
                <a:latin typeface="Arial" charset="0"/>
                <a:cs typeface="Arial" charset="0"/>
              </a:rPr>
              <a:t> </a:t>
            </a:r>
            <a:r>
              <a:rPr lang="de-DE" altLang="de-DE" sz="1600" dirty="0" err="1" smtClean="0">
                <a:latin typeface="Arial" charset="0"/>
                <a:cs typeface="Arial" charset="0"/>
              </a:rPr>
              <a:t>agli</a:t>
            </a:r>
            <a:r>
              <a:rPr lang="de-DE" altLang="de-DE" sz="1600" dirty="0" smtClean="0">
                <a:latin typeface="Arial" charset="0"/>
                <a:cs typeface="Arial" charset="0"/>
              </a:rPr>
              <a:t> </a:t>
            </a:r>
            <a:r>
              <a:rPr lang="de-DE" altLang="de-DE" sz="1600" dirty="0" err="1" smtClean="0">
                <a:latin typeface="Arial" charset="0"/>
                <a:cs typeface="Arial" charset="0"/>
              </a:rPr>
              <a:t>atti</a:t>
            </a:r>
            <a:r>
              <a:rPr lang="de-DE" altLang="de-DE" sz="1600" dirty="0" smtClean="0">
                <a:latin typeface="Arial" charset="0"/>
                <a:cs typeface="Arial" charset="0"/>
              </a:rPr>
              <a:t> </a:t>
            </a:r>
            <a:r>
              <a:rPr lang="de-DE" altLang="de-DE" sz="1600" dirty="0" err="1" smtClean="0">
                <a:latin typeface="Arial" charset="0"/>
                <a:cs typeface="Arial" charset="0"/>
              </a:rPr>
              <a:t>amministrativi</a:t>
            </a:r>
            <a:endParaRPr lang="de-DE" altLang="de-DE" sz="1600" dirty="0">
              <a:latin typeface="Arial" charset="0"/>
              <a:cs typeface="Arial" charset="0"/>
            </a:endParaRPr>
          </a:p>
        </p:txBody>
      </p:sp>
      <p:grpSp>
        <p:nvGrpSpPr>
          <p:cNvPr id="75" name="Gruppieren 4"/>
          <p:cNvGrpSpPr>
            <a:grpSpLocks/>
          </p:cNvGrpSpPr>
          <p:nvPr/>
        </p:nvGrpSpPr>
        <p:grpSpPr bwMode="auto">
          <a:xfrm>
            <a:off x="4771938" y="5014075"/>
            <a:ext cx="431800" cy="431800"/>
            <a:chOff x="1187624" y="1341347"/>
            <a:chExt cx="432090" cy="430889"/>
          </a:xfrm>
        </p:grpSpPr>
        <p:sp>
          <p:nvSpPr>
            <p:cNvPr id="76" name="Ellipse 75"/>
            <p:cNvSpPr/>
            <p:nvPr/>
          </p:nvSpPr>
          <p:spPr bwMode="auto">
            <a:xfrm>
              <a:off x="1187624" y="1341347"/>
              <a:ext cx="432090" cy="430889"/>
            </a:xfrm>
            <a:prstGeom prst="ellipse">
              <a:avLst/>
            </a:prstGeom>
            <a:solidFill>
              <a:srgbClr val="CD0E1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anchor="ctr"/>
            <a:lstStyle/>
            <a:p>
              <a:pPr>
                <a:lnSpc>
                  <a:spcPts val="1300"/>
                </a:lnSpc>
                <a:spcBef>
                  <a:spcPct val="50000"/>
                </a:spcBef>
                <a:defRPr/>
              </a:pPr>
              <a:endParaRPr lang="de-DE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7" name="Textfeld 3"/>
            <p:cNvSpPr txBox="1">
              <a:spLocks noChangeArrowheads="1"/>
            </p:cNvSpPr>
            <p:nvPr/>
          </p:nvSpPr>
          <p:spPr bwMode="auto">
            <a:xfrm>
              <a:off x="1247984" y="1372536"/>
              <a:ext cx="313116" cy="368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itchFamily="16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6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6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6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6" charset="0"/>
                </a:defRPr>
              </a:lvl9pPr>
            </a:lstStyle>
            <a:p>
              <a:r>
                <a:rPr lang="de-DE" altLang="de-DE" sz="1800" b="1" dirty="0" smtClean="0">
                  <a:solidFill>
                    <a:schemeClr val="bg1"/>
                  </a:solidFill>
                  <a:latin typeface="Arial" charset="0"/>
                  <a:cs typeface="Arial" charset="0"/>
                </a:rPr>
                <a:t>5</a:t>
              </a:r>
              <a:endParaRPr lang="de-DE" altLang="de-DE" sz="1800" b="1" dirty="0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0880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17638"/>
            <a:ext cx="7500522" cy="4869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ine 39"/>
          <p:cNvSpPr>
            <a:spLocks noChangeShapeType="1"/>
          </p:cNvSpPr>
          <p:nvPr/>
        </p:nvSpPr>
        <p:spPr bwMode="auto">
          <a:xfrm>
            <a:off x="431800" y="6534150"/>
            <a:ext cx="3778250" cy="0"/>
          </a:xfrm>
          <a:prstGeom prst="line">
            <a:avLst/>
          </a:prstGeom>
          <a:noFill/>
          <a:ln w="508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" name="Rectangle 42"/>
          <p:cNvSpPr>
            <a:spLocks noChangeArrowheads="1"/>
          </p:cNvSpPr>
          <p:nvPr/>
        </p:nvSpPr>
        <p:spPr bwMode="auto">
          <a:xfrm>
            <a:off x="2065338" y="6326188"/>
            <a:ext cx="2236787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spcBef>
                <a:spcPct val="0"/>
              </a:spcBef>
            </a:pPr>
            <a:r>
              <a:rPr lang="de-DE" altLang="de-DE" sz="800" dirty="0">
                <a:latin typeface="Arial" panose="020B0604020202020204" pitchFamily="34" charset="0"/>
                <a:cs typeface="Arial" panose="020B0604020202020204" pitchFamily="34" charset="0"/>
              </a:rPr>
              <a:t>AUTONOME PROVINZ BOZEN - SÜDTIROL</a:t>
            </a:r>
          </a:p>
        </p:txBody>
      </p:sp>
      <p:sp>
        <p:nvSpPr>
          <p:cNvPr id="6" name="Rectangle 43"/>
          <p:cNvSpPr>
            <a:spLocks noChangeArrowheads="1"/>
          </p:cNvSpPr>
          <p:nvPr/>
        </p:nvSpPr>
        <p:spPr bwMode="auto">
          <a:xfrm>
            <a:off x="4832350" y="6326188"/>
            <a:ext cx="2709863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it-IT" altLang="de-DE" sz="800" dirty="0">
                <a:latin typeface="Arial" panose="020B0604020202020204" pitchFamily="34" charset="0"/>
                <a:cs typeface="Arial" panose="020B0604020202020204" pitchFamily="34" charset="0"/>
              </a:rPr>
              <a:t>PROVINCIA AUTONOMA DI BOLZANO - ALTO ADIGE</a:t>
            </a:r>
          </a:p>
        </p:txBody>
      </p:sp>
      <p:sp>
        <p:nvSpPr>
          <p:cNvPr id="7" name="Text Box 44"/>
          <p:cNvSpPr txBox="1">
            <a:spLocks noChangeArrowheads="1"/>
          </p:cNvSpPr>
          <p:nvPr/>
        </p:nvSpPr>
        <p:spPr bwMode="auto">
          <a:xfrm>
            <a:off x="4832350" y="6484938"/>
            <a:ext cx="1290738" cy="237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ts val="1300"/>
              </a:lnSpc>
              <a:spcBef>
                <a:spcPct val="0"/>
              </a:spcBef>
            </a:pPr>
            <a:r>
              <a:rPr lang="it-IT" altLang="de-DE" sz="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Assessora </a:t>
            </a:r>
            <a:r>
              <a:rPr lang="it-IT" altLang="de-DE" sz="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Waltraud </a:t>
            </a:r>
            <a:r>
              <a:rPr lang="it-IT" altLang="de-DE" sz="700" b="1" dirty="0">
                <a:latin typeface="Arial" panose="020B0604020202020204" pitchFamily="34" charset="0"/>
                <a:cs typeface="Arial" panose="020B0604020202020204" pitchFamily="34" charset="0"/>
              </a:rPr>
              <a:t>Deeg</a:t>
            </a:r>
          </a:p>
        </p:txBody>
      </p:sp>
      <p:sp>
        <p:nvSpPr>
          <p:cNvPr id="8" name="Text Box 45"/>
          <p:cNvSpPr txBox="1">
            <a:spLocks noChangeArrowheads="1"/>
          </p:cNvSpPr>
          <p:nvPr/>
        </p:nvSpPr>
        <p:spPr bwMode="auto">
          <a:xfrm>
            <a:off x="2956869" y="6484938"/>
            <a:ext cx="1346844" cy="237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lnSpc>
                <a:spcPts val="1300"/>
              </a:lnSpc>
              <a:spcBef>
                <a:spcPct val="0"/>
              </a:spcBef>
            </a:pPr>
            <a:r>
              <a:rPr lang="de-DE" altLang="de-DE" sz="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Landesrätin </a:t>
            </a:r>
            <a:r>
              <a:rPr lang="de-DE" altLang="de-DE" sz="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Waltraud </a:t>
            </a:r>
            <a:r>
              <a:rPr lang="de-DE" altLang="de-DE" sz="700" b="1" dirty="0">
                <a:latin typeface="Arial" panose="020B0604020202020204" pitchFamily="34" charset="0"/>
                <a:cs typeface="Arial" panose="020B0604020202020204" pitchFamily="34" charset="0"/>
              </a:rPr>
              <a:t>Deeg</a:t>
            </a:r>
            <a:endParaRPr lang="de-DE" altLang="de-DE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Line 40"/>
          <p:cNvSpPr>
            <a:spLocks noChangeShapeType="1"/>
          </p:cNvSpPr>
          <p:nvPr/>
        </p:nvSpPr>
        <p:spPr bwMode="auto">
          <a:xfrm>
            <a:off x="4929188" y="6534150"/>
            <a:ext cx="3778250" cy="0"/>
          </a:xfrm>
          <a:prstGeom prst="line">
            <a:avLst/>
          </a:prstGeom>
          <a:noFill/>
          <a:ln w="508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10" name="Picture 65" descr="LW_Adler_4C_16x2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438" y="6310313"/>
            <a:ext cx="360362" cy="449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hteck 10"/>
          <p:cNvSpPr/>
          <p:nvPr/>
        </p:nvSpPr>
        <p:spPr>
          <a:xfrm>
            <a:off x="0" y="0"/>
            <a:ext cx="9144000" cy="1308100"/>
          </a:xfrm>
          <a:prstGeom prst="rect">
            <a:avLst/>
          </a:prstGeom>
          <a:solidFill>
            <a:srgbClr val="C20D20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53879" y="366327"/>
            <a:ext cx="4217538" cy="35503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algn="r">
              <a:lnSpc>
                <a:spcPts val="2160"/>
              </a:lnSpc>
            </a:pPr>
            <a:r>
              <a:rPr lang="de-DE" sz="2600" baseline="30000" dirty="0" smtClean="0">
                <a:solidFill>
                  <a:srgbClr val="FFFFFF"/>
                </a:solidFill>
                <a:latin typeface="Franklin Gothic Book"/>
                <a:cs typeface="Franklin Gothic Book"/>
              </a:rPr>
              <a:t>Landesverwaltung und Bürger</a:t>
            </a:r>
            <a:endParaRPr lang="de-DE" sz="2600" baseline="30000" dirty="0">
              <a:solidFill>
                <a:srgbClr val="FFFFFF"/>
              </a:solidFill>
              <a:latin typeface="Franklin Gothic Book"/>
              <a:cs typeface="Franklin Gothic Book"/>
            </a:endParaRPr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4826401" y="727228"/>
            <a:ext cx="4217538" cy="52835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ts val="344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200" b="1" i="0" u="none" strike="noStrike" kern="1100" cap="none" spc="0" normalizeH="0" baseline="300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GotTDem"/>
                <a:ea typeface="+mj-ea"/>
                <a:cs typeface="FranklinGotTDem"/>
              </a:rPr>
              <a:t>Il 79,1% è </a:t>
            </a:r>
            <a:r>
              <a:rPr kumimoji="0" lang="de-DE" sz="4200" b="1" i="0" u="none" strike="noStrike" kern="1100" cap="none" spc="0" normalizeH="0" baseline="3000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GotTDem"/>
                <a:ea typeface="+mj-ea"/>
                <a:cs typeface="FranklinGotTDem"/>
              </a:rPr>
              <a:t>soddisfatto</a:t>
            </a:r>
            <a:endParaRPr kumimoji="0" lang="de-DE" sz="4200" b="1" i="0" u="none" strike="noStrike" kern="1200" cap="none" spc="0" normalizeH="0" baseline="3000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GotTDem"/>
              <a:ea typeface="+mj-ea"/>
              <a:cs typeface="FranklinGotTDem"/>
            </a:endParaRPr>
          </a:p>
        </p:txBody>
      </p:sp>
      <p:sp>
        <p:nvSpPr>
          <p:cNvPr id="14" name="Titel 1"/>
          <p:cNvSpPr txBox="1">
            <a:spLocks/>
          </p:cNvSpPr>
          <p:nvPr/>
        </p:nvSpPr>
        <p:spPr>
          <a:xfrm>
            <a:off x="4834098" y="366327"/>
            <a:ext cx="4217538" cy="35503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lnSpc>
                <a:spcPts val="2160"/>
              </a:lnSpc>
            </a:pPr>
            <a:r>
              <a:rPr lang="de-DE" sz="2600" baseline="30000" dirty="0" err="1" smtClean="0">
                <a:solidFill>
                  <a:schemeClr val="bg1"/>
                </a:solidFill>
                <a:latin typeface="Franklin Gothic Book"/>
                <a:cs typeface="Franklin Gothic Book"/>
              </a:rPr>
              <a:t>Amministrazione</a:t>
            </a:r>
            <a:r>
              <a:rPr lang="de-DE" sz="2600" baseline="30000" dirty="0" smtClean="0">
                <a:solidFill>
                  <a:schemeClr val="bg1"/>
                </a:solidFill>
                <a:latin typeface="Franklin Gothic Book"/>
                <a:cs typeface="Franklin Gothic Book"/>
              </a:rPr>
              <a:t> e </a:t>
            </a:r>
            <a:r>
              <a:rPr lang="de-DE" sz="2600" baseline="30000" dirty="0" err="1" smtClean="0">
                <a:solidFill>
                  <a:schemeClr val="bg1"/>
                </a:solidFill>
                <a:latin typeface="Franklin Gothic Book"/>
                <a:cs typeface="Franklin Gothic Book"/>
              </a:rPr>
              <a:t>cittadini</a:t>
            </a:r>
            <a:endParaRPr lang="de-DE" sz="2600" baseline="30000" dirty="0">
              <a:solidFill>
                <a:schemeClr val="bg1"/>
              </a:solidFill>
              <a:latin typeface="Franklin Gothic Book"/>
              <a:cs typeface="Franklin Gothic Book"/>
            </a:endParaRPr>
          </a:p>
        </p:txBody>
      </p:sp>
      <p:sp>
        <p:nvSpPr>
          <p:cNvPr id="15" name="Titel 1"/>
          <p:cNvSpPr txBox="1">
            <a:spLocks/>
          </p:cNvSpPr>
          <p:nvPr/>
        </p:nvSpPr>
        <p:spPr>
          <a:xfrm>
            <a:off x="69273" y="740853"/>
            <a:ext cx="4217538" cy="50109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ts val="344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200" b="1" i="0" u="none" strike="noStrike" kern="1100" cap="none" spc="0" normalizeH="0" baseline="300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anklinGotTDem"/>
                <a:ea typeface="+mj-ea"/>
                <a:cs typeface="FranklinGotTDem"/>
              </a:rPr>
              <a:t>79,1% sind zufrieden</a:t>
            </a:r>
            <a:endParaRPr kumimoji="0" lang="de-DE" sz="4200" b="1" i="0" u="none" strike="noStrike" kern="1200" cap="none" spc="0" normalizeH="0" baseline="3000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ranklinGotTDem"/>
              <a:ea typeface="+mj-ea"/>
              <a:cs typeface="FranklinGotTDem"/>
            </a:endParaRPr>
          </a:p>
        </p:txBody>
      </p:sp>
    </p:spTree>
    <p:extLst>
      <p:ext uri="{BB962C8B-B14F-4D97-AF65-F5344CB8AC3E}">
        <p14:creationId xmlns:p14="http://schemas.microsoft.com/office/powerpoint/2010/main" val="113501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4888606" y="819701"/>
            <a:ext cx="835521" cy="215444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endParaRPr lang="de-DE" sz="8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20" y="1491873"/>
            <a:ext cx="8634052" cy="5366127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0" y="-100016"/>
            <a:ext cx="9144000" cy="1649858"/>
          </a:xfrm>
          <a:prstGeom prst="rect">
            <a:avLst/>
          </a:prstGeom>
          <a:solidFill>
            <a:srgbClr val="C20D20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53879" y="201511"/>
            <a:ext cx="4217538" cy="35503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algn="r">
              <a:lnSpc>
                <a:spcPts val="2160"/>
              </a:lnSpc>
            </a:pPr>
            <a:r>
              <a:rPr lang="de-DE" sz="2600" baseline="30000" dirty="0" smtClean="0">
                <a:solidFill>
                  <a:srgbClr val="FFFFFF"/>
                </a:solidFill>
                <a:latin typeface="Franklin Gothic Book"/>
                <a:cs typeface="Franklin Gothic Book"/>
              </a:rPr>
              <a:t>Bereich Verwaltung</a:t>
            </a:r>
            <a:endParaRPr lang="de-DE" sz="2600" baseline="30000" dirty="0">
              <a:solidFill>
                <a:srgbClr val="FFFFFF"/>
              </a:solidFill>
              <a:latin typeface="Franklin Gothic Book"/>
              <a:cs typeface="Franklin Gothic Book"/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4826401" y="710471"/>
            <a:ext cx="4217538" cy="96436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ts val="344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200" b="1" i="0" u="none" strike="noStrike" kern="1100" cap="none" spc="0" normalizeH="0" baseline="3000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GotTDem"/>
                <a:ea typeface="+mj-ea"/>
                <a:cs typeface="FranklinGotTDem"/>
              </a:rPr>
              <a:t>Progetti</a:t>
            </a:r>
            <a:r>
              <a:rPr kumimoji="0" lang="de-DE" sz="4200" b="1" i="0" u="none" strike="noStrike" kern="1100" cap="none" spc="0" normalizeH="0" baseline="300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GotTDem"/>
                <a:ea typeface="+mj-ea"/>
                <a:cs typeface="FranklinGotTDem"/>
              </a:rPr>
              <a:t> </a:t>
            </a:r>
            <a:r>
              <a:rPr kumimoji="0" lang="de-DE" sz="4200" b="1" i="0" u="none" strike="noStrike" kern="1100" cap="none" spc="0" normalizeH="0" baseline="3000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GotTDem"/>
                <a:ea typeface="+mj-ea"/>
                <a:cs typeface="FranklinGotTDem"/>
              </a:rPr>
              <a:t>realizzati</a:t>
            </a:r>
            <a:r>
              <a:rPr kumimoji="0" lang="de-DE" sz="4200" b="1" i="0" u="none" strike="noStrike" kern="1100" cap="none" spc="0" normalizeH="0" baseline="300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GotTDem"/>
                <a:ea typeface="+mj-ea"/>
                <a:cs typeface="FranklinGotTDem"/>
              </a:rPr>
              <a:t> e </a:t>
            </a:r>
            <a:r>
              <a:rPr kumimoji="0" lang="de-DE" sz="4200" b="1" i="0" u="none" strike="noStrike" kern="1100" cap="none" spc="0" normalizeH="0" baseline="3000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GotTDem"/>
                <a:ea typeface="+mj-ea"/>
                <a:cs typeface="FranklinGotTDem"/>
              </a:rPr>
              <a:t>obiettivi</a:t>
            </a:r>
            <a:r>
              <a:rPr kumimoji="0" lang="de-DE" sz="4200" b="1" i="0" u="none" strike="noStrike" kern="1100" cap="none" spc="0" normalizeH="0" baseline="300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GotTDem"/>
                <a:ea typeface="+mj-ea"/>
                <a:cs typeface="FranklinGotTDem"/>
              </a:rPr>
              <a:t> </a:t>
            </a:r>
            <a:r>
              <a:rPr kumimoji="0" lang="de-DE" sz="4200" b="1" i="0" u="none" strike="noStrike" kern="1100" cap="none" spc="0" normalizeH="0" baseline="3000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GotTDem"/>
                <a:ea typeface="+mj-ea"/>
                <a:cs typeface="FranklinGotTDem"/>
              </a:rPr>
              <a:t>futuri</a:t>
            </a:r>
            <a:r>
              <a:rPr kumimoji="0" lang="de-DE" sz="4200" b="1" i="0" u="none" strike="noStrike" kern="11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GotTDem"/>
                <a:ea typeface="+mj-ea"/>
                <a:cs typeface="FranklinGotTDem"/>
              </a:rPr>
              <a:t> </a:t>
            </a:r>
            <a:endParaRPr lang="de-DE" sz="4200" b="1" kern="1100" baseline="30000" dirty="0">
              <a:solidFill>
                <a:srgbClr val="FFFFFF"/>
              </a:solidFill>
              <a:latin typeface="FranklinGotTDem"/>
              <a:ea typeface="+mj-ea"/>
              <a:cs typeface="FranklinGotTDem"/>
            </a:endParaRPr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4834098" y="201511"/>
            <a:ext cx="4217538" cy="35503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lnSpc>
                <a:spcPts val="2160"/>
              </a:lnSpc>
            </a:pPr>
            <a:r>
              <a:rPr lang="de-DE" sz="2600" baseline="30000" dirty="0" err="1" smtClean="0">
                <a:solidFill>
                  <a:schemeClr val="bg1"/>
                </a:solidFill>
                <a:latin typeface="Franklin Gothic Book"/>
                <a:cs typeface="Franklin Gothic Book"/>
              </a:rPr>
              <a:t>Ambito</a:t>
            </a:r>
            <a:r>
              <a:rPr lang="de-DE" sz="2600" baseline="30000" dirty="0" smtClean="0">
                <a:solidFill>
                  <a:schemeClr val="bg1"/>
                </a:solidFill>
                <a:latin typeface="Franklin Gothic Book"/>
                <a:cs typeface="Franklin Gothic Book"/>
              </a:rPr>
              <a:t> </a:t>
            </a:r>
            <a:r>
              <a:rPr lang="de-DE" sz="2600" baseline="30000" dirty="0" err="1" smtClean="0">
                <a:solidFill>
                  <a:schemeClr val="bg1"/>
                </a:solidFill>
                <a:latin typeface="Franklin Gothic Book"/>
                <a:cs typeface="Franklin Gothic Book"/>
              </a:rPr>
              <a:t>Amministrazione</a:t>
            </a:r>
            <a:endParaRPr lang="de-DE" sz="2600" baseline="30000" dirty="0">
              <a:solidFill>
                <a:schemeClr val="bg1"/>
              </a:solidFill>
              <a:latin typeface="Franklin Gothic Book"/>
              <a:cs typeface="Franklin Gothic Book"/>
            </a:endParaRPr>
          </a:p>
        </p:txBody>
      </p:sp>
      <p:sp>
        <p:nvSpPr>
          <p:cNvPr id="11" name="Titel 1"/>
          <p:cNvSpPr txBox="1">
            <a:spLocks/>
          </p:cNvSpPr>
          <p:nvPr/>
        </p:nvSpPr>
        <p:spPr>
          <a:xfrm>
            <a:off x="69273" y="710473"/>
            <a:ext cx="4217538" cy="96436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ts val="344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e-DE" sz="4200" b="1" kern="1100" baseline="30000" dirty="0" smtClean="0">
                <a:solidFill>
                  <a:schemeClr val="bg1"/>
                </a:solidFill>
                <a:latin typeface="FranklinGotTDem"/>
                <a:ea typeface="+mj-ea"/>
                <a:cs typeface="FranklinGotTDem"/>
              </a:rPr>
              <a:t>Was wurde umgesetzt? Was steht an?</a:t>
            </a:r>
            <a:endParaRPr lang="de-DE" sz="4200" b="1" kern="1100" baseline="30000" dirty="0">
              <a:solidFill>
                <a:schemeClr val="bg1"/>
              </a:solidFill>
              <a:latin typeface="FranklinGotTDem"/>
              <a:ea typeface="+mj-ea"/>
              <a:cs typeface="FranklinGotTDem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914398" y="2033999"/>
            <a:ext cx="1145755" cy="677108"/>
          </a:xfrm>
          <a:prstGeom prst="rect">
            <a:avLst/>
          </a:prstGeom>
          <a:solidFill>
            <a:srgbClr val="3599D7"/>
          </a:solidFill>
        </p:spPr>
        <p:txBody>
          <a:bodyPr wrap="square" lIns="36000" tIns="0" rIns="36000" bIns="0" rtlCol="0">
            <a:spAutoFit/>
          </a:bodyPr>
          <a:lstStyle/>
          <a:p>
            <a:pPr algn="ctr"/>
            <a:r>
              <a:rPr lang="de-DE" sz="1600" b="1" dirty="0" err="1" smtClean="0">
                <a:solidFill>
                  <a:schemeClr val="bg1"/>
                </a:solidFill>
              </a:rPr>
              <a:t>Coinvolgi-mento</a:t>
            </a:r>
            <a:r>
              <a:rPr lang="de-DE" sz="1600" b="1" dirty="0" smtClean="0">
                <a:solidFill>
                  <a:schemeClr val="bg1"/>
                </a:solidFill>
              </a:rPr>
              <a:t> </a:t>
            </a:r>
            <a:r>
              <a:rPr lang="de-DE" sz="1600" b="1" dirty="0" err="1" smtClean="0">
                <a:solidFill>
                  <a:schemeClr val="bg1"/>
                </a:solidFill>
              </a:rPr>
              <a:t>attori</a:t>
            </a:r>
            <a:endParaRPr lang="de-DE" sz="1600" b="1" dirty="0" smtClean="0">
              <a:solidFill>
                <a:schemeClr val="bg1"/>
              </a:solidFill>
            </a:endParaRPr>
          </a:p>
          <a:p>
            <a:pPr algn="ctr"/>
            <a:r>
              <a:rPr lang="de-DE" sz="1200" dirty="0" err="1" smtClean="0">
                <a:solidFill>
                  <a:schemeClr val="bg1"/>
                </a:solidFill>
              </a:rPr>
              <a:t>ott</a:t>
            </a:r>
            <a:r>
              <a:rPr lang="de-DE" sz="1200" dirty="0" smtClean="0">
                <a:solidFill>
                  <a:schemeClr val="bg1"/>
                </a:solidFill>
              </a:rPr>
              <a:t> – </a:t>
            </a:r>
            <a:r>
              <a:rPr lang="de-DE" sz="1200" dirty="0" err="1" smtClean="0">
                <a:solidFill>
                  <a:schemeClr val="bg1"/>
                </a:solidFill>
              </a:rPr>
              <a:t>dic</a:t>
            </a:r>
            <a:r>
              <a:rPr lang="de-DE" sz="1200" dirty="0" smtClean="0">
                <a:solidFill>
                  <a:schemeClr val="bg1"/>
                </a:solidFill>
              </a:rPr>
              <a:t> 2014 </a:t>
            </a:r>
            <a:endParaRPr lang="de-DE" sz="1200" dirty="0">
              <a:solidFill>
                <a:schemeClr val="bg1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2498990" y="1597093"/>
            <a:ext cx="1145755" cy="677108"/>
          </a:xfrm>
          <a:prstGeom prst="rect">
            <a:avLst/>
          </a:prstGeom>
          <a:solidFill>
            <a:srgbClr val="3599D7"/>
          </a:solidFill>
        </p:spPr>
        <p:txBody>
          <a:bodyPr wrap="square" lIns="36000" tIns="0" rIns="36000" bIns="0" rtlCol="0">
            <a:spAutoFit/>
          </a:bodyPr>
          <a:lstStyle/>
          <a:p>
            <a:pPr algn="ctr"/>
            <a:r>
              <a:rPr lang="de-DE" sz="1600" b="1" dirty="0" err="1" smtClean="0">
                <a:solidFill>
                  <a:schemeClr val="bg1"/>
                </a:solidFill>
              </a:rPr>
              <a:t>Comitato</a:t>
            </a:r>
            <a:r>
              <a:rPr lang="de-DE" sz="1600" b="1" dirty="0" smtClean="0">
                <a:solidFill>
                  <a:schemeClr val="bg1"/>
                </a:solidFill>
              </a:rPr>
              <a:t> </a:t>
            </a:r>
            <a:r>
              <a:rPr lang="de-DE" sz="1600" b="1" dirty="0" err="1" smtClean="0">
                <a:solidFill>
                  <a:schemeClr val="bg1"/>
                </a:solidFill>
              </a:rPr>
              <a:t>rev</a:t>
            </a:r>
            <a:r>
              <a:rPr lang="de-DE" sz="1600" b="1" dirty="0" smtClean="0">
                <a:solidFill>
                  <a:schemeClr val="bg1"/>
                </a:solidFill>
              </a:rPr>
              <a:t>. </a:t>
            </a:r>
            <a:r>
              <a:rPr lang="de-DE" sz="1600" b="1" dirty="0" err="1" smtClean="0">
                <a:solidFill>
                  <a:schemeClr val="bg1"/>
                </a:solidFill>
              </a:rPr>
              <a:t>spesa</a:t>
            </a:r>
            <a:r>
              <a:rPr lang="de-DE" sz="1600" b="1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de-DE" sz="1200" dirty="0" err="1" smtClean="0">
                <a:solidFill>
                  <a:schemeClr val="bg1"/>
                </a:solidFill>
              </a:rPr>
              <a:t>marzo</a:t>
            </a:r>
            <a:r>
              <a:rPr lang="de-DE" sz="1200" dirty="0" smtClean="0">
                <a:solidFill>
                  <a:schemeClr val="bg1"/>
                </a:solidFill>
              </a:rPr>
              <a:t> 2015 </a:t>
            </a:r>
            <a:endParaRPr lang="de-DE" sz="1200" dirty="0">
              <a:solidFill>
                <a:schemeClr val="bg1"/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3832032" y="2028842"/>
            <a:ext cx="1145755" cy="677108"/>
          </a:xfrm>
          <a:prstGeom prst="rect">
            <a:avLst/>
          </a:prstGeom>
          <a:solidFill>
            <a:srgbClr val="3599D7"/>
          </a:solidFill>
        </p:spPr>
        <p:txBody>
          <a:bodyPr wrap="square" lIns="36000" tIns="0" rIns="36000" bIns="0" rtlCol="0">
            <a:spAutoFit/>
          </a:bodyPr>
          <a:lstStyle/>
          <a:p>
            <a:pPr algn="ctr"/>
            <a:r>
              <a:rPr lang="de-DE" sz="1600" b="1" dirty="0" err="1" smtClean="0">
                <a:solidFill>
                  <a:schemeClr val="bg1"/>
                </a:solidFill>
              </a:rPr>
              <a:t>Legge</a:t>
            </a:r>
            <a:r>
              <a:rPr lang="de-DE" sz="1600" b="1" dirty="0" smtClean="0">
                <a:solidFill>
                  <a:schemeClr val="bg1"/>
                </a:solidFill>
              </a:rPr>
              <a:t> personale</a:t>
            </a:r>
          </a:p>
          <a:p>
            <a:pPr algn="ctr"/>
            <a:r>
              <a:rPr lang="de-DE" sz="1200" dirty="0" err="1" smtClean="0">
                <a:solidFill>
                  <a:schemeClr val="bg1"/>
                </a:solidFill>
              </a:rPr>
              <a:t>maggio</a:t>
            </a:r>
            <a:r>
              <a:rPr lang="de-DE" sz="1200" dirty="0" smtClean="0">
                <a:solidFill>
                  <a:schemeClr val="bg1"/>
                </a:solidFill>
              </a:rPr>
              <a:t> 2015</a:t>
            </a:r>
            <a:endParaRPr lang="de-DE" sz="1200" dirty="0">
              <a:solidFill>
                <a:schemeClr val="bg1"/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5096164" y="1608736"/>
            <a:ext cx="1145756" cy="677108"/>
          </a:xfrm>
          <a:prstGeom prst="rect">
            <a:avLst/>
          </a:prstGeom>
          <a:solidFill>
            <a:srgbClr val="3599D7"/>
          </a:solidFill>
        </p:spPr>
        <p:txBody>
          <a:bodyPr wrap="square" lIns="36000" tIns="0" rIns="36000" bIns="0" rtlCol="0">
            <a:spAutoFit/>
          </a:bodyPr>
          <a:lstStyle/>
          <a:p>
            <a:pPr algn="ctr"/>
            <a:r>
              <a:rPr lang="de-DE" sz="1600" b="1" dirty="0" err="1" smtClean="0">
                <a:solidFill>
                  <a:schemeClr val="bg1"/>
                </a:solidFill>
              </a:rPr>
              <a:t>Novella</a:t>
            </a:r>
            <a:r>
              <a:rPr lang="de-DE" sz="1600" b="1" dirty="0" smtClean="0">
                <a:solidFill>
                  <a:schemeClr val="bg1"/>
                </a:solidFill>
              </a:rPr>
              <a:t> 17/93</a:t>
            </a:r>
          </a:p>
          <a:p>
            <a:pPr algn="ctr"/>
            <a:r>
              <a:rPr lang="de-DE" sz="1200" dirty="0" err="1" smtClean="0">
                <a:solidFill>
                  <a:schemeClr val="bg1"/>
                </a:solidFill>
              </a:rPr>
              <a:t>maggio</a:t>
            </a:r>
            <a:r>
              <a:rPr lang="de-DE" sz="1200" dirty="0" smtClean="0">
                <a:solidFill>
                  <a:schemeClr val="bg1"/>
                </a:solidFill>
              </a:rPr>
              <a:t> 2016</a:t>
            </a:r>
            <a:endParaRPr lang="de-DE" sz="1200" dirty="0">
              <a:solidFill>
                <a:schemeClr val="bg1"/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6920833" y="1870171"/>
            <a:ext cx="1145756" cy="677108"/>
          </a:xfrm>
          <a:prstGeom prst="rect">
            <a:avLst/>
          </a:prstGeom>
          <a:solidFill>
            <a:srgbClr val="3599D7"/>
          </a:solidFill>
        </p:spPr>
        <p:txBody>
          <a:bodyPr wrap="square" lIns="36000" tIns="0" rIns="36000" bIns="0" rtlCol="0">
            <a:spAutoFit/>
          </a:bodyPr>
          <a:lstStyle/>
          <a:p>
            <a:pPr algn="ctr"/>
            <a:r>
              <a:rPr lang="de-DE" sz="1600" b="1" dirty="0" err="1" smtClean="0">
                <a:solidFill>
                  <a:schemeClr val="bg1"/>
                </a:solidFill>
              </a:rPr>
              <a:t>Piattaforma</a:t>
            </a:r>
            <a:r>
              <a:rPr lang="de-DE" sz="1600" b="1" dirty="0" smtClean="0">
                <a:solidFill>
                  <a:schemeClr val="bg1"/>
                </a:solidFill>
              </a:rPr>
              <a:t> EIM</a:t>
            </a:r>
          </a:p>
          <a:p>
            <a:pPr algn="ctr"/>
            <a:r>
              <a:rPr lang="de-DE" sz="1200" dirty="0" smtClean="0">
                <a:solidFill>
                  <a:schemeClr val="bg1"/>
                </a:solidFill>
              </a:rPr>
              <a:t> 2016</a:t>
            </a:r>
            <a:endParaRPr lang="de-DE" sz="1200" dirty="0">
              <a:solidFill>
                <a:schemeClr val="bg1"/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423175" y="4834843"/>
            <a:ext cx="1145756" cy="677108"/>
          </a:xfrm>
          <a:prstGeom prst="rect">
            <a:avLst/>
          </a:prstGeom>
          <a:solidFill>
            <a:srgbClr val="3599D7"/>
          </a:solidFill>
        </p:spPr>
        <p:txBody>
          <a:bodyPr wrap="square" lIns="36000" tIns="0" rIns="36000" bIns="0" rtlCol="0">
            <a:spAutoFit/>
          </a:bodyPr>
          <a:lstStyle/>
          <a:p>
            <a:pPr algn="ctr"/>
            <a:r>
              <a:rPr lang="de-DE" sz="1600" b="1" dirty="0" err="1" smtClean="0">
                <a:solidFill>
                  <a:schemeClr val="bg1"/>
                </a:solidFill>
              </a:rPr>
              <a:t>Inizio</a:t>
            </a:r>
            <a:r>
              <a:rPr lang="de-DE" sz="1600" b="1" dirty="0" smtClean="0">
                <a:solidFill>
                  <a:schemeClr val="bg1"/>
                </a:solidFill>
              </a:rPr>
              <a:t> IA2018</a:t>
            </a:r>
          </a:p>
          <a:p>
            <a:pPr algn="ctr"/>
            <a:r>
              <a:rPr lang="de-DE" sz="1200" dirty="0" err="1" smtClean="0">
                <a:solidFill>
                  <a:schemeClr val="bg1"/>
                </a:solidFill>
              </a:rPr>
              <a:t>ott</a:t>
            </a:r>
            <a:r>
              <a:rPr lang="de-DE" sz="1200" dirty="0" smtClean="0">
                <a:solidFill>
                  <a:schemeClr val="bg1"/>
                </a:solidFill>
              </a:rPr>
              <a:t> 2014</a:t>
            </a:r>
            <a:endParaRPr lang="de-DE" sz="1200" dirty="0">
              <a:solidFill>
                <a:schemeClr val="bg1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1727808" y="4713656"/>
            <a:ext cx="1145756" cy="677108"/>
          </a:xfrm>
          <a:prstGeom prst="rect">
            <a:avLst/>
          </a:prstGeom>
          <a:solidFill>
            <a:srgbClr val="3599D7"/>
          </a:solidFill>
        </p:spPr>
        <p:txBody>
          <a:bodyPr wrap="square" lIns="36000" tIns="0" rIns="36000" bIns="0" rtlCol="0">
            <a:spAutoFit/>
          </a:bodyPr>
          <a:lstStyle/>
          <a:p>
            <a:pPr algn="ctr"/>
            <a:r>
              <a:rPr lang="de-DE" sz="1600" b="1" dirty="0" err="1" smtClean="0">
                <a:solidFill>
                  <a:schemeClr val="bg1"/>
                </a:solidFill>
              </a:rPr>
              <a:t>Critica</a:t>
            </a:r>
            <a:r>
              <a:rPr lang="de-DE" sz="1600" b="1" dirty="0" smtClean="0">
                <a:solidFill>
                  <a:schemeClr val="bg1"/>
                </a:solidFill>
              </a:rPr>
              <a:t> </a:t>
            </a:r>
            <a:r>
              <a:rPr lang="de-DE" sz="1600" b="1" dirty="0" err="1" smtClean="0">
                <a:solidFill>
                  <a:schemeClr val="bg1"/>
                </a:solidFill>
              </a:rPr>
              <a:t>compiti</a:t>
            </a:r>
            <a:endParaRPr lang="de-DE" sz="1600" b="1" dirty="0" smtClean="0">
              <a:solidFill>
                <a:schemeClr val="bg1"/>
              </a:solidFill>
            </a:endParaRPr>
          </a:p>
          <a:p>
            <a:pPr algn="ctr"/>
            <a:r>
              <a:rPr lang="de-DE" sz="1200" dirty="0" err="1" smtClean="0">
                <a:solidFill>
                  <a:schemeClr val="bg1"/>
                </a:solidFill>
              </a:rPr>
              <a:t>genn-dic</a:t>
            </a:r>
            <a:r>
              <a:rPr lang="de-DE" sz="1200" dirty="0" smtClean="0">
                <a:solidFill>
                  <a:schemeClr val="bg1"/>
                </a:solidFill>
              </a:rPr>
              <a:t> 2015</a:t>
            </a:r>
            <a:endParaRPr lang="de-DE" sz="1200" dirty="0">
              <a:solidFill>
                <a:schemeClr val="bg1"/>
              </a:solidFill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3174106" y="5167708"/>
            <a:ext cx="1145756" cy="677108"/>
          </a:xfrm>
          <a:prstGeom prst="rect">
            <a:avLst/>
          </a:prstGeom>
          <a:solidFill>
            <a:srgbClr val="3599D7"/>
          </a:solidFill>
        </p:spPr>
        <p:txBody>
          <a:bodyPr wrap="square" lIns="36000" tIns="0" rIns="36000" bIns="0" rtlCol="0">
            <a:spAutoFit/>
          </a:bodyPr>
          <a:lstStyle/>
          <a:p>
            <a:pPr algn="ctr"/>
            <a:r>
              <a:rPr lang="de-DE" sz="1600" b="1" dirty="0" err="1" smtClean="0">
                <a:solidFill>
                  <a:schemeClr val="bg1"/>
                </a:solidFill>
              </a:rPr>
              <a:t>Nuove</a:t>
            </a:r>
            <a:r>
              <a:rPr lang="de-DE" sz="1600" b="1" dirty="0" smtClean="0">
                <a:solidFill>
                  <a:schemeClr val="bg1"/>
                </a:solidFill>
              </a:rPr>
              <a:t> </a:t>
            </a:r>
            <a:r>
              <a:rPr lang="de-DE" sz="1600" b="1" dirty="0" err="1" smtClean="0">
                <a:solidFill>
                  <a:schemeClr val="bg1"/>
                </a:solidFill>
              </a:rPr>
              <a:t>pagine</a:t>
            </a:r>
            <a:r>
              <a:rPr lang="de-DE" sz="1600" b="1" dirty="0" smtClean="0">
                <a:solidFill>
                  <a:schemeClr val="bg1"/>
                </a:solidFill>
              </a:rPr>
              <a:t> web</a:t>
            </a:r>
            <a:r>
              <a:rPr lang="de-DE" sz="1200" dirty="0" smtClean="0">
                <a:solidFill>
                  <a:schemeClr val="bg1"/>
                </a:solidFill>
              </a:rPr>
              <a:t> </a:t>
            </a:r>
            <a:r>
              <a:rPr lang="de-DE" sz="1200" dirty="0" err="1" smtClean="0">
                <a:solidFill>
                  <a:schemeClr val="bg1"/>
                </a:solidFill>
              </a:rPr>
              <a:t>marzo</a:t>
            </a:r>
            <a:r>
              <a:rPr lang="de-DE" sz="1200" dirty="0" smtClean="0">
                <a:solidFill>
                  <a:schemeClr val="bg1"/>
                </a:solidFill>
              </a:rPr>
              <a:t> 2015</a:t>
            </a:r>
            <a:endParaRPr lang="de-DE" sz="1200" dirty="0">
              <a:solidFill>
                <a:schemeClr val="bg1"/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4457184" y="4699241"/>
            <a:ext cx="1145756" cy="677108"/>
          </a:xfrm>
          <a:prstGeom prst="rect">
            <a:avLst/>
          </a:prstGeom>
          <a:solidFill>
            <a:srgbClr val="3599D7"/>
          </a:solidFill>
        </p:spPr>
        <p:txBody>
          <a:bodyPr wrap="square" lIns="36000" tIns="0" rIns="36000" bIns="0" rtlCol="0">
            <a:spAutoFit/>
          </a:bodyPr>
          <a:lstStyle/>
          <a:p>
            <a:pPr algn="ctr"/>
            <a:r>
              <a:rPr lang="de-DE" sz="1600" b="1" dirty="0" smtClean="0">
                <a:solidFill>
                  <a:schemeClr val="bg1"/>
                </a:solidFill>
              </a:rPr>
              <a:t>Portale </a:t>
            </a:r>
            <a:r>
              <a:rPr lang="de-DE" sz="1600" b="1" dirty="0" err="1" smtClean="0">
                <a:solidFill>
                  <a:schemeClr val="bg1"/>
                </a:solidFill>
              </a:rPr>
              <a:t>OpenData</a:t>
            </a:r>
            <a:endParaRPr lang="de-DE" sz="1600" b="1" dirty="0" smtClean="0">
              <a:solidFill>
                <a:schemeClr val="bg1"/>
              </a:solidFill>
            </a:endParaRPr>
          </a:p>
          <a:p>
            <a:pPr algn="ctr"/>
            <a:r>
              <a:rPr lang="de-DE" sz="1200" dirty="0" err="1" smtClean="0">
                <a:solidFill>
                  <a:schemeClr val="bg1"/>
                </a:solidFill>
              </a:rPr>
              <a:t>dic</a:t>
            </a:r>
            <a:r>
              <a:rPr lang="de-DE" sz="1200" dirty="0" smtClean="0">
                <a:solidFill>
                  <a:schemeClr val="bg1"/>
                </a:solidFill>
              </a:rPr>
              <a:t> 2015</a:t>
            </a:r>
            <a:endParaRPr lang="de-DE" sz="1200" dirty="0">
              <a:solidFill>
                <a:schemeClr val="bg1"/>
              </a:solidFill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6072992" y="5058156"/>
            <a:ext cx="1145756" cy="677108"/>
          </a:xfrm>
          <a:prstGeom prst="rect">
            <a:avLst/>
          </a:prstGeom>
          <a:solidFill>
            <a:srgbClr val="3599D7"/>
          </a:solidFill>
        </p:spPr>
        <p:txBody>
          <a:bodyPr wrap="square" lIns="36000" tIns="0" rIns="36000" bIns="0" rtlCol="0">
            <a:spAutoFit/>
          </a:bodyPr>
          <a:lstStyle/>
          <a:p>
            <a:pPr algn="ctr"/>
            <a:r>
              <a:rPr lang="de-DE" sz="1600" b="1" dirty="0" err="1" smtClean="0">
                <a:solidFill>
                  <a:schemeClr val="bg1"/>
                </a:solidFill>
              </a:rPr>
              <a:t>Legge</a:t>
            </a:r>
            <a:r>
              <a:rPr lang="de-DE" sz="1600" b="1" dirty="0" smtClean="0">
                <a:solidFill>
                  <a:schemeClr val="bg1"/>
                </a:solidFill>
              </a:rPr>
              <a:t> </a:t>
            </a:r>
            <a:r>
              <a:rPr lang="de-DE" sz="1600" b="1" dirty="0" err="1" smtClean="0">
                <a:solidFill>
                  <a:schemeClr val="bg1"/>
                </a:solidFill>
              </a:rPr>
              <a:t>strutt</a:t>
            </a:r>
            <a:r>
              <a:rPr lang="de-DE" sz="1600" b="1" dirty="0" smtClean="0">
                <a:solidFill>
                  <a:schemeClr val="bg1"/>
                </a:solidFill>
              </a:rPr>
              <a:t>. </a:t>
            </a:r>
            <a:r>
              <a:rPr lang="de-DE" sz="1600" b="1" dirty="0" err="1">
                <a:solidFill>
                  <a:schemeClr val="bg1"/>
                </a:solidFill>
              </a:rPr>
              <a:t>d</a:t>
            </a:r>
            <a:r>
              <a:rPr lang="de-DE" sz="1600" b="1" dirty="0" err="1" smtClean="0">
                <a:solidFill>
                  <a:schemeClr val="bg1"/>
                </a:solidFill>
              </a:rPr>
              <a:t>irigenziale</a:t>
            </a:r>
            <a:endParaRPr lang="de-DE" sz="1600" b="1" dirty="0" smtClean="0">
              <a:solidFill>
                <a:schemeClr val="bg1"/>
              </a:solidFill>
            </a:endParaRPr>
          </a:p>
          <a:p>
            <a:pPr algn="ctr"/>
            <a:r>
              <a:rPr lang="de-DE" sz="1200" dirty="0" smtClean="0">
                <a:solidFill>
                  <a:schemeClr val="bg1"/>
                </a:solidFill>
              </a:rPr>
              <a:t>2016</a:t>
            </a:r>
            <a:endParaRPr lang="de-DE" sz="1200" dirty="0">
              <a:solidFill>
                <a:schemeClr val="bg1"/>
              </a:solidFill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7635551" y="4860985"/>
            <a:ext cx="1145756" cy="677108"/>
          </a:xfrm>
          <a:prstGeom prst="rect">
            <a:avLst/>
          </a:prstGeom>
          <a:solidFill>
            <a:srgbClr val="3599D7"/>
          </a:solidFill>
        </p:spPr>
        <p:txBody>
          <a:bodyPr wrap="square" lIns="36000" tIns="0" rIns="36000" bIns="0" rtlCol="0">
            <a:spAutoFit/>
          </a:bodyPr>
          <a:lstStyle/>
          <a:p>
            <a:pPr algn="ctr"/>
            <a:r>
              <a:rPr lang="de-DE" sz="1600" b="1" dirty="0" err="1" smtClean="0">
                <a:solidFill>
                  <a:schemeClr val="bg1"/>
                </a:solidFill>
              </a:rPr>
              <a:t>Procedure</a:t>
            </a:r>
            <a:r>
              <a:rPr lang="de-DE" sz="1600" b="1" dirty="0" smtClean="0">
                <a:solidFill>
                  <a:schemeClr val="bg1"/>
                </a:solidFill>
              </a:rPr>
              <a:t> </a:t>
            </a:r>
            <a:r>
              <a:rPr lang="de-DE" sz="1600" b="1" dirty="0" err="1" smtClean="0">
                <a:solidFill>
                  <a:schemeClr val="bg1"/>
                </a:solidFill>
              </a:rPr>
              <a:t>digitali</a:t>
            </a:r>
            <a:endParaRPr lang="de-DE" sz="1600" b="1" dirty="0" smtClean="0">
              <a:solidFill>
                <a:schemeClr val="bg1"/>
              </a:solidFill>
            </a:endParaRPr>
          </a:p>
          <a:p>
            <a:pPr algn="ctr"/>
            <a:r>
              <a:rPr lang="de-DE" sz="1200" dirty="0" err="1" smtClean="0">
                <a:solidFill>
                  <a:schemeClr val="bg1"/>
                </a:solidFill>
              </a:rPr>
              <a:t>autunno</a:t>
            </a:r>
            <a:r>
              <a:rPr lang="de-DE" sz="1200" dirty="0" smtClean="0">
                <a:solidFill>
                  <a:schemeClr val="bg1"/>
                </a:solidFill>
              </a:rPr>
              <a:t> 2016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76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3752850" cy="4525963"/>
          </a:xfrm>
        </p:spPr>
        <p:txBody>
          <a:bodyPr/>
          <a:lstStyle/>
          <a:p>
            <a:pPr marL="0" indent="0">
              <a:buNone/>
            </a:pPr>
            <a:r>
              <a:rPr lang="de-DE" sz="2800" dirty="0" smtClean="0">
                <a:latin typeface="FranklinGotTDem"/>
                <a:cs typeface="Arial" panose="020B0604020202020204" pitchFamily="34" charset="0"/>
              </a:rPr>
              <a:t>Verwaltung hat gesellschaftliche Relevanz und kann sich positiv auswirken, indem sie sich selbst hinterfragt, neue, unkomplizierte Wege beschreitet und sich in Richtung der Bürger entwickelt.</a:t>
            </a:r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69273" y="1227867"/>
            <a:ext cx="4217538" cy="50109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ts val="344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e-DE" sz="4200" b="1" kern="1100" baseline="30000" dirty="0" smtClean="0">
                <a:solidFill>
                  <a:schemeClr val="bg1"/>
                </a:solidFill>
                <a:latin typeface="FranklinGotTDem"/>
                <a:ea typeface="+mj-ea"/>
                <a:cs typeface="FranklinGotTDem"/>
              </a:rPr>
              <a:t>Ausblick</a:t>
            </a:r>
            <a:endParaRPr lang="de-DE" sz="4200" b="1" kern="1100" baseline="30000" dirty="0">
              <a:solidFill>
                <a:schemeClr val="bg1"/>
              </a:solidFill>
              <a:latin typeface="FranklinGotTDem"/>
              <a:ea typeface="+mj-ea"/>
              <a:cs typeface="FranklinGotTDem"/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0" y="0"/>
            <a:ext cx="9144000" cy="1308100"/>
          </a:xfrm>
          <a:prstGeom prst="rect">
            <a:avLst/>
          </a:prstGeom>
          <a:solidFill>
            <a:srgbClr val="C20D20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itel 1"/>
          <p:cNvSpPr txBox="1">
            <a:spLocks/>
          </p:cNvSpPr>
          <p:nvPr/>
        </p:nvSpPr>
        <p:spPr>
          <a:xfrm>
            <a:off x="53879" y="366327"/>
            <a:ext cx="4217538" cy="35503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algn="r">
              <a:lnSpc>
                <a:spcPts val="2160"/>
              </a:lnSpc>
            </a:pPr>
            <a:r>
              <a:rPr lang="de-DE" sz="2600" baseline="30000" dirty="0" smtClean="0">
                <a:solidFill>
                  <a:srgbClr val="FFFFFF"/>
                </a:solidFill>
                <a:latin typeface="Franklin Gothic Book"/>
                <a:cs typeface="Franklin Gothic Book"/>
              </a:rPr>
              <a:t>Bereich Familie</a:t>
            </a:r>
            <a:endParaRPr lang="de-DE" sz="2600" baseline="30000" dirty="0">
              <a:solidFill>
                <a:srgbClr val="FFFFFF"/>
              </a:solidFill>
              <a:latin typeface="Franklin Gothic Book"/>
              <a:cs typeface="Franklin Gothic Book"/>
            </a:endParaRPr>
          </a:p>
        </p:txBody>
      </p:sp>
      <p:sp>
        <p:nvSpPr>
          <p:cNvPr id="16" name="Titel 1"/>
          <p:cNvSpPr txBox="1">
            <a:spLocks/>
          </p:cNvSpPr>
          <p:nvPr/>
        </p:nvSpPr>
        <p:spPr>
          <a:xfrm>
            <a:off x="4826401" y="740853"/>
            <a:ext cx="4217538" cy="50109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ts val="344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e-DE" sz="4200" b="1" kern="1100" baseline="30000" dirty="0" smtClean="0">
                <a:solidFill>
                  <a:srgbClr val="FFFFFF"/>
                </a:solidFill>
                <a:latin typeface="FranklinGotTDem"/>
                <a:ea typeface="+mj-ea"/>
                <a:cs typeface="FranklinGotTDem"/>
              </a:rPr>
              <a:t>C</a:t>
            </a:r>
            <a:r>
              <a:rPr kumimoji="0" lang="de-DE" sz="4200" b="1" i="0" u="none" strike="noStrike" kern="1100" cap="none" spc="0" normalizeH="0" baseline="3000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GotTDem"/>
                <a:ea typeface="+mj-ea"/>
                <a:cs typeface="FranklinGotTDem"/>
              </a:rPr>
              <a:t>ontesto</a:t>
            </a:r>
            <a:r>
              <a:rPr kumimoji="0" lang="de-DE" sz="4200" b="1" i="0" u="none" strike="noStrike" kern="1100" cap="none" spc="0" normalizeH="0" baseline="300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GotTDem"/>
                <a:ea typeface="+mj-ea"/>
                <a:cs typeface="FranklinGotTDem"/>
              </a:rPr>
              <a:t> e </a:t>
            </a:r>
            <a:r>
              <a:rPr kumimoji="0" lang="de-DE" sz="4200" b="1" i="0" u="none" strike="noStrike" kern="1100" cap="none" spc="0" normalizeH="0" baseline="3000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GotTDem"/>
                <a:ea typeface="+mj-ea"/>
                <a:cs typeface="FranklinGotTDem"/>
              </a:rPr>
              <a:t>obiettivo</a:t>
            </a:r>
            <a:endParaRPr kumimoji="0" lang="de-DE" sz="4200" b="1" i="0" u="none" strike="noStrike" kern="1200" cap="none" spc="0" normalizeH="0" baseline="3000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GotTDem"/>
              <a:ea typeface="+mj-ea"/>
              <a:cs typeface="FranklinGotTDem"/>
            </a:endParaRPr>
          </a:p>
        </p:txBody>
      </p:sp>
      <p:sp>
        <p:nvSpPr>
          <p:cNvPr id="17" name="Titel 1"/>
          <p:cNvSpPr txBox="1">
            <a:spLocks/>
          </p:cNvSpPr>
          <p:nvPr/>
        </p:nvSpPr>
        <p:spPr>
          <a:xfrm>
            <a:off x="4834098" y="366327"/>
            <a:ext cx="4217538" cy="35503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lnSpc>
                <a:spcPts val="2160"/>
              </a:lnSpc>
            </a:pPr>
            <a:r>
              <a:rPr lang="de-DE" sz="2600" baseline="30000" dirty="0" err="1" smtClean="0">
                <a:solidFill>
                  <a:schemeClr val="bg1"/>
                </a:solidFill>
                <a:latin typeface="Franklin Gothic Book"/>
                <a:cs typeface="Franklin Gothic Book"/>
              </a:rPr>
              <a:t>Ambito</a:t>
            </a:r>
            <a:r>
              <a:rPr lang="de-DE" sz="2600" baseline="30000" dirty="0" smtClean="0">
                <a:solidFill>
                  <a:schemeClr val="bg1"/>
                </a:solidFill>
                <a:latin typeface="Franklin Gothic Book"/>
                <a:cs typeface="Franklin Gothic Book"/>
              </a:rPr>
              <a:t> </a:t>
            </a:r>
            <a:r>
              <a:rPr lang="de-DE" sz="2600" baseline="30000" dirty="0" err="1" smtClean="0">
                <a:solidFill>
                  <a:schemeClr val="bg1"/>
                </a:solidFill>
                <a:latin typeface="Franklin Gothic Book"/>
                <a:cs typeface="Franklin Gothic Book"/>
              </a:rPr>
              <a:t>famiglia</a:t>
            </a:r>
            <a:endParaRPr lang="de-DE" sz="2600" baseline="30000" dirty="0">
              <a:solidFill>
                <a:schemeClr val="bg1"/>
              </a:solidFill>
              <a:latin typeface="Franklin Gothic Book"/>
              <a:cs typeface="Franklin Gothic Book"/>
            </a:endParaRPr>
          </a:p>
        </p:txBody>
      </p:sp>
      <p:sp>
        <p:nvSpPr>
          <p:cNvPr id="18" name="Titel 1"/>
          <p:cNvSpPr txBox="1">
            <a:spLocks/>
          </p:cNvSpPr>
          <p:nvPr/>
        </p:nvSpPr>
        <p:spPr>
          <a:xfrm>
            <a:off x="69273" y="727228"/>
            <a:ext cx="4217538" cy="52835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ts val="344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200" b="1" i="0" u="none" strike="noStrike" kern="1100" cap="none" spc="0" normalizeH="0" baseline="300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anklinGotTDem"/>
                <a:ea typeface="+mj-ea"/>
                <a:cs typeface="FranklinGotTDem"/>
              </a:rPr>
              <a:t>Rahmen und Ziel</a:t>
            </a:r>
            <a:endParaRPr kumimoji="0" lang="de-DE" sz="4200" b="1" i="0" u="none" strike="noStrike" kern="1200" cap="none" spc="0" normalizeH="0" baseline="3000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ranklinGotTDem"/>
              <a:ea typeface="+mj-ea"/>
              <a:cs typeface="FranklinGotTDem"/>
            </a:endParaRPr>
          </a:p>
        </p:txBody>
      </p:sp>
      <p:sp>
        <p:nvSpPr>
          <p:cNvPr id="19" name="Line 39"/>
          <p:cNvSpPr>
            <a:spLocks noChangeShapeType="1"/>
          </p:cNvSpPr>
          <p:nvPr/>
        </p:nvSpPr>
        <p:spPr bwMode="auto">
          <a:xfrm>
            <a:off x="431800" y="6534150"/>
            <a:ext cx="3778250" cy="0"/>
          </a:xfrm>
          <a:prstGeom prst="line">
            <a:avLst/>
          </a:prstGeom>
          <a:noFill/>
          <a:ln w="508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0" name="Rectangle 42"/>
          <p:cNvSpPr>
            <a:spLocks noChangeArrowheads="1"/>
          </p:cNvSpPr>
          <p:nvPr/>
        </p:nvSpPr>
        <p:spPr bwMode="auto">
          <a:xfrm>
            <a:off x="2065338" y="6326188"/>
            <a:ext cx="2236787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spcBef>
                <a:spcPct val="0"/>
              </a:spcBef>
            </a:pPr>
            <a:r>
              <a:rPr lang="de-DE" altLang="de-DE" sz="800" dirty="0">
                <a:latin typeface="Arial" panose="020B0604020202020204" pitchFamily="34" charset="0"/>
                <a:cs typeface="Arial" panose="020B0604020202020204" pitchFamily="34" charset="0"/>
              </a:rPr>
              <a:t>AUTONOME PROVINZ BOZEN - SÜDTIROL</a:t>
            </a:r>
          </a:p>
        </p:txBody>
      </p:sp>
      <p:sp>
        <p:nvSpPr>
          <p:cNvPr id="21" name="Rectangle 43"/>
          <p:cNvSpPr>
            <a:spLocks noChangeArrowheads="1"/>
          </p:cNvSpPr>
          <p:nvPr/>
        </p:nvSpPr>
        <p:spPr bwMode="auto">
          <a:xfrm>
            <a:off x="4832350" y="6326188"/>
            <a:ext cx="2709863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it-IT" altLang="de-DE" sz="800" dirty="0">
                <a:latin typeface="Arial" panose="020B0604020202020204" pitchFamily="34" charset="0"/>
                <a:cs typeface="Arial" panose="020B0604020202020204" pitchFamily="34" charset="0"/>
              </a:rPr>
              <a:t>PROVINCIA AUTONOMA DI BOLZANO - ALTO ADIGE</a:t>
            </a:r>
          </a:p>
        </p:txBody>
      </p:sp>
      <p:sp>
        <p:nvSpPr>
          <p:cNvPr id="22" name="Text Box 44"/>
          <p:cNvSpPr txBox="1">
            <a:spLocks noChangeArrowheads="1"/>
          </p:cNvSpPr>
          <p:nvPr/>
        </p:nvSpPr>
        <p:spPr bwMode="auto">
          <a:xfrm>
            <a:off x="4832350" y="6484938"/>
            <a:ext cx="1290738" cy="237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ts val="1300"/>
              </a:lnSpc>
              <a:spcBef>
                <a:spcPct val="0"/>
              </a:spcBef>
            </a:pPr>
            <a:r>
              <a:rPr lang="it-IT" altLang="de-DE" sz="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Assessora </a:t>
            </a:r>
            <a:r>
              <a:rPr lang="it-IT" altLang="de-DE" sz="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Waltraud </a:t>
            </a:r>
            <a:r>
              <a:rPr lang="it-IT" altLang="de-DE" sz="700" b="1" dirty="0">
                <a:latin typeface="Arial" panose="020B0604020202020204" pitchFamily="34" charset="0"/>
                <a:cs typeface="Arial" panose="020B0604020202020204" pitchFamily="34" charset="0"/>
              </a:rPr>
              <a:t>Deeg</a:t>
            </a:r>
          </a:p>
        </p:txBody>
      </p:sp>
      <p:sp>
        <p:nvSpPr>
          <p:cNvPr id="23" name="Text Box 45"/>
          <p:cNvSpPr txBox="1">
            <a:spLocks noChangeArrowheads="1"/>
          </p:cNvSpPr>
          <p:nvPr/>
        </p:nvSpPr>
        <p:spPr bwMode="auto">
          <a:xfrm>
            <a:off x="2956869" y="6484938"/>
            <a:ext cx="1346844" cy="237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lnSpc>
                <a:spcPts val="1300"/>
              </a:lnSpc>
              <a:spcBef>
                <a:spcPct val="0"/>
              </a:spcBef>
            </a:pPr>
            <a:r>
              <a:rPr lang="de-DE" altLang="de-DE" sz="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Landesrätin </a:t>
            </a:r>
            <a:r>
              <a:rPr lang="de-DE" altLang="de-DE" sz="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Waltraud </a:t>
            </a:r>
            <a:r>
              <a:rPr lang="de-DE" altLang="de-DE" sz="700" b="1" dirty="0">
                <a:latin typeface="Arial" panose="020B0604020202020204" pitchFamily="34" charset="0"/>
                <a:cs typeface="Arial" panose="020B0604020202020204" pitchFamily="34" charset="0"/>
              </a:rPr>
              <a:t>Deeg</a:t>
            </a:r>
            <a:endParaRPr lang="de-DE" altLang="de-DE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Line 40"/>
          <p:cNvSpPr>
            <a:spLocks noChangeShapeType="1"/>
          </p:cNvSpPr>
          <p:nvPr/>
        </p:nvSpPr>
        <p:spPr bwMode="auto">
          <a:xfrm>
            <a:off x="4929188" y="6534150"/>
            <a:ext cx="3778250" cy="0"/>
          </a:xfrm>
          <a:prstGeom prst="line">
            <a:avLst/>
          </a:prstGeom>
          <a:noFill/>
          <a:ln w="508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25" name="Picture 65" descr="LW_Adler_4C_16x2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438" y="6310313"/>
            <a:ext cx="360362" cy="449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Inhaltsplatzhalter 2"/>
          <p:cNvSpPr txBox="1">
            <a:spLocks/>
          </p:cNvSpPr>
          <p:nvPr/>
        </p:nvSpPr>
        <p:spPr>
          <a:xfrm>
            <a:off x="4826401" y="1596080"/>
            <a:ext cx="385471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de-DE" sz="2800" dirty="0" err="1" smtClean="0">
                <a:latin typeface="FranklinGotTDem"/>
                <a:cs typeface="Arial" panose="020B0604020202020204" pitchFamily="34" charset="0"/>
              </a:rPr>
              <a:t>L‘amministrazione</a:t>
            </a:r>
            <a:r>
              <a:rPr lang="de-DE" sz="2800" dirty="0" smtClean="0">
                <a:latin typeface="FranklinGotTDem"/>
                <a:cs typeface="Arial" panose="020B0604020202020204" pitchFamily="34" charset="0"/>
              </a:rPr>
              <a:t> </a:t>
            </a:r>
            <a:r>
              <a:rPr lang="de-DE" sz="2800" dirty="0" err="1" smtClean="0">
                <a:latin typeface="FranklinGotTDem"/>
                <a:cs typeface="Arial" panose="020B0604020202020204" pitchFamily="34" charset="0"/>
              </a:rPr>
              <a:t>può</a:t>
            </a:r>
            <a:r>
              <a:rPr lang="de-DE" sz="2800" dirty="0" smtClean="0">
                <a:latin typeface="FranklinGotTDem"/>
                <a:cs typeface="Arial" panose="020B0604020202020204" pitchFamily="34" charset="0"/>
              </a:rPr>
              <a:t> </a:t>
            </a:r>
            <a:r>
              <a:rPr lang="de-DE" sz="2800" dirty="0" err="1" smtClean="0">
                <a:latin typeface="FranklinGotTDem"/>
                <a:cs typeface="Arial" panose="020B0604020202020204" pitchFamily="34" charset="0"/>
              </a:rPr>
              <a:t>avere</a:t>
            </a:r>
            <a:r>
              <a:rPr lang="de-DE" sz="2800" dirty="0" smtClean="0">
                <a:latin typeface="FranklinGotTDem"/>
                <a:cs typeface="Arial" panose="020B0604020202020204" pitchFamily="34" charset="0"/>
              </a:rPr>
              <a:t> </a:t>
            </a:r>
            <a:r>
              <a:rPr lang="de-DE" sz="2800" dirty="0" err="1" smtClean="0">
                <a:latin typeface="FranklinGotTDem"/>
                <a:cs typeface="Arial" panose="020B0604020202020204" pitchFamily="34" charset="0"/>
              </a:rPr>
              <a:t>un</a:t>
            </a:r>
            <a:r>
              <a:rPr lang="de-DE" sz="2800" dirty="0" smtClean="0">
                <a:latin typeface="FranklinGotTDem"/>
                <a:cs typeface="Arial" panose="020B0604020202020204" pitchFamily="34" charset="0"/>
              </a:rPr>
              <a:t> </a:t>
            </a:r>
            <a:r>
              <a:rPr lang="de-DE" sz="2800" dirty="0" err="1" smtClean="0">
                <a:latin typeface="FranklinGotTDem"/>
                <a:cs typeface="Arial" panose="020B0604020202020204" pitchFamily="34" charset="0"/>
              </a:rPr>
              <a:t>impatto</a:t>
            </a:r>
            <a:r>
              <a:rPr lang="de-DE" sz="2800" dirty="0" smtClean="0">
                <a:latin typeface="FranklinGotTDem"/>
                <a:cs typeface="Arial" panose="020B0604020202020204" pitchFamily="34" charset="0"/>
              </a:rPr>
              <a:t> </a:t>
            </a:r>
            <a:r>
              <a:rPr lang="de-DE" sz="2800" dirty="0" err="1" smtClean="0">
                <a:latin typeface="FranklinGotTDem"/>
                <a:cs typeface="Arial" panose="020B0604020202020204" pitchFamily="34" charset="0"/>
              </a:rPr>
              <a:t>positivo</a:t>
            </a:r>
            <a:r>
              <a:rPr lang="de-DE" sz="2800" dirty="0" smtClean="0">
                <a:latin typeface="FranklinGotTDem"/>
                <a:cs typeface="Arial" panose="020B0604020202020204" pitchFamily="34" charset="0"/>
              </a:rPr>
              <a:t> </a:t>
            </a:r>
            <a:r>
              <a:rPr lang="de-DE" sz="2800" dirty="0" err="1" smtClean="0">
                <a:latin typeface="FranklinGotTDem"/>
                <a:cs typeface="Arial" panose="020B0604020202020204" pitchFamily="34" charset="0"/>
              </a:rPr>
              <a:t>sulla</a:t>
            </a:r>
            <a:r>
              <a:rPr lang="de-DE" sz="2800" dirty="0" smtClean="0">
                <a:latin typeface="FranklinGotTDem"/>
                <a:cs typeface="Arial" panose="020B0604020202020204" pitchFamily="34" charset="0"/>
              </a:rPr>
              <a:t> </a:t>
            </a:r>
            <a:r>
              <a:rPr lang="de-DE" sz="2800" dirty="0" err="1" smtClean="0">
                <a:latin typeface="FranklinGotTDem"/>
                <a:cs typeface="Arial" panose="020B0604020202020204" pitchFamily="34" charset="0"/>
              </a:rPr>
              <a:t>società</a:t>
            </a:r>
            <a:r>
              <a:rPr lang="de-DE" sz="2800" dirty="0" smtClean="0">
                <a:latin typeface="FranklinGotTDem"/>
                <a:cs typeface="Arial" panose="020B0604020202020204" pitchFamily="34" charset="0"/>
              </a:rPr>
              <a:t>: </a:t>
            </a:r>
            <a:r>
              <a:rPr lang="de-DE" sz="2800" dirty="0" err="1" smtClean="0">
                <a:latin typeface="FranklinGotTDem"/>
                <a:cs typeface="Arial" panose="020B0604020202020204" pitchFamily="34" charset="0"/>
              </a:rPr>
              <a:t>mettendosi</a:t>
            </a:r>
            <a:r>
              <a:rPr lang="de-DE" sz="2800" dirty="0" smtClean="0">
                <a:latin typeface="FranklinGotTDem"/>
                <a:cs typeface="Arial" panose="020B0604020202020204" pitchFamily="34" charset="0"/>
              </a:rPr>
              <a:t> in </a:t>
            </a:r>
            <a:r>
              <a:rPr lang="de-DE" sz="2800" dirty="0" err="1" smtClean="0">
                <a:latin typeface="FranklinGotTDem"/>
                <a:cs typeface="Arial" panose="020B0604020202020204" pitchFamily="34" charset="0"/>
              </a:rPr>
              <a:t>discussione</a:t>
            </a:r>
            <a:r>
              <a:rPr lang="de-DE" sz="2800" dirty="0" smtClean="0">
                <a:latin typeface="FranklinGotTDem"/>
                <a:cs typeface="Arial" panose="020B0604020202020204" pitchFamily="34" charset="0"/>
              </a:rPr>
              <a:t>, </a:t>
            </a:r>
            <a:r>
              <a:rPr lang="de-DE" sz="2800" dirty="0" err="1" smtClean="0">
                <a:latin typeface="FranklinGotTDem"/>
                <a:cs typeface="Arial" panose="020B0604020202020204" pitchFamily="34" charset="0"/>
              </a:rPr>
              <a:t>percorrendo</a:t>
            </a:r>
            <a:r>
              <a:rPr lang="de-DE" sz="2800" dirty="0" smtClean="0">
                <a:latin typeface="FranklinGotTDem"/>
                <a:cs typeface="Arial" panose="020B0604020202020204" pitchFamily="34" charset="0"/>
              </a:rPr>
              <a:t> </a:t>
            </a:r>
            <a:r>
              <a:rPr lang="de-DE" sz="2800" dirty="0" err="1" smtClean="0">
                <a:latin typeface="FranklinGotTDem"/>
                <a:cs typeface="Arial" panose="020B0604020202020204" pitchFamily="34" charset="0"/>
              </a:rPr>
              <a:t>nuove</a:t>
            </a:r>
            <a:r>
              <a:rPr lang="de-DE" sz="2800" dirty="0" smtClean="0">
                <a:latin typeface="FranklinGotTDem"/>
                <a:cs typeface="Arial" panose="020B0604020202020204" pitchFamily="34" charset="0"/>
              </a:rPr>
              <a:t> </a:t>
            </a:r>
            <a:r>
              <a:rPr lang="de-DE" sz="2800" dirty="0" err="1" smtClean="0">
                <a:latin typeface="FranklinGotTDem"/>
                <a:cs typeface="Arial" panose="020B0604020202020204" pitchFamily="34" charset="0"/>
              </a:rPr>
              <a:t>vie</a:t>
            </a:r>
            <a:r>
              <a:rPr lang="de-DE" sz="2800" dirty="0" smtClean="0">
                <a:latin typeface="FranklinGotTDem"/>
                <a:cs typeface="Arial" panose="020B0604020202020204" pitchFamily="34" charset="0"/>
              </a:rPr>
              <a:t> </a:t>
            </a:r>
            <a:r>
              <a:rPr lang="de-DE" sz="2800" dirty="0" err="1" smtClean="0">
                <a:latin typeface="FranklinGotTDem"/>
                <a:cs typeface="Arial" panose="020B0604020202020204" pitchFamily="34" charset="0"/>
              </a:rPr>
              <a:t>all‘insegna</a:t>
            </a:r>
            <a:r>
              <a:rPr lang="de-DE" sz="2800" dirty="0" smtClean="0">
                <a:latin typeface="FranklinGotTDem"/>
                <a:cs typeface="Arial" panose="020B0604020202020204" pitchFamily="34" charset="0"/>
              </a:rPr>
              <a:t> della </a:t>
            </a:r>
            <a:r>
              <a:rPr lang="de-DE" sz="2800" dirty="0" err="1" smtClean="0">
                <a:latin typeface="FranklinGotTDem"/>
                <a:cs typeface="Arial" panose="020B0604020202020204" pitchFamily="34" charset="0"/>
              </a:rPr>
              <a:t>semplicità</a:t>
            </a:r>
            <a:r>
              <a:rPr lang="de-DE" sz="2800" dirty="0" smtClean="0">
                <a:latin typeface="FranklinGotTDem"/>
                <a:cs typeface="Arial" panose="020B0604020202020204" pitchFamily="34" charset="0"/>
              </a:rPr>
              <a:t> e </a:t>
            </a:r>
            <a:r>
              <a:rPr lang="de-DE" sz="2800" dirty="0" err="1" smtClean="0">
                <a:latin typeface="FranklinGotTDem"/>
                <a:cs typeface="Arial" panose="020B0604020202020204" pitchFamily="34" charset="0"/>
              </a:rPr>
              <a:t>avvicinandosi</a:t>
            </a:r>
            <a:r>
              <a:rPr lang="de-DE" sz="2800" dirty="0" smtClean="0">
                <a:latin typeface="FranklinGotTDem"/>
                <a:cs typeface="Arial" panose="020B0604020202020204" pitchFamily="34" charset="0"/>
              </a:rPr>
              <a:t> sempre di più ai </a:t>
            </a:r>
            <a:r>
              <a:rPr lang="de-DE" sz="2800" dirty="0" err="1" smtClean="0">
                <a:latin typeface="FranklinGotTDem"/>
                <a:cs typeface="Arial" panose="020B0604020202020204" pitchFamily="34" charset="0"/>
              </a:rPr>
              <a:t>cittadini</a:t>
            </a:r>
            <a:r>
              <a:rPr lang="de-DE" sz="2800" dirty="0" smtClean="0">
                <a:latin typeface="FranklinGotTDem"/>
                <a:cs typeface="Arial" panose="020B0604020202020204" pitchFamily="34" charset="0"/>
              </a:rPr>
              <a:t>.</a:t>
            </a:r>
            <a:endParaRPr lang="de-DE" sz="2800" dirty="0">
              <a:latin typeface="FranklinGotTDem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28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0" y="0"/>
            <a:ext cx="9144000" cy="1308100"/>
          </a:xfrm>
          <a:prstGeom prst="rect">
            <a:avLst/>
          </a:prstGeom>
          <a:solidFill>
            <a:srgbClr val="C20D20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53879" y="366327"/>
            <a:ext cx="4217538" cy="35503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algn="r">
              <a:lnSpc>
                <a:spcPts val="2160"/>
              </a:lnSpc>
            </a:pPr>
            <a:r>
              <a:rPr lang="de-DE" sz="2600" baseline="30000" dirty="0" smtClean="0">
                <a:solidFill>
                  <a:srgbClr val="FFFFFF"/>
                </a:solidFill>
                <a:latin typeface="Franklin Gothic Book"/>
                <a:cs typeface="Franklin Gothic Book"/>
              </a:rPr>
              <a:t>Bereich</a:t>
            </a:r>
            <a:endParaRPr lang="de-DE" sz="2600" baseline="30000" dirty="0">
              <a:solidFill>
                <a:srgbClr val="FFFFFF"/>
              </a:solidFill>
              <a:latin typeface="Franklin Gothic Book"/>
              <a:cs typeface="Franklin Gothic Book"/>
            </a:endParaRPr>
          </a:p>
        </p:txBody>
      </p:sp>
      <p:sp>
        <p:nvSpPr>
          <p:cNvPr id="11" name="Titel 1"/>
          <p:cNvSpPr txBox="1">
            <a:spLocks/>
          </p:cNvSpPr>
          <p:nvPr/>
        </p:nvSpPr>
        <p:spPr>
          <a:xfrm>
            <a:off x="4826401" y="740853"/>
            <a:ext cx="4217538" cy="50109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ts val="344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200" b="1" i="0" u="none" strike="noStrike" kern="1100" cap="none" spc="0" normalizeH="0" baseline="3000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GotTDem"/>
                <a:ea typeface="+mj-ea"/>
                <a:cs typeface="FranklinGotTDem"/>
              </a:rPr>
              <a:t>Informatica</a:t>
            </a:r>
            <a:endParaRPr kumimoji="0" lang="de-DE" sz="4200" b="1" i="0" u="none" strike="noStrike" kern="1200" cap="none" spc="0" normalizeH="0" baseline="3000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GotTDem"/>
              <a:ea typeface="+mj-ea"/>
              <a:cs typeface="FranklinGotTDem"/>
            </a:endParaRPr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4834098" y="366327"/>
            <a:ext cx="4217538" cy="35503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lnSpc>
                <a:spcPts val="2160"/>
              </a:lnSpc>
            </a:pPr>
            <a:r>
              <a:rPr lang="de-DE" sz="2600" baseline="30000" dirty="0" err="1" smtClean="0">
                <a:solidFill>
                  <a:schemeClr val="bg1"/>
                </a:solidFill>
                <a:latin typeface="Franklin Gothic Book"/>
                <a:cs typeface="Franklin Gothic Book"/>
              </a:rPr>
              <a:t>Ambito</a:t>
            </a:r>
            <a:endParaRPr lang="de-DE" sz="2600" baseline="30000" dirty="0">
              <a:solidFill>
                <a:schemeClr val="bg1"/>
              </a:solidFill>
              <a:latin typeface="Franklin Gothic Book"/>
              <a:cs typeface="Franklin Gothic Book"/>
            </a:endParaRPr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69273" y="740853"/>
            <a:ext cx="4217538" cy="50109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ts val="344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200" b="1" i="0" u="none" strike="noStrike" kern="1100" cap="none" spc="0" normalizeH="0" baseline="300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anklinGotTDem"/>
                <a:ea typeface="+mj-ea"/>
                <a:cs typeface="FranklinGotTDem"/>
              </a:rPr>
              <a:t>Informationstechnik</a:t>
            </a:r>
            <a:endParaRPr kumimoji="0" lang="de-DE" sz="4200" b="1" i="0" u="none" strike="noStrike" kern="1200" cap="none" spc="0" normalizeH="0" baseline="3000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ranklinGotTDem"/>
              <a:ea typeface="+mj-ea"/>
              <a:cs typeface="FranklinGotTDem"/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335" y="1308100"/>
            <a:ext cx="8324849" cy="5549899"/>
          </a:xfrm>
          <a:prstGeom prst="rect">
            <a:avLst/>
          </a:prstGeom>
        </p:spPr>
      </p:pic>
      <p:sp>
        <p:nvSpPr>
          <p:cNvPr id="9" name="Line 39"/>
          <p:cNvSpPr>
            <a:spLocks noChangeShapeType="1"/>
          </p:cNvSpPr>
          <p:nvPr/>
        </p:nvSpPr>
        <p:spPr bwMode="auto">
          <a:xfrm>
            <a:off x="431800" y="6534150"/>
            <a:ext cx="3778250" cy="0"/>
          </a:xfrm>
          <a:prstGeom prst="line">
            <a:avLst/>
          </a:prstGeom>
          <a:noFill/>
          <a:ln w="508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4" name="Rectangle 42"/>
          <p:cNvSpPr>
            <a:spLocks noChangeArrowheads="1"/>
          </p:cNvSpPr>
          <p:nvPr/>
        </p:nvSpPr>
        <p:spPr bwMode="auto">
          <a:xfrm>
            <a:off x="2065338" y="6326188"/>
            <a:ext cx="2236787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spcBef>
                <a:spcPct val="0"/>
              </a:spcBef>
            </a:pPr>
            <a:r>
              <a:rPr lang="de-DE" altLang="de-DE" sz="800" dirty="0">
                <a:latin typeface="Arial" panose="020B0604020202020204" pitchFamily="34" charset="0"/>
                <a:cs typeface="Arial" panose="020B0604020202020204" pitchFamily="34" charset="0"/>
              </a:rPr>
              <a:t>AUTONOME PROVINZ BOZEN - SÜDTIROL</a:t>
            </a:r>
          </a:p>
        </p:txBody>
      </p:sp>
      <p:sp>
        <p:nvSpPr>
          <p:cNvPr id="15" name="Rectangle 43"/>
          <p:cNvSpPr>
            <a:spLocks noChangeArrowheads="1"/>
          </p:cNvSpPr>
          <p:nvPr/>
        </p:nvSpPr>
        <p:spPr bwMode="auto">
          <a:xfrm>
            <a:off x="4832350" y="6326188"/>
            <a:ext cx="2709863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it-IT" altLang="de-DE" sz="800" dirty="0">
                <a:latin typeface="Arial" panose="020B0604020202020204" pitchFamily="34" charset="0"/>
                <a:cs typeface="Arial" panose="020B0604020202020204" pitchFamily="34" charset="0"/>
              </a:rPr>
              <a:t>PROVINCIA AUTONOMA DI BOLZANO - ALTO ADIGE</a:t>
            </a:r>
          </a:p>
        </p:txBody>
      </p:sp>
      <p:sp>
        <p:nvSpPr>
          <p:cNvPr id="16" name="Text Box 44"/>
          <p:cNvSpPr txBox="1">
            <a:spLocks noChangeArrowheads="1"/>
          </p:cNvSpPr>
          <p:nvPr/>
        </p:nvSpPr>
        <p:spPr bwMode="auto">
          <a:xfrm>
            <a:off x="4832350" y="6484938"/>
            <a:ext cx="1290738" cy="237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ts val="1300"/>
              </a:lnSpc>
              <a:spcBef>
                <a:spcPct val="0"/>
              </a:spcBef>
            </a:pPr>
            <a:r>
              <a:rPr lang="it-IT" altLang="de-DE" sz="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Assessora </a:t>
            </a:r>
            <a:r>
              <a:rPr lang="it-IT" altLang="de-DE" sz="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Waltraud </a:t>
            </a:r>
            <a:r>
              <a:rPr lang="it-IT" altLang="de-DE" sz="700" b="1" dirty="0">
                <a:latin typeface="Arial" panose="020B0604020202020204" pitchFamily="34" charset="0"/>
                <a:cs typeface="Arial" panose="020B0604020202020204" pitchFamily="34" charset="0"/>
              </a:rPr>
              <a:t>Deeg</a:t>
            </a:r>
          </a:p>
        </p:txBody>
      </p:sp>
      <p:sp>
        <p:nvSpPr>
          <p:cNvPr id="17" name="Text Box 45"/>
          <p:cNvSpPr txBox="1">
            <a:spLocks noChangeArrowheads="1"/>
          </p:cNvSpPr>
          <p:nvPr/>
        </p:nvSpPr>
        <p:spPr bwMode="auto">
          <a:xfrm>
            <a:off x="2956869" y="6484938"/>
            <a:ext cx="1346844" cy="237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lnSpc>
                <a:spcPts val="1300"/>
              </a:lnSpc>
              <a:spcBef>
                <a:spcPct val="0"/>
              </a:spcBef>
            </a:pPr>
            <a:r>
              <a:rPr lang="de-DE" altLang="de-DE" sz="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Landesrätin </a:t>
            </a:r>
            <a:r>
              <a:rPr lang="de-DE" altLang="de-DE" sz="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Waltraud </a:t>
            </a:r>
            <a:r>
              <a:rPr lang="de-DE" altLang="de-DE" sz="700" b="1" dirty="0">
                <a:latin typeface="Arial" panose="020B0604020202020204" pitchFamily="34" charset="0"/>
                <a:cs typeface="Arial" panose="020B0604020202020204" pitchFamily="34" charset="0"/>
              </a:rPr>
              <a:t>Deeg</a:t>
            </a:r>
            <a:endParaRPr lang="de-DE" altLang="de-DE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Line 40"/>
          <p:cNvSpPr>
            <a:spLocks noChangeShapeType="1"/>
          </p:cNvSpPr>
          <p:nvPr/>
        </p:nvSpPr>
        <p:spPr bwMode="auto">
          <a:xfrm>
            <a:off x="4929188" y="6534150"/>
            <a:ext cx="3778250" cy="0"/>
          </a:xfrm>
          <a:prstGeom prst="line">
            <a:avLst/>
          </a:prstGeom>
          <a:noFill/>
          <a:ln w="508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19" name="Picture 65" descr="LW_Adler_4C_16x2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438" y="6310313"/>
            <a:ext cx="360362" cy="449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043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1 21"/>
          <p:cNvCxnSpPr/>
          <p:nvPr/>
        </p:nvCxnSpPr>
        <p:spPr>
          <a:xfrm>
            <a:off x="1217613" y="5154613"/>
            <a:ext cx="965200" cy="635000"/>
          </a:xfrm>
          <a:prstGeom prst="line">
            <a:avLst/>
          </a:prstGeom>
          <a:solidFill>
            <a:schemeClr val="accent3">
              <a:lumMod val="95000"/>
            </a:schemeClr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" name="Triangolo isoscele 4"/>
          <p:cNvSpPr/>
          <p:nvPr/>
        </p:nvSpPr>
        <p:spPr>
          <a:xfrm>
            <a:off x="2038350" y="1936750"/>
            <a:ext cx="2165350" cy="2184400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308" tIns="42154" rIns="84308" bIns="42154" anchor="ctr"/>
          <a:lstStyle/>
          <a:p>
            <a:pPr algn="ctr">
              <a:spcBef>
                <a:spcPct val="50000"/>
              </a:spcBef>
              <a:defRPr/>
            </a:pPr>
            <a:endParaRPr lang="it-IT" sz="1700" dirty="0" err="1">
              <a:solidFill>
                <a:schemeClr val="bg1"/>
              </a:solidFill>
            </a:endParaRPr>
          </a:p>
        </p:txBody>
      </p:sp>
      <p:sp>
        <p:nvSpPr>
          <p:cNvPr id="6" name="Trapezio 5"/>
          <p:cNvSpPr/>
          <p:nvPr/>
        </p:nvSpPr>
        <p:spPr>
          <a:xfrm>
            <a:off x="1116013" y="4362450"/>
            <a:ext cx="4019550" cy="1681163"/>
          </a:xfrm>
          <a:prstGeom prst="trapezoid">
            <a:avLst>
              <a:gd name="adj" fmla="val 47881"/>
            </a:avLst>
          </a:prstGeom>
          <a:solidFill>
            <a:srgbClr val="BAD6EE"/>
          </a:solidFill>
          <a:ln>
            <a:solidFill>
              <a:srgbClr val="2F67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308" tIns="42154" rIns="84308" bIns="42154" anchor="ctr"/>
          <a:lstStyle/>
          <a:p>
            <a:pPr algn="ctr">
              <a:spcBef>
                <a:spcPct val="50000"/>
              </a:spcBef>
              <a:defRPr/>
            </a:pPr>
            <a:endParaRPr lang="it-IT" sz="1700" dirty="0"/>
          </a:p>
        </p:txBody>
      </p:sp>
      <p:sp>
        <p:nvSpPr>
          <p:cNvPr id="7174" name="CasellaDiTesto 9"/>
          <p:cNvSpPr txBox="1">
            <a:spLocks noChangeArrowheads="1"/>
          </p:cNvSpPr>
          <p:nvPr/>
        </p:nvSpPr>
        <p:spPr bwMode="auto">
          <a:xfrm>
            <a:off x="2462213" y="2900363"/>
            <a:ext cx="1385887" cy="839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308" tIns="42154" rIns="84308" bIns="42154">
            <a:spAutoFit/>
          </a:bodyPr>
          <a:lstStyle>
            <a:lvl1pPr>
              <a:spcBef>
                <a:spcPct val="20000"/>
              </a:spcBef>
              <a:buClr>
                <a:srgbClr val="990000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Calibri Light" pitchFamily="34" charset="0"/>
              </a:defRPr>
            </a:lvl1pPr>
            <a:lvl2pPr marL="742950" indent="-285750">
              <a:spcBef>
                <a:spcPct val="40000"/>
              </a:spcBef>
              <a:buClr>
                <a:srgbClr val="990000"/>
              </a:buClr>
              <a:buChar char="•"/>
              <a:defRPr sz="2800">
                <a:solidFill>
                  <a:schemeClr val="tx1"/>
                </a:solidFill>
                <a:latin typeface="Calibri Light" pitchFamily="34" charset="0"/>
              </a:defRPr>
            </a:lvl2pPr>
            <a:lvl3pPr marL="1143000" indent="-228600">
              <a:spcBef>
                <a:spcPct val="40000"/>
              </a:spcBef>
              <a:buClr>
                <a:srgbClr val="990000"/>
              </a:buClr>
              <a:buChar char="-"/>
              <a:defRPr sz="2400">
                <a:solidFill>
                  <a:schemeClr val="tx1"/>
                </a:solidFill>
                <a:latin typeface="Calibri Light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 Light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 Ligh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 Ligh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 Ligh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 Ligh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it-IT" altLang="de-DE" sz="1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Rip</a:t>
            </a:r>
            <a:r>
              <a:rPr lang="it-IT" altLang="de-DE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9</a:t>
            </a:r>
            <a:endParaRPr lang="it-IT" altLang="de-DE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it-IT" altLang="de-DE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Governance</a:t>
            </a:r>
            <a:r>
              <a:rPr lang="it-IT" altLang="de-DE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dei sistemi IT</a:t>
            </a:r>
            <a:endParaRPr lang="it-IT" altLang="de-DE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75" name="CasellaDiTesto 10"/>
          <p:cNvSpPr txBox="1">
            <a:spLocks noChangeArrowheads="1"/>
          </p:cNvSpPr>
          <p:nvPr/>
        </p:nvSpPr>
        <p:spPr bwMode="auto">
          <a:xfrm>
            <a:off x="1784350" y="4887913"/>
            <a:ext cx="2571750" cy="946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308" tIns="42154" rIns="84308" bIns="42154">
            <a:spAutoFit/>
          </a:bodyPr>
          <a:lstStyle>
            <a:lvl1pPr>
              <a:spcBef>
                <a:spcPct val="20000"/>
              </a:spcBef>
              <a:buClr>
                <a:srgbClr val="990000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Calibri Light" pitchFamily="34" charset="0"/>
              </a:defRPr>
            </a:lvl1pPr>
            <a:lvl2pPr marL="742950" indent="-285750">
              <a:spcBef>
                <a:spcPct val="40000"/>
              </a:spcBef>
              <a:buClr>
                <a:srgbClr val="990000"/>
              </a:buClr>
              <a:buChar char="•"/>
              <a:defRPr sz="2800">
                <a:solidFill>
                  <a:schemeClr val="tx1"/>
                </a:solidFill>
                <a:latin typeface="Calibri Light" pitchFamily="34" charset="0"/>
              </a:defRPr>
            </a:lvl2pPr>
            <a:lvl3pPr marL="1143000" indent="-228600">
              <a:spcBef>
                <a:spcPct val="40000"/>
              </a:spcBef>
              <a:buClr>
                <a:srgbClr val="990000"/>
              </a:buClr>
              <a:buChar char="-"/>
              <a:defRPr sz="2400">
                <a:solidFill>
                  <a:schemeClr val="tx1"/>
                </a:solidFill>
                <a:latin typeface="Calibri Light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 Light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 Ligh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 Ligh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 Ligh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 Ligh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it-IT" altLang="de-DE" sz="1600" b="1" dirty="0">
                <a:latin typeface="Arial" pitchFamily="34" charset="0"/>
                <a:cs typeface="Arial" pitchFamily="34" charset="0"/>
              </a:rPr>
              <a:t>SIAG</a:t>
            </a:r>
          </a:p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it-IT" altLang="de-DE" sz="1600" dirty="0" smtClean="0">
                <a:latin typeface="Arial" pitchFamily="34" charset="0"/>
                <a:cs typeface="Arial" pitchFamily="34" charset="0"/>
              </a:rPr>
              <a:t>Sviluppo e gestione dei sistemi IT</a:t>
            </a:r>
            <a:endParaRPr lang="it-IT" altLang="de-DE" sz="16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Connettore 2 15"/>
          <p:cNvCxnSpPr/>
          <p:nvPr/>
        </p:nvCxnSpPr>
        <p:spPr>
          <a:xfrm rot="5400000">
            <a:off x="2089150" y="4256088"/>
            <a:ext cx="441325" cy="0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2 16"/>
          <p:cNvCxnSpPr/>
          <p:nvPr/>
        </p:nvCxnSpPr>
        <p:spPr>
          <a:xfrm rot="5400000">
            <a:off x="2490787" y="4256088"/>
            <a:ext cx="441325" cy="0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2 17"/>
          <p:cNvCxnSpPr/>
          <p:nvPr/>
        </p:nvCxnSpPr>
        <p:spPr>
          <a:xfrm rot="5400000">
            <a:off x="2905125" y="4243388"/>
            <a:ext cx="417513" cy="1587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2 19"/>
          <p:cNvCxnSpPr/>
          <p:nvPr/>
        </p:nvCxnSpPr>
        <p:spPr>
          <a:xfrm rot="5400000">
            <a:off x="3306762" y="4243388"/>
            <a:ext cx="417513" cy="1588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20"/>
          <p:cNvCxnSpPr/>
          <p:nvPr/>
        </p:nvCxnSpPr>
        <p:spPr>
          <a:xfrm rot="5400000">
            <a:off x="3707606" y="4244182"/>
            <a:ext cx="417513" cy="0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1 34"/>
          <p:cNvCxnSpPr/>
          <p:nvPr/>
        </p:nvCxnSpPr>
        <p:spPr>
          <a:xfrm>
            <a:off x="2462213" y="2495550"/>
            <a:ext cx="227012" cy="263525"/>
          </a:xfrm>
          <a:prstGeom prst="line">
            <a:avLst/>
          </a:prstGeom>
          <a:solidFill>
            <a:schemeClr val="accent3">
              <a:lumMod val="95000"/>
            </a:schemeClr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5" name="Rettangolo arrotondato 33"/>
          <p:cNvSpPr/>
          <p:nvPr/>
        </p:nvSpPr>
        <p:spPr>
          <a:xfrm>
            <a:off x="533400" y="2073275"/>
            <a:ext cx="2081213" cy="955675"/>
          </a:xfrm>
          <a:prstGeom prst="roundRect">
            <a:avLst>
              <a:gd name="adj" fmla="val 6735"/>
            </a:avLst>
          </a:prstGeom>
          <a:solidFill>
            <a:srgbClr val="F8F8F8"/>
          </a:solidFill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308" tIns="42154" rIns="84308" bIns="42154" anchor="ctr"/>
          <a:lstStyle/>
          <a:p>
            <a:pPr algn="ctr">
              <a:spcBef>
                <a:spcPct val="50000"/>
              </a:spcBef>
              <a:defRPr/>
            </a:pPr>
            <a:r>
              <a:rPr lang="it-IT" sz="1400" dirty="0" smtClean="0">
                <a:solidFill>
                  <a:srgbClr val="000000"/>
                </a:solidFill>
                <a:latin typeface="Arial" pitchFamily="34" charset="0"/>
                <a:ea typeface="ＭＳ Ｐゴシック"/>
                <a:cs typeface="Arial" pitchFamily="34" charset="0"/>
              </a:rPr>
              <a:t>Struttura snella, responsabile della strategia, indirizza gli investimenti nell’IT.</a:t>
            </a:r>
            <a:endParaRPr lang="it-IT" sz="1400" dirty="0">
              <a:solidFill>
                <a:srgbClr val="000000"/>
              </a:solidFill>
              <a:latin typeface="Arial" pitchFamily="34" charset="0"/>
              <a:ea typeface="ＭＳ Ｐゴシック"/>
              <a:cs typeface="Arial" pitchFamily="34" charset="0"/>
            </a:endParaRPr>
          </a:p>
        </p:txBody>
      </p:sp>
      <p:sp>
        <p:nvSpPr>
          <p:cNvPr id="16" name="Gleichschenkliges Dreieck 1"/>
          <p:cNvSpPr/>
          <p:nvPr/>
        </p:nvSpPr>
        <p:spPr>
          <a:xfrm rot="5400000">
            <a:off x="4452938" y="2838450"/>
            <a:ext cx="2184400" cy="381000"/>
          </a:xfrm>
          <a:prstGeom prst="triangle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17" name="Gleichschenkliges Dreieck 1"/>
          <p:cNvSpPr/>
          <p:nvPr/>
        </p:nvSpPr>
        <p:spPr>
          <a:xfrm rot="5400000">
            <a:off x="4722019" y="5061744"/>
            <a:ext cx="1681162" cy="381000"/>
          </a:xfrm>
          <a:prstGeom prst="triangle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endParaRPr lang="en-US"/>
          </a:p>
        </p:txBody>
      </p:sp>
      <p:pic>
        <p:nvPicPr>
          <p:cNvPr id="718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188" y="2044700"/>
            <a:ext cx="3217862" cy="383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ttangolo arrotondato 18"/>
          <p:cNvSpPr/>
          <p:nvPr/>
        </p:nvSpPr>
        <p:spPr>
          <a:xfrm>
            <a:off x="179388" y="4041775"/>
            <a:ext cx="2078037" cy="1116013"/>
          </a:xfrm>
          <a:prstGeom prst="roundRect">
            <a:avLst>
              <a:gd name="adj" fmla="val 6735"/>
            </a:avLst>
          </a:prstGeom>
          <a:solidFill>
            <a:srgbClr val="F8F8F8"/>
          </a:solidFill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308" tIns="42154" rIns="84308" bIns="42154" anchor="ctr"/>
          <a:lstStyle/>
          <a:p>
            <a:pPr algn="ctr">
              <a:spcBef>
                <a:spcPct val="50000"/>
              </a:spcBef>
              <a:defRPr/>
            </a:pPr>
            <a:r>
              <a:rPr lang="it-IT" sz="1400" dirty="0" smtClean="0">
                <a:solidFill>
                  <a:srgbClr val="000000"/>
                </a:solidFill>
                <a:latin typeface="Arial" pitchFamily="34" charset="0"/>
                <a:ea typeface="ＭＳ Ｐゴシック"/>
                <a:cs typeface="Arial" pitchFamily="34" charset="0"/>
              </a:rPr>
              <a:t>Struttura operativa in grado di servirsi delle risorse offerte dal mercato.</a:t>
            </a:r>
            <a:endParaRPr lang="it-IT" sz="1400" dirty="0">
              <a:solidFill>
                <a:srgbClr val="000000"/>
              </a:solidFill>
              <a:latin typeface="Arial" pitchFamily="34" charset="0"/>
              <a:ea typeface="ＭＳ Ｐゴシック"/>
              <a:cs typeface="Arial" pitchFamily="34" charset="0"/>
            </a:endParaRPr>
          </a:p>
        </p:txBody>
      </p:sp>
      <p:sp>
        <p:nvSpPr>
          <p:cNvPr id="22" name="Rechteck 21"/>
          <p:cNvSpPr/>
          <p:nvPr/>
        </p:nvSpPr>
        <p:spPr>
          <a:xfrm>
            <a:off x="0" y="0"/>
            <a:ext cx="9144000" cy="1308100"/>
          </a:xfrm>
          <a:prstGeom prst="rect">
            <a:avLst/>
          </a:prstGeom>
          <a:solidFill>
            <a:srgbClr val="C20D20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Titel 1"/>
          <p:cNvSpPr txBox="1">
            <a:spLocks/>
          </p:cNvSpPr>
          <p:nvPr/>
        </p:nvSpPr>
        <p:spPr>
          <a:xfrm>
            <a:off x="53879" y="366327"/>
            <a:ext cx="4217538" cy="35503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algn="r">
              <a:lnSpc>
                <a:spcPts val="2160"/>
              </a:lnSpc>
            </a:pPr>
            <a:r>
              <a:rPr lang="de-DE" sz="2600" baseline="30000" dirty="0" smtClean="0">
                <a:solidFill>
                  <a:srgbClr val="FFFFFF"/>
                </a:solidFill>
                <a:latin typeface="Franklin Gothic Book"/>
                <a:cs typeface="Franklin Gothic Book"/>
              </a:rPr>
              <a:t>Abteilung 9 und SIAG</a:t>
            </a:r>
            <a:endParaRPr lang="de-DE" sz="2600" baseline="30000" dirty="0">
              <a:solidFill>
                <a:srgbClr val="FFFFFF"/>
              </a:solidFill>
              <a:latin typeface="Franklin Gothic Book"/>
              <a:cs typeface="Franklin Gothic Book"/>
            </a:endParaRPr>
          </a:p>
        </p:txBody>
      </p:sp>
      <p:sp>
        <p:nvSpPr>
          <p:cNvPr id="24" name="Titel 1"/>
          <p:cNvSpPr txBox="1">
            <a:spLocks/>
          </p:cNvSpPr>
          <p:nvPr/>
        </p:nvSpPr>
        <p:spPr>
          <a:xfrm>
            <a:off x="4826401" y="720431"/>
            <a:ext cx="4217538" cy="54194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ts val="344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e-DE" sz="4200" b="1" kern="1100" baseline="30000" dirty="0" err="1" smtClean="0">
                <a:solidFill>
                  <a:srgbClr val="FFFFFF"/>
                </a:solidFill>
                <a:latin typeface="FranklinGotTDem"/>
                <a:ea typeface="+mj-ea"/>
                <a:cs typeface="FranklinGotTDem"/>
              </a:rPr>
              <a:t>Competenze</a:t>
            </a:r>
            <a:r>
              <a:rPr lang="de-DE" sz="4200" b="1" kern="1100" baseline="30000" dirty="0" smtClean="0">
                <a:solidFill>
                  <a:srgbClr val="FFFFFF"/>
                </a:solidFill>
                <a:latin typeface="FranklinGotTDem"/>
                <a:ea typeface="+mj-ea"/>
                <a:cs typeface="FranklinGotTDem"/>
              </a:rPr>
              <a:t> </a:t>
            </a:r>
            <a:r>
              <a:rPr lang="de-DE" sz="4200" b="1" kern="1100" baseline="30000" dirty="0" err="1" smtClean="0">
                <a:solidFill>
                  <a:srgbClr val="FFFFFF"/>
                </a:solidFill>
                <a:latin typeface="FranklinGotTDem"/>
                <a:ea typeface="+mj-ea"/>
                <a:cs typeface="FranklinGotTDem"/>
              </a:rPr>
              <a:t>rispettive</a:t>
            </a:r>
            <a:r>
              <a:rPr lang="de-DE" sz="4200" b="1" kern="1100" dirty="0" smtClean="0">
                <a:solidFill>
                  <a:srgbClr val="FFFFFF"/>
                </a:solidFill>
                <a:latin typeface="FranklinGotTDem"/>
                <a:ea typeface="+mj-ea"/>
                <a:cs typeface="FranklinGotTDem"/>
              </a:rPr>
              <a:t> </a:t>
            </a:r>
            <a:endParaRPr kumimoji="0" lang="de-DE" sz="4200" b="1" i="0" u="none" strike="noStrike" kern="1200" cap="none" spc="0" normalizeH="0" baseline="3000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GotTDem"/>
              <a:ea typeface="+mj-ea"/>
              <a:cs typeface="FranklinGotTDem"/>
            </a:endParaRPr>
          </a:p>
        </p:txBody>
      </p:sp>
      <p:sp>
        <p:nvSpPr>
          <p:cNvPr id="25" name="Titel 1"/>
          <p:cNvSpPr txBox="1">
            <a:spLocks/>
          </p:cNvSpPr>
          <p:nvPr/>
        </p:nvSpPr>
        <p:spPr>
          <a:xfrm>
            <a:off x="4834098" y="366327"/>
            <a:ext cx="4217538" cy="35503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lnSpc>
                <a:spcPts val="2160"/>
              </a:lnSpc>
            </a:pPr>
            <a:r>
              <a:rPr lang="de-DE" sz="2600" baseline="30000" dirty="0" err="1" smtClean="0">
                <a:solidFill>
                  <a:schemeClr val="bg1"/>
                </a:solidFill>
                <a:latin typeface="Franklin Gothic Book"/>
                <a:cs typeface="Franklin Gothic Book"/>
              </a:rPr>
              <a:t>Ripartizione</a:t>
            </a:r>
            <a:r>
              <a:rPr lang="de-DE" sz="2600" baseline="30000" dirty="0" smtClean="0">
                <a:solidFill>
                  <a:schemeClr val="bg1"/>
                </a:solidFill>
                <a:latin typeface="Franklin Gothic Book"/>
                <a:cs typeface="Franklin Gothic Book"/>
              </a:rPr>
              <a:t> 9 e SIAG</a:t>
            </a:r>
            <a:endParaRPr lang="de-DE" sz="2600" baseline="30000" dirty="0">
              <a:solidFill>
                <a:schemeClr val="bg1"/>
              </a:solidFill>
              <a:latin typeface="Franklin Gothic Book"/>
              <a:cs typeface="Franklin Gothic Book"/>
            </a:endParaRPr>
          </a:p>
        </p:txBody>
      </p:sp>
      <p:sp>
        <p:nvSpPr>
          <p:cNvPr id="26" name="Titel 1"/>
          <p:cNvSpPr txBox="1">
            <a:spLocks/>
          </p:cNvSpPr>
          <p:nvPr/>
        </p:nvSpPr>
        <p:spPr>
          <a:xfrm>
            <a:off x="69273" y="740853"/>
            <a:ext cx="4217538" cy="50109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ts val="344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200" b="1" i="0" u="none" strike="noStrike" kern="1100" cap="none" spc="0" normalizeH="0" baseline="300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anklinGotTDem"/>
                <a:ea typeface="+mj-ea"/>
                <a:cs typeface="FranklinGotTDem"/>
              </a:rPr>
              <a:t>Kompetenzverteilung</a:t>
            </a:r>
            <a:endParaRPr kumimoji="0" lang="de-DE" sz="4200" b="1" i="0" u="none" strike="noStrike" kern="1200" cap="none" spc="0" normalizeH="0" baseline="3000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ranklinGotTDem"/>
              <a:ea typeface="+mj-ea"/>
              <a:cs typeface="FranklinGotTDem"/>
            </a:endParaRPr>
          </a:p>
        </p:txBody>
      </p:sp>
      <p:sp>
        <p:nvSpPr>
          <p:cNvPr id="27" name="Line 39"/>
          <p:cNvSpPr>
            <a:spLocks noChangeShapeType="1"/>
          </p:cNvSpPr>
          <p:nvPr/>
        </p:nvSpPr>
        <p:spPr bwMode="auto">
          <a:xfrm>
            <a:off x="431800" y="6534150"/>
            <a:ext cx="3778250" cy="0"/>
          </a:xfrm>
          <a:prstGeom prst="line">
            <a:avLst/>
          </a:prstGeom>
          <a:noFill/>
          <a:ln w="508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8" name="Rectangle 42"/>
          <p:cNvSpPr>
            <a:spLocks noChangeArrowheads="1"/>
          </p:cNvSpPr>
          <p:nvPr/>
        </p:nvSpPr>
        <p:spPr bwMode="auto">
          <a:xfrm>
            <a:off x="2065338" y="6326188"/>
            <a:ext cx="2236787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spcBef>
                <a:spcPct val="0"/>
              </a:spcBef>
            </a:pPr>
            <a:r>
              <a:rPr lang="de-DE" altLang="de-DE" sz="800" dirty="0">
                <a:latin typeface="Arial" panose="020B0604020202020204" pitchFamily="34" charset="0"/>
                <a:cs typeface="Arial" panose="020B0604020202020204" pitchFamily="34" charset="0"/>
              </a:rPr>
              <a:t>AUTONOME PROVINZ BOZEN - SÜDTIROL</a:t>
            </a:r>
          </a:p>
        </p:txBody>
      </p:sp>
      <p:sp>
        <p:nvSpPr>
          <p:cNvPr id="29" name="Rectangle 43"/>
          <p:cNvSpPr>
            <a:spLocks noChangeArrowheads="1"/>
          </p:cNvSpPr>
          <p:nvPr/>
        </p:nvSpPr>
        <p:spPr bwMode="auto">
          <a:xfrm>
            <a:off x="4832350" y="6326188"/>
            <a:ext cx="2709863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it-IT" altLang="de-DE" sz="800" dirty="0">
                <a:latin typeface="Arial" panose="020B0604020202020204" pitchFamily="34" charset="0"/>
                <a:cs typeface="Arial" panose="020B0604020202020204" pitchFamily="34" charset="0"/>
              </a:rPr>
              <a:t>PROVINCIA AUTONOMA DI BOLZANO - ALTO ADIGE</a:t>
            </a:r>
          </a:p>
        </p:txBody>
      </p:sp>
      <p:sp>
        <p:nvSpPr>
          <p:cNvPr id="30" name="Text Box 44"/>
          <p:cNvSpPr txBox="1">
            <a:spLocks noChangeArrowheads="1"/>
          </p:cNvSpPr>
          <p:nvPr/>
        </p:nvSpPr>
        <p:spPr bwMode="auto">
          <a:xfrm>
            <a:off x="4832350" y="6484938"/>
            <a:ext cx="1290738" cy="237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ts val="1300"/>
              </a:lnSpc>
              <a:spcBef>
                <a:spcPct val="0"/>
              </a:spcBef>
            </a:pPr>
            <a:r>
              <a:rPr lang="it-IT" altLang="de-DE" sz="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Assessora </a:t>
            </a:r>
            <a:r>
              <a:rPr lang="it-IT" altLang="de-DE" sz="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Waltraud </a:t>
            </a:r>
            <a:r>
              <a:rPr lang="it-IT" altLang="de-DE" sz="700" b="1" dirty="0">
                <a:latin typeface="Arial" panose="020B0604020202020204" pitchFamily="34" charset="0"/>
                <a:cs typeface="Arial" panose="020B0604020202020204" pitchFamily="34" charset="0"/>
              </a:rPr>
              <a:t>Deeg</a:t>
            </a:r>
          </a:p>
        </p:txBody>
      </p:sp>
      <p:sp>
        <p:nvSpPr>
          <p:cNvPr id="31" name="Text Box 45"/>
          <p:cNvSpPr txBox="1">
            <a:spLocks noChangeArrowheads="1"/>
          </p:cNvSpPr>
          <p:nvPr/>
        </p:nvSpPr>
        <p:spPr bwMode="auto">
          <a:xfrm>
            <a:off x="2956869" y="6484938"/>
            <a:ext cx="1346844" cy="237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lnSpc>
                <a:spcPts val="1300"/>
              </a:lnSpc>
              <a:spcBef>
                <a:spcPct val="0"/>
              </a:spcBef>
            </a:pPr>
            <a:r>
              <a:rPr lang="de-DE" altLang="de-DE" sz="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Landesrätin </a:t>
            </a:r>
            <a:r>
              <a:rPr lang="de-DE" altLang="de-DE" sz="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Waltraud </a:t>
            </a:r>
            <a:r>
              <a:rPr lang="de-DE" altLang="de-DE" sz="700" b="1" dirty="0">
                <a:latin typeface="Arial" panose="020B0604020202020204" pitchFamily="34" charset="0"/>
                <a:cs typeface="Arial" panose="020B0604020202020204" pitchFamily="34" charset="0"/>
              </a:rPr>
              <a:t>Deeg</a:t>
            </a:r>
            <a:endParaRPr lang="de-DE" altLang="de-DE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Line 40"/>
          <p:cNvSpPr>
            <a:spLocks noChangeShapeType="1"/>
          </p:cNvSpPr>
          <p:nvPr/>
        </p:nvSpPr>
        <p:spPr bwMode="auto">
          <a:xfrm>
            <a:off x="4929188" y="6534150"/>
            <a:ext cx="3778250" cy="0"/>
          </a:xfrm>
          <a:prstGeom prst="line">
            <a:avLst/>
          </a:prstGeom>
          <a:noFill/>
          <a:ln w="508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33" name="Picture 65" descr="LW_Adler_4C_16x2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438" y="6310313"/>
            <a:ext cx="360362" cy="449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4303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8354"/>
            <a:ext cx="9144000" cy="6096000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0" y="0"/>
            <a:ext cx="9144000" cy="1308100"/>
          </a:xfrm>
          <a:prstGeom prst="rect">
            <a:avLst/>
          </a:prstGeom>
          <a:solidFill>
            <a:srgbClr val="C20D20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53879" y="366327"/>
            <a:ext cx="4217538" cy="35503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algn="r">
              <a:lnSpc>
                <a:spcPts val="2160"/>
              </a:lnSpc>
            </a:pPr>
            <a:r>
              <a:rPr lang="de-DE" sz="2600" baseline="30000" dirty="0" smtClean="0">
                <a:solidFill>
                  <a:srgbClr val="FFFFFF"/>
                </a:solidFill>
                <a:latin typeface="Franklin Gothic Book"/>
                <a:cs typeface="Franklin Gothic Book"/>
              </a:rPr>
              <a:t>Bereich</a:t>
            </a:r>
            <a:endParaRPr lang="de-DE" sz="2600" baseline="30000" dirty="0">
              <a:solidFill>
                <a:srgbClr val="FFFFFF"/>
              </a:solidFill>
              <a:latin typeface="Franklin Gothic Book"/>
              <a:cs typeface="Franklin Gothic Book"/>
            </a:endParaRPr>
          </a:p>
        </p:txBody>
      </p:sp>
      <p:sp>
        <p:nvSpPr>
          <p:cNvPr id="11" name="Titel 1"/>
          <p:cNvSpPr txBox="1">
            <a:spLocks/>
          </p:cNvSpPr>
          <p:nvPr/>
        </p:nvSpPr>
        <p:spPr>
          <a:xfrm>
            <a:off x="4826401" y="740853"/>
            <a:ext cx="4217538" cy="50109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ts val="344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200" b="1" i="0" u="none" strike="noStrike" kern="1100" cap="none" spc="0" normalizeH="0" baseline="3000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GotTDem"/>
                <a:ea typeface="+mj-ea"/>
                <a:cs typeface="FranklinGotTDem"/>
              </a:rPr>
              <a:t>Famiglia</a:t>
            </a:r>
            <a:endParaRPr kumimoji="0" lang="de-DE" sz="4200" b="1" i="0" u="none" strike="noStrike" kern="1200" cap="none" spc="0" normalizeH="0" baseline="3000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GotTDem"/>
              <a:ea typeface="+mj-ea"/>
              <a:cs typeface="FranklinGotTDem"/>
            </a:endParaRPr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4834098" y="366327"/>
            <a:ext cx="4217538" cy="35503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lnSpc>
                <a:spcPts val="2160"/>
              </a:lnSpc>
            </a:pPr>
            <a:r>
              <a:rPr lang="de-DE" sz="2600" baseline="30000" dirty="0" err="1" smtClean="0">
                <a:solidFill>
                  <a:schemeClr val="bg1"/>
                </a:solidFill>
                <a:latin typeface="Franklin Gothic Book"/>
                <a:cs typeface="Franklin Gothic Book"/>
              </a:rPr>
              <a:t>Ambito</a:t>
            </a:r>
            <a:endParaRPr lang="de-DE" sz="2600" baseline="30000" dirty="0">
              <a:solidFill>
                <a:schemeClr val="bg1"/>
              </a:solidFill>
              <a:latin typeface="Franklin Gothic Book"/>
              <a:cs typeface="Franklin Gothic Book"/>
            </a:endParaRPr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69273" y="740853"/>
            <a:ext cx="4217538" cy="50109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ts val="344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200" b="1" i="0" u="none" strike="noStrike" kern="1100" cap="none" spc="0" normalizeH="0" baseline="300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anklinGotTDem"/>
                <a:ea typeface="+mj-ea"/>
                <a:cs typeface="FranklinGotTDem"/>
              </a:rPr>
              <a:t>Familie</a:t>
            </a:r>
            <a:endParaRPr kumimoji="0" lang="de-DE" sz="4200" b="1" i="0" u="none" strike="noStrike" kern="1200" cap="none" spc="0" normalizeH="0" baseline="3000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ranklinGotTDem"/>
              <a:ea typeface="+mj-ea"/>
              <a:cs typeface="FranklinGotTDem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hteck 21"/>
          <p:cNvSpPr/>
          <p:nvPr/>
        </p:nvSpPr>
        <p:spPr>
          <a:xfrm>
            <a:off x="0" y="0"/>
            <a:ext cx="9144000" cy="1308100"/>
          </a:xfrm>
          <a:prstGeom prst="rect">
            <a:avLst/>
          </a:prstGeom>
          <a:solidFill>
            <a:srgbClr val="C20D20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Titel 1"/>
          <p:cNvSpPr txBox="1">
            <a:spLocks/>
          </p:cNvSpPr>
          <p:nvPr/>
        </p:nvSpPr>
        <p:spPr>
          <a:xfrm>
            <a:off x="0" y="202597"/>
            <a:ext cx="4217538" cy="35503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algn="r">
              <a:lnSpc>
                <a:spcPts val="2160"/>
              </a:lnSpc>
            </a:pPr>
            <a:r>
              <a:rPr lang="de-DE" sz="2600" baseline="30000" dirty="0" smtClean="0">
                <a:solidFill>
                  <a:srgbClr val="FFFFFF"/>
                </a:solidFill>
                <a:latin typeface="Franklin Gothic Book"/>
                <a:cs typeface="Franklin Gothic Book"/>
              </a:rPr>
              <a:t>Abteilung 9 und SIAG</a:t>
            </a:r>
            <a:endParaRPr lang="de-DE" sz="2600" baseline="30000" dirty="0">
              <a:solidFill>
                <a:srgbClr val="FFFFFF"/>
              </a:solidFill>
              <a:latin typeface="Franklin Gothic Book"/>
              <a:cs typeface="Franklin Gothic Book"/>
            </a:endParaRPr>
          </a:p>
        </p:txBody>
      </p:sp>
      <p:sp>
        <p:nvSpPr>
          <p:cNvPr id="24" name="Titel 1"/>
          <p:cNvSpPr txBox="1">
            <a:spLocks/>
          </p:cNvSpPr>
          <p:nvPr/>
        </p:nvSpPr>
        <p:spPr>
          <a:xfrm>
            <a:off x="4826401" y="509220"/>
            <a:ext cx="4217538" cy="96436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ts val="344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e-DE" sz="4200" b="1" kern="1100" baseline="30000" dirty="0" err="1" smtClean="0">
                <a:solidFill>
                  <a:srgbClr val="FFFFFF"/>
                </a:solidFill>
                <a:latin typeface="FranklinGotTDem"/>
                <a:ea typeface="+mj-ea"/>
                <a:cs typeface="FranklinGotTDem"/>
              </a:rPr>
              <a:t>Riorganizzazione</a:t>
            </a:r>
            <a:r>
              <a:rPr lang="de-DE" sz="4200" b="1" kern="1100" baseline="30000" dirty="0" smtClean="0">
                <a:solidFill>
                  <a:srgbClr val="FFFFFF"/>
                </a:solidFill>
                <a:latin typeface="FranklinGotTDem"/>
                <a:ea typeface="+mj-ea"/>
                <a:cs typeface="FranklinGotTDem"/>
              </a:rPr>
              <a:t> </a:t>
            </a:r>
            <a:r>
              <a:rPr lang="de-DE" sz="4200" b="1" kern="1100" baseline="30000" dirty="0" err="1" smtClean="0">
                <a:solidFill>
                  <a:srgbClr val="FFFFFF"/>
                </a:solidFill>
                <a:latin typeface="FranklinGotTDem"/>
                <a:ea typeface="+mj-ea"/>
                <a:cs typeface="FranklinGotTDem"/>
              </a:rPr>
              <a:t>nell</a:t>
            </a:r>
            <a:r>
              <a:rPr lang="de-DE" sz="4200" b="1" kern="1100" baseline="30000" dirty="0" smtClean="0">
                <a:solidFill>
                  <a:srgbClr val="FFFFFF"/>
                </a:solidFill>
                <a:latin typeface="FranklinGotTDem"/>
                <a:ea typeface="+mj-ea"/>
                <a:cs typeface="FranklinGotTDem"/>
              </a:rPr>
              <a:t>‘ </a:t>
            </a:r>
            <a:r>
              <a:rPr lang="de-DE" sz="4200" b="1" kern="1100" baseline="30000" dirty="0" err="1" smtClean="0">
                <a:solidFill>
                  <a:srgbClr val="FFFFFF"/>
                </a:solidFill>
                <a:latin typeface="FranklinGotTDem"/>
                <a:ea typeface="+mj-ea"/>
                <a:cs typeface="FranklinGotTDem"/>
              </a:rPr>
              <a:t>ambito</a:t>
            </a:r>
            <a:r>
              <a:rPr lang="de-DE" sz="4200" b="1" kern="1100" baseline="30000" dirty="0" smtClean="0">
                <a:solidFill>
                  <a:srgbClr val="FFFFFF"/>
                </a:solidFill>
                <a:latin typeface="FranklinGotTDem"/>
                <a:ea typeface="+mj-ea"/>
                <a:cs typeface="FranklinGotTDem"/>
              </a:rPr>
              <a:t> </a:t>
            </a:r>
            <a:r>
              <a:rPr lang="de-DE" sz="4200" b="1" kern="1100" baseline="30000" dirty="0" err="1" smtClean="0">
                <a:solidFill>
                  <a:srgbClr val="FFFFFF"/>
                </a:solidFill>
                <a:latin typeface="FranklinGotTDem"/>
                <a:ea typeface="+mj-ea"/>
                <a:cs typeface="FranklinGotTDem"/>
              </a:rPr>
              <a:t>Informatica</a:t>
            </a:r>
            <a:endParaRPr kumimoji="0" lang="de-DE" sz="4200" b="1" i="0" u="none" strike="noStrike" kern="1200" cap="none" spc="0" normalizeH="0" baseline="3000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GotTDem"/>
              <a:ea typeface="+mj-ea"/>
              <a:cs typeface="FranklinGotTDem"/>
            </a:endParaRPr>
          </a:p>
        </p:txBody>
      </p:sp>
      <p:sp>
        <p:nvSpPr>
          <p:cNvPr id="25" name="Titel 1"/>
          <p:cNvSpPr txBox="1">
            <a:spLocks/>
          </p:cNvSpPr>
          <p:nvPr/>
        </p:nvSpPr>
        <p:spPr>
          <a:xfrm>
            <a:off x="4826401" y="188810"/>
            <a:ext cx="4217538" cy="35503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lnSpc>
                <a:spcPts val="2160"/>
              </a:lnSpc>
            </a:pPr>
            <a:r>
              <a:rPr lang="de-DE" sz="2600" baseline="30000" dirty="0" err="1" smtClean="0">
                <a:solidFill>
                  <a:schemeClr val="bg1"/>
                </a:solidFill>
                <a:latin typeface="Franklin Gothic Book"/>
                <a:cs typeface="Franklin Gothic Book"/>
              </a:rPr>
              <a:t>Ripartizione</a:t>
            </a:r>
            <a:r>
              <a:rPr lang="de-DE" sz="2600" baseline="30000" dirty="0" smtClean="0">
                <a:solidFill>
                  <a:schemeClr val="bg1"/>
                </a:solidFill>
                <a:latin typeface="Franklin Gothic Book"/>
                <a:cs typeface="Franklin Gothic Book"/>
              </a:rPr>
              <a:t> 9 e SIAG</a:t>
            </a:r>
            <a:endParaRPr lang="de-DE" sz="2600" baseline="30000" dirty="0">
              <a:solidFill>
                <a:schemeClr val="bg1"/>
              </a:solidFill>
              <a:latin typeface="Franklin Gothic Book"/>
              <a:cs typeface="Franklin Gothic Book"/>
            </a:endParaRPr>
          </a:p>
        </p:txBody>
      </p:sp>
      <p:sp>
        <p:nvSpPr>
          <p:cNvPr id="26" name="Titel 1"/>
          <p:cNvSpPr txBox="1">
            <a:spLocks/>
          </p:cNvSpPr>
          <p:nvPr/>
        </p:nvSpPr>
        <p:spPr>
          <a:xfrm>
            <a:off x="69273" y="509221"/>
            <a:ext cx="4217538" cy="96436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ts val="344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e-DE" sz="4200" b="1" kern="1100" baseline="30000" dirty="0" smtClean="0">
                <a:solidFill>
                  <a:schemeClr val="bg1"/>
                </a:solidFill>
                <a:latin typeface="FranklinGotTDem"/>
                <a:ea typeface="+mj-ea"/>
                <a:cs typeface="FranklinGotTDem"/>
              </a:rPr>
              <a:t>Reorganisation der IT der Landesverwaltung</a:t>
            </a:r>
            <a:endParaRPr kumimoji="0" lang="de-DE" sz="4200" b="1" i="0" u="none" strike="noStrike" kern="1200" cap="none" spc="0" normalizeH="0" baseline="3000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ranklinGotTDem"/>
              <a:ea typeface="+mj-ea"/>
              <a:cs typeface="FranklinGotTDem"/>
            </a:endParaRPr>
          </a:p>
        </p:txBody>
      </p:sp>
      <p:pic>
        <p:nvPicPr>
          <p:cNvPr id="27" name="Bild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846"/>
          <a:stretch>
            <a:fillRect/>
          </a:stretch>
        </p:blipFill>
        <p:spPr bwMode="auto">
          <a:xfrm>
            <a:off x="274243" y="1619881"/>
            <a:ext cx="8595513" cy="4709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6400800" y="1641512"/>
            <a:ext cx="2463508" cy="923330"/>
          </a:xfrm>
          <a:prstGeom prst="rect">
            <a:avLst/>
          </a:prstGeom>
          <a:solidFill>
            <a:srgbClr val="182F54"/>
          </a:solidFill>
        </p:spPr>
        <p:txBody>
          <a:bodyPr wrap="square" rtlCol="0">
            <a:spAutoFit/>
          </a:bodyPr>
          <a:lstStyle/>
          <a:p>
            <a:endParaRPr lang="de-DE" dirty="0" smtClean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35" name="Line 39"/>
          <p:cNvSpPr>
            <a:spLocks noChangeShapeType="1"/>
          </p:cNvSpPr>
          <p:nvPr/>
        </p:nvSpPr>
        <p:spPr bwMode="auto">
          <a:xfrm>
            <a:off x="431800" y="6534150"/>
            <a:ext cx="3778250" cy="0"/>
          </a:xfrm>
          <a:prstGeom prst="line">
            <a:avLst/>
          </a:prstGeom>
          <a:noFill/>
          <a:ln w="508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" name="Rectangle 42"/>
          <p:cNvSpPr>
            <a:spLocks noChangeArrowheads="1"/>
          </p:cNvSpPr>
          <p:nvPr/>
        </p:nvSpPr>
        <p:spPr bwMode="auto">
          <a:xfrm>
            <a:off x="2065338" y="6326188"/>
            <a:ext cx="2236787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spcBef>
                <a:spcPct val="0"/>
              </a:spcBef>
            </a:pPr>
            <a:r>
              <a:rPr lang="de-DE" altLang="de-DE" sz="800" dirty="0">
                <a:latin typeface="Arial" panose="020B0604020202020204" pitchFamily="34" charset="0"/>
                <a:cs typeface="Arial" panose="020B0604020202020204" pitchFamily="34" charset="0"/>
              </a:rPr>
              <a:t>AUTONOME PROVINZ BOZEN - SÜDTIROL</a:t>
            </a:r>
          </a:p>
        </p:txBody>
      </p:sp>
      <p:sp>
        <p:nvSpPr>
          <p:cNvPr id="37" name="Rectangle 43"/>
          <p:cNvSpPr>
            <a:spLocks noChangeArrowheads="1"/>
          </p:cNvSpPr>
          <p:nvPr/>
        </p:nvSpPr>
        <p:spPr bwMode="auto">
          <a:xfrm>
            <a:off x="4832350" y="6326188"/>
            <a:ext cx="2709863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it-IT" altLang="de-DE" sz="800" dirty="0">
                <a:latin typeface="Arial" panose="020B0604020202020204" pitchFamily="34" charset="0"/>
                <a:cs typeface="Arial" panose="020B0604020202020204" pitchFamily="34" charset="0"/>
              </a:rPr>
              <a:t>PROVINCIA AUTONOMA DI BOLZANO - ALTO ADIGE</a:t>
            </a:r>
          </a:p>
        </p:txBody>
      </p:sp>
      <p:sp>
        <p:nvSpPr>
          <p:cNvPr id="38" name="Text Box 44"/>
          <p:cNvSpPr txBox="1">
            <a:spLocks noChangeArrowheads="1"/>
          </p:cNvSpPr>
          <p:nvPr/>
        </p:nvSpPr>
        <p:spPr bwMode="auto">
          <a:xfrm>
            <a:off x="4832350" y="6484938"/>
            <a:ext cx="1290738" cy="237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ts val="1300"/>
              </a:lnSpc>
              <a:spcBef>
                <a:spcPct val="0"/>
              </a:spcBef>
            </a:pPr>
            <a:r>
              <a:rPr lang="it-IT" altLang="de-DE" sz="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Assessora </a:t>
            </a:r>
            <a:r>
              <a:rPr lang="it-IT" altLang="de-DE" sz="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Waltraud </a:t>
            </a:r>
            <a:r>
              <a:rPr lang="it-IT" altLang="de-DE" sz="700" b="1" dirty="0">
                <a:latin typeface="Arial" panose="020B0604020202020204" pitchFamily="34" charset="0"/>
                <a:cs typeface="Arial" panose="020B0604020202020204" pitchFamily="34" charset="0"/>
              </a:rPr>
              <a:t>Deeg</a:t>
            </a:r>
          </a:p>
        </p:txBody>
      </p:sp>
      <p:sp>
        <p:nvSpPr>
          <p:cNvPr id="39" name="Text Box 45"/>
          <p:cNvSpPr txBox="1">
            <a:spLocks noChangeArrowheads="1"/>
          </p:cNvSpPr>
          <p:nvPr/>
        </p:nvSpPr>
        <p:spPr bwMode="auto">
          <a:xfrm>
            <a:off x="2956869" y="6484938"/>
            <a:ext cx="1346844" cy="237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lnSpc>
                <a:spcPts val="1300"/>
              </a:lnSpc>
              <a:spcBef>
                <a:spcPct val="0"/>
              </a:spcBef>
            </a:pPr>
            <a:r>
              <a:rPr lang="de-DE" altLang="de-DE" sz="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Landesrätin </a:t>
            </a:r>
            <a:r>
              <a:rPr lang="de-DE" altLang="de-DE" sz="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Waltraud </a:t>
            </a:r>
            <a:r>
              <a:rPr lang="de-DE" altLang="de-DE" sz="700" b="1" dirty="0">
                <a:latin typeface="Arial" panose="020B0604020202020204" pitchFamily="34" charset="0"/>
                <a:cs typeface="Arial" panose="020B0604020202020204" pitchFamily="34" charset="0"/>
              </a:rPr>
              <a:t>Deeg</a:t>
            </a:r>
            <a:endParaRPr lang="de-DE" altLang="de-DE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Line 40"/>
          <p:cNvSpPr>
            <a:spLocks noChangeShapeType="1"/>
          </p:cNvSpPr>
          <p:nvPr/>
        </p:nvSpPr>
        <p:spPr bwMode="auto">
          <a:xfrm>
            <a:off x="4929188" y="6534150"/>
            <a:ext cx="3778250" cy="0"/>
          </a:xfrm>
          <a:prstGeom prst="line">
            <a:avLst/>
          </a:prstGeom>
          <a:noFill/>
          <a:ln w="508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41" name="Picture 65" descr="LW_Adler_4C_16x2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438" y="6310313"/>
            <a:ext cx="360362" cy="449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531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hteck 40"/>
          <p:cNvSpPr/>
          <p:nvPr/>
        </p:nvSpPr>
        <p:spPr bwMode="auto">
          <a:xfrm>
            <a:off x="2051050" y="3357563"/>
            <a:ext cx="6842125" cy="6032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 cmpd="sng">
            <a:noFill/>
            <a:miter lim="800000"/>
          </a:ln>
          <a:effectLst/>
          <a:extLst/>
        </p:spPr>
        <p:txBody>
          <a:bodyPr lIns="90000" tIns="46800" rIns="90000" bIns="46800" anchor="ctr"/>
          <a:lstStyle/>
          <a:p>
            <a:pPr algn="ctr">
              <a:defRPr/>
            </a:pPr>
            <a:endParaRPr lang="it-IT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Rechteck 41"/>
          <p:cNvSpPr/>
          <p:nvPr/>
        </p:nvSpPr>
        <p:spPr bwMode="auto">
          <a:xfrm>
            <a:off x="2051050" y="1819275"/>
            <a:ext cx="6842125" cy="60325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 cmpd="sng">
            <a:noFill/>
            <a:miter lim="800000"/>
          </a:ln>
          <a:effectLst/>
          <a:extLst/>
        </p:spPr>
        <p:txBody>
          <a:bodyPr lIns="90000" tIns="46800" rIns="90000" bIns="46800" anchor="ctr"/>
          <a:lstStyle/>
          <a:p>
            <a:pPr algn="ctr">
              <a:defRPr/>
            </a:pPr>
            <a:endParaRPr lang="it-IT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echteck 42"/>
          <p:cNvSpPr/>
          <p:nvPr/>
        </p:nvSpPr>
        <p:spPr bwMode="auto">
          <a:xfrm>
            <a:off x="2051050" y="1081088"/>
            <a:ext cx="6842125" cy="136048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 cmpd="sng">
            <a:noFill/>
            <a:miter lim="800000"/>
          </a:ln>
          <a:effectLst/>
          <a:extLst/>
        </p:spPr>
        <p:txBody>
          <a:bodyPr lIns="90000" tIns="46800" rIns="90000" bIns="46800" anchor="ctr"/>
          <a:lstStyle/>
          <a:p>
            <a:pPr algn="ctr">
              <a:defRPr/>
            </a:pPr>
            <a:endParaRPr lang="it-IT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echteck 43"/>
          <p:cNvSpPr/>
          <p:nvPr/>
        </p:nvSpPr>
        <p:spPr bwMode="auto">
          <a:xfrm>
            <a:off x="2051050" y="2590800"/>
            <a:ext cx="6842125" cy="60325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2700" cmpd="sng">
            <a:noFill/>
            <a:miter lim="800000"/>
          </a:ln>
          <a:effectLst/>
          <a:extLst/>
        </p:spPr>
        <p:txBody>
          <a:bodyPr lIns="90000" tIns="46800" rIns="90000" bIns="46800" anchor="ctr"/>
          <a:lstStyle/>
          <a:p>
            <a:pPr algn="ctr">
              <a:defRPr/>
            </a:pPr>
            <a:endParaRPr lang="it-IT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37" name="Rechteck 39"/>
          <p:cNvSpPr>
            <a:spLocks noChangeArrowheads="1"/>
          </p:cNvSpPr>
          <p:nvPr/>
        </p:nvSpPr>
        <p:spPr bwMode="auto">
          <a:xfrm>
            <a:off x="2051050" y="4119563"/>
            <a:ext cx="6842125" cy="633412"/>
          </a:xfrm>
          <a:prstGeom prst="rect">
            <a:avLst/>
          </a:prstGeom>
          <a:solidFill>
            <a:srgbClr val="FB7405"/>
          </a:solidFill>
          <a:ln w="12700">
            <a:solidFill>
              <a:srgbClr val="FB7405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/>
            <a:endParaRPr lang="it-IT" sz="1100">
              <a:latin typeface="Arial" charset="0"/>
            </a:endParaRPr>
          </a:p>
        </p:txBody>
      </p:sp>
      <p:sp>
        <p:nvSpPr>
          <p:cNvPr id="18438" name="Rechteck 38"/>
          <p:cNvSpPr>
            <a:spLocks noChangeArrowheads="1"/>
          </p:cNvSpPr>
          <p:nvPr/>
        </p:nvSpPr>
        <p:spPr bwMode="auto">
          <a:xfrm>
            <a:off x="2051050" y="4868863"/>
            <a:ext cx="6842125" cy="603250"/>
          </a:xfrm>
          <a:prstGeom prst="rect">
            <a:avLst/>
          </a:prstGeom>
          <a:solidFill>
            <a:srgbClr val="FF9933"/>
          </a:solidFill>
          <a:ln w="12700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/>
            <a:endParaRPr lang="it-IT" sz="1100">
              <a:latin typeface="Arial" charset="0"/>
            </a:endParaRPr>
          </a:p>
        </p:txBody>
      </p:sp>
      <p:sp>
        <p:nvSpPr>
          <p:cNvPr id="18439" name="Rechteck 37"/>
          <p:cNvSpPr>
            <a:spLocks noChangeArrowheads="1"/>
          </p:cNvSpPr>
          <p:nvPr/>
        </p:nvSpPr>
        <p:spPr bwMode="auto">
          <a:xfrm>
            <a:off x="2051050" y="5661025"/>
            <a:ext cx="6842125" cy="604838"/>
          </a:xfrm>
          <a:prstGeom prst="rect">
            <a:avLst/>
          </a:prstGeom>
          <a:solidFill>
            <a:srgbClr val="FFCC00"/>
          </a:solidFill>
          <a:ln w="12700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/>
            <a:endParaRPr lang="it-IT" sz="1100">
              <a:latin typeface="Arial" charset="0"/>
            </a:endParaRPr>
          </a:p>
        </p:txBody>
      </p:sp>
      <p:sp>
        <p:nvSpPr>
          <p:cNvPr id="18442" name="Rechteck 6"/>
          <p:cNvSpPr>
            <a:spLocks noChangeArrowheads="1"/>
          </p:cNvSpPr>
          <p:nvPr/>
        </p:nvSpPr>
        <p:spPr bwMode="auto">
          <a:xfrm>
            <a:off x="323850" y="5661025"/>
            <a:ext cx="1439863" cy="604838"/>
          </a:xfrm>
          <a:prstGeom prst="rect">
            <a:avLst/>
          </a:prstGeom>
          <a:solidFill>
            <a:srgbClr val="FFCC00"/>
          </a:solidFill>
          <a:ln w="12700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/>
            <a:r>
              <a:rPr lang="it-IT" sz="1400">
                <a:latin typeface="Arial" charset="0"/>
              </a:rPr>
              <a:t>Hardware</a:t>
            </a:r>
          </a:p>
        </p:txBody>
      </p:sp>
      <p:sp>
        <p:nvSpPr>
          <p:cNvPr id="18443" name="Rechteck 7"/>
          <p:cNvSpPr>
            <a:spLocks noChangeArrowheads="1"/>
          </p:cNvSpPr>
          <p:nvPr/>
        </p:nvSpPr>
        <p:spPr bwMode="auto">
          <a:xfrm>
            <a:off x="323850" y="4895850"/>
            <a:ext cx="1439863" cy="603250"/>
          </a:xfrm>
          <a:prstGeom prst="rect">
            <a:avLst/>
          </a:prstGeom>
          <a:solidFill>
            <a:srgbClr val="FF9933"/>
          </a:solidFill>
          <a:ln w="12700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/>
            <a:r>
              <a:rPr lang="it-IT" sz="1400">
                <a:latin typeface="Arial" charset="0"/>
              </a:rPr>
              <a:t>Software</a:t>
            </a:r>
          </a:p>
          <a:p>
            <a:pPr algn="ctr"/>
            <a:r>
              <a:rPr lang="it-IT" sz="1400">
                <a:latin typeface="Arial" charset="0"/>
              </a:rPr>
              <a:t>di base</a:t>
            </a:r>
          </a:p>
        </p:txBody>
      </p:sp>
      <p:sp>
        <p:nvSpPr>
          <p:cNvPr id="18444" name="Rechteck 8"/>
          <p:cNvSpPr>
            <a:spLocks noChangeArrowheads="1"/>
          </p:cNvSpPr>
          <p:nvPr/>
        </p:nvSpPr>
        <p:spPr bwMode="auto">
          <a:xfrm>
            <a:off x="323850" y="4135438"/>
            <a:ext cx="1439863" cy="603250"/>
          </a:xfrm>
          <a:prstGeom prst="rect">
            <a:avLst/>
          </a:prstGeom>
          <a:solidFill>
            <a:srgbClr val="FF6600"/>
          </a:solidFill>
          <a:ln w="12700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/>
            <a:r>
              <a:rPr lang="it-IT" sz="1400">
                <a:solidFill>
                  <a:schemeClr val="bg1"/>
                </a:solidFill>
                <a:latin typeface="Arial" charset="0"/>
              </a:rPr>
              <a:t>Database</a:t>
            </a:r>
          </a:p>
        </p:txBody>
      </p:sp>
      <p:sp>
        <p:nvSpPr>
          <p:cNvPr id="10" name="Rechteck 9"/>
          <p:cNvSpPr/>
          <p:nvPr/>
        </p:nvSpPr>
        <p:spPr bwMode="auto">
          <a:xfrm>
            <a:off x="323850" y="3357563"/>
            <a:ext cx="1439863" cy="6032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 cmpd="sng">
            <a:noFill/>
            <a:miter lim="800000"/>
          </a:ln>
          <a:effectLst/>
          <a:extLst/>
        </p:spPr>
        <p:txBody>
          <a:bodyPr lIns="90000" tIns="46800" rIns="90000" bIns="46800" anchor="ctr"/>
          <a:lstStyle/>
          <a:p>
            <a:pPr algn="ctr">
              <a:defRPr/>
            </a:pP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Servizi </a:t>
            </a:r>
          </a:p>
          <a:p>
            <a:pPr algn="ctr">
              <a:defRPr/>
            </a:pP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di base</a:t>
            </a:r>
          </a:p>
        </p:txBody>
      </p:sp>
      <p:sp>
        <p:nvSpPr>
          <p:cNvPr id="11" name="Rechteck 10"/>
          <p:cNvSpPr/>
          <p:nvPr/>
        </p:nvSpPr>
        <p:spPr bwMode="auto">
          <a:xfrm>
            <a:off x="323850" y="2590800"/>
            <a:ext cx="1439863" cy="60325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2700" cmpd="sng">
            <a:noFill/>
            <a:miter lim="800000"/>
          </a:ln>
          <a:effectLst/>
          <a:extLst/>
        </p:spPr>
        <p:txBody>
          <a:bodyPr lIns="90000" tIns="46800" rIns="90000" bIns="46800" anchor="ctr"/>
          <a:lstStyle/>
          <a:p>
            <a:pPr algn="ctr">
              <a:defRPr/>
            </a:pPr>
            <a:r>
              <a:rPr lang="it-IT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Servizi amministrativi</a:t>
            </a:r>
          </a:p>
        </p:txBody>
      </p:sp>
      <p:sp>
        <p:nvSpPr>
          <p:cNvPr id="12" name="Rechteck 11"/>
          <p:cNvSpPr/>
          <p:nvPr/>
        </p:nvSpPr>
        <p:spPr bwMode="auto">
          <a:xfrm>
            <a:off x="323850" y="1819275"/>
            <a:ext cx="1439863" cy="60325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 cmpd="sng">
            <a:noFill/>
            <a:miter lim="800000"/>
          </a:ln>
          <a:effectLst/>
          <a:extLst/>
        </p:spPr>
        <p:txBody>
          <a:bodyPr lIns="90000" tIns="46800" rIns="90000" bIns="46800" anchor="ctr"/>
          <a:lstStyle/>
          <a:p>
            <a:pPr algn="ctr">
              <a:defRPr/>
            </a:pPr>
            <a:r>
              <a:rPr lang="it-IT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Applicativi specifici</a:t>
            </a:r>
            <a:endParaRPr lang="it-IT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hteck 12"/>
          <p:cNvSpPr/>
          <p:nvPr/>
        </p:nvSpPr>
        <p:spPr bwMode="auto">
          <a:xfrm>
            <a:off x="323850" y="1052513"/>
            <a:ext cx="1439863" cy="60483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 cmpd="sng">
            <a:noFill/>
            <a:miter lim="800000"/>
          </a:ln>
          <a:effectLst/>
          <a:extLst/>
        </p:spPr>
        <p:txBody>
          <a:bodyPr lIns="90000" tIns="46800" rIns="90000" bIns="46800" anchor="ctr"/>
          <a:lstStyle/>
          <a:p>
            <a:pPr algn="ctr">
              <a:defRPr/>
            </a:pPr>
            <a:r>
              <a:rPr lang="it-IT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Servizi </a:t>
            </a:r>
            <a:br>
              <a:rPr lang="it-IT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</a:t>
            </a:r>
          </a:p>
        </p:txBody>
      </p:sp>
      <p:sp>
        <p:nvSpPr>
          <p:cNvPr id="18449" name="Rechteck 13"/>
          <p:cNvSpPr>
            <a:spLocks noChangeArrowheads="1"/>
          </p:cNvSpPr>
          <p:nvPr/>
        </p:nvSpPr>
        <p:spPr bwMode="auto">
          <a:xfrm>
            <a:off x="2195513" y="5776913"/>
            <a:ext cx="1439862" cy="373062"/>
          </a:xfrm>
          <a:prstGeom prst="rect">
            <a:avLst/>
          </a:prstGeom>
          <a:solidFill>
            <a:schemeClr val="bg1"/>
          </a:solidFill>
          <a:ln w="38100">
            <a:solidFill>
              <a:srgbClr val="FFCC00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/>
            <a:r>
              <a:rPr lang="it-IT" sz="1100">
                <a:latin typeface="Arial" charset="0"/>
              </a:rPr>
              <a:t>Data Center unico</a:t>
            </a:r>
          </a:p>
        </p:txBody>
      </p:sp>
      <p:sp>
        <p:nvSpPr>
          <p:cNvPr id="18450" name="Rechteck 14"/>
          <p:cNvSpPr>
            <a:spLocks noChangeArrowheads="1"/>
          </p:cNvSpPr>
          <p:nvPr/>
        </p:nvSpPr>
        <p:spPr bwMode="auto">
          <a:xfrm>
            <a:off x="3851275" y="5776913"/>
            <a:ext cx="1441450" cy="373062"/>
          </a:xfrm>
          <a:prstGeom prst="rect">
            <a:avLst/>
          </a:prstGeom>
          <a:solidFill>
            <a:schemeClr val="bg1"/>
          </a:solidFill>
          <a:ln w="38100">
            <a:solidFill>
              <a:srgbClr val="FFCC00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/>
            <a:r>
              <a:rPr lang="it-IT" sz="1100">
                <a:latin typeface="Arial" charset="0"/>
              </a:rPr>
              <a:t>Banda larga</a:t>
            </a:r>
          </a:p>
        </p:txBody>
      </p:sp>
      <p:sp>
        <p:nvSpPr>
          <p:cNvPr id="18451" name="Rechteck 15"/>
          <p:cNvSpPr>
            <a:spLocks noChangeArrowheads="1"/>
          </p:cNvSpPr>
          <p:nvPr/>
        </p:nvSpPr>
        <p:spPr bwMode="auto">
          <a:xfrm>
            <a:off x="2232025" y="5010150"/>
            <a:ext cx="1439863" cy="374650"/>
          </a:xfrm>
          <a:prstGeom prst="rect">
            <a:avLst/>
          </a:prstGeom>
          <a:solidFill>
            <a:schemeClr val="bg1"/>
          </a:solidFill>
          <a:ln w="38100">
            <a:solidFill>
              <a:srgbClr val="FF9933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/>
            <a:r>
              <a:rPr lang="it-IT" sz="1100">
                <a:latin typeface="Arial" charset="0"/>
              </a:rPr>
              <a:t>Licence Pooling</a:t>
            </a:r>
          </a:p>
        </p:txBody>
      </p:sp>
      <p:sp>
        <p:nvSpPr>
          <p:cNvPr id="18452" name="Rechteck 16"/>
          <p:cNvSpPr>
            <a:spLocks noChangeArrowheads="1"/>
          </p:cNvSpPr>
          <p:nvPr/>
        </p:nvSpPr>
        <p:spPr bwMode="auto">
          <a:xfrm>
            <a:off x="5651500" y="5010150"/>
            <a:ext cx="1441450" cy="374650"/>
          </a:xfrm>
          <a:prstGeom prst="rect">
            <a:avLst/>
          </a:prstGeom>
          <a:solidFill>
            <a:schemeClr val="bg1"/>
          </a:solidFill>
          <a:ln w="38100">
            <a:solidFill>
              <a:srgbClr val="FF9933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/>
            <a:r>
              <a:rPr lang="it-IT" sz="1100">
                <a:latin typeface="Arial" charset="0"/>
              </a:rPr>
              <a:t>Servizi in Community Cloud</a:t>
            </a:r>
          </a:p>
        </p:txBody>
      </p:sp>
      <p:sp>
        <p:nvSpPr>
          <p:cNvPr id="18453" name="Rechteck 21"/>
          <p:cNvSpPr>
            <a:spLocks noChangeArrowheads="1"/>
          </p:cNvSpPr>
          <p:nvPr/>
        </p:nvSpPr>
        <p:spPr bwMode="auto">
          <a:xfrm>
            <a:off x="2195513" y="1125538"/>
            <a:ext cx="1439862" cy="392112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/>
            <a:r>
              <a:rPr lang="it-IT" sz="1100" dirty="0">
                <a:latin typeface="Arial" charset="0"/>
              </a:rPr>
              <a:t>Autentificazione </a:t>
            </a:r>
            <a:r>
              <a:rPr lang="it-IT" sz="1100" dirty="0" smtClean="0">
                <a:latin typeface="Arial" charset="0"/>
              </a:rPr>
              <a:t>unica del cittadino</a:t>
            </a:r>
            <a:endParaRPr lang="it-IT" sz="1100" dirty="0">
              <a:latin typeface="Arial" charset="0"/>
            </a:endParaRPr>
          </a:p>
        </p:txBody>
      </p:sp>
      <p:sp>
        <p:nvSpPr>
          <p:cNvPr id="18454" name="Rechteck 22"/>
          <p:cNvSpPr>
            <a:spLocks noChangeArrowheads="1"/>
          </p:cNvSpPr>
          <p:nvPr/>
        </p:nvSpPr>
        <p:spPr bwMode="auto">
          <a:xfrm>
            <a:off x="3851275" y="1125538"/>
            <a:ext cx="1441450" cy="392112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/>
            <a:r>
              <a:rPr lang="it-IT" sz="1100">
                <a:latin typeface="Arial" charset="0"/>
              </a:rPr>
              <a:t>Fascicolo del cittadino</a:t>
            </a:r>
          </a:p>
        </p:txBody>
      </p:sp>
      <p:sp>
        <p:nvSpPr>
          <p:cNvPr id="24" name="Rechteck 23"/>
          <p:cNvSpPr/>
          <p:nvPr/>
        </p:nvSpPr>
        <p:spPr bwMode="auto">
          <a:xfrm>
            <a:off x="3924300" y="3454400"/>
            <a:ext cx="1441450" cy="407988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/>
          <a:extLst/>
        </p:spPr>
        <p:txBody>
          <a:bodyPr lIns="90000" tIns="46800" rIns="90000" bIns="46800" anchor="ctr"/>
          <a:lstStyle/>
          <a:p>
            <a:pPr algn="ctr">
              <a:defRPr/>
            </a:pP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Archiviazione digitale</a:t>
            </a:r>
          </a:p>
        </p:txBody>
      </p:sp>
      <p:sp>
        <p:nvSpPr>
          <p:cNvPr id="25" name="Rechteck 24"/>
          <p:cNvSpPr/>
          <p:nvPr/>
        </p:nvSpPr>
        <p:spPr bwMode="auto">
          <a:xfrm>
            <a:off x="5724525" y="3451225"/>
            <a:ext cx="1439863" cy="415925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/>
          <a:extLst/>
        </p:spPr>
        <p:txBody>
          <a:bodyPr lIns="90000" tIns="46800" rIns="90000" bIns="46800" anchor="ctr"/>
          <a:lstStyle/>
          <a:p>
            <a:pPr algn="ctr">
              <a:defRPr/>
            </a:pP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Pagamenti </a:t>
            </a:r>
            <a:b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online</a:t>
            </a:r>
          </a:p>
        </p:txBody>
      </p:sp>
      <p:sp>
        <p:nvSpPr>
          <p:cNvPr id="26" name="Rechteck 25"/>
          <p:cNvSpPr/>
          <p:nvPr/>
        </p:nvSpPr>
        <p:spPr bwMode="auto">
          <a:xfrm>
            <a:off x="2232025" y="3454400"/>
            <a:ext cx="1439863" cy="407988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/>
          <a:extLst/>
        </p:spPr>
        <p:txBody>
          <a:bodyPr lIns="90000" tIns="46800" rIns="90000" bIns="46800" anchor="ctr"/>
          <a:lstStyle/>
          <a:p>
            <a:pPr algn="ctr">
              <a:defRPr/>
            </a:pP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Firma remota centralizzata</a:t>
            </a:r>
          </a:p>
        </p:txBody>
      </p:sp>
      <p:sp>
        <p:nvSpPr>
          <p:cNvPr id="27" name="Rechteck 26"/>
          <p:cNvSpPr/>
          <p:nvPr/>
        </p:nvSpPr>
        <p:spPr bwMode="auto">
          <a:xfrm>
            <a:off x="7380288" y="3454400"/>
            <a:ext cx="1441450" cy="407988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/>
          <a:extLst/>
        </p:spPr>
        <p:txBody>
          <a:bodyPr lIns="90000" tIns="46800" rIns="90000" bIns="46800" anchor="ctr"/>
          <a:lstStyle/>
          <a:p>
            <a:pPr algn="ctr">
              <a:defRPr/>
            </a:pP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Protocollo</a:t>
            </a:r>
          </a:p>
        </p:txBody>
      </p:sp>
      <p:sp>
        <p:nvSpPr>
          <p:cNvPr id="18459" name="Rechteck 27"/>
          <p:cNvSpPr>
            <a:spLocks noChangeArrowheads="1"/>
          </p:cNvSpPr>
          <p:nvPr/>
        </p:nvSpPr>
        <p:spPr bwMode="auto">
          <a:xfrm>
            <a:off x="3851275" y="1584325"/>
            <a:ext cx="1441450" cy="417513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/>
            <a:r>
              <a:rPr lang="it-IT" sz="1100">
                <a:latin typeface="Arial" charset="0"/>
              </a:rPr>
              <a:t>Ampliamento del fascicolo alla sanità</a:t>
            </a:r>
          </a:p>
        </p:txBody>
      </p:sp>
      <p:sp>
        <p:nvSpPr>
          <p:cNvPr id="18460" name="Rechteck 28"/>
          <p:cNvSpPr>
            <a:spLocks noChangeArrowheads="1"/>
          </p:cNvSpPr>
          <p:nvPr/>
        </p:nvSpPr>
        <p:spPr bwMode="auto">
          <a:xfrm>
            <a:off x="5724525" y="1557338"/>
            <a:ext cx="1439863" cy="392112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/>
            <a:r>
              <a:rPr lang="it-IT" sz="1100">
                <a:latin typeface="Arial" charset="0"/>
              </a:rPr>
              <a:t>Bollo elettronico</a:t>
            </a:r>
          </a:p>
        </p:txBody>
      </p:sp>
      <p:sp>
        <p:nvSpPr>
          <p:cNvPr id="18461" name="Rechteck 29"/>
          <p:cNvSpPr>
            <a:spLocks noChangeArrowheads="1"/>
          </p:cNvSpPr>
          <p:nvPr/>
        </p:nvSpPr>
        <p:spPr bwMode="auto">
          <a:xfrm>
            <a:off x="7380288" y="1584325"/>
            <a:ext cx="1439862" cy="392113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/>
            <a:r>
              <a:rPr lang="it-IT" sz="1100">
                <a:latin typeface="Arial" charset="0"/>
              </a:rPr>
              <a:t>Rete civica altoatesina</a:t>
            </a:r>
          </a:p>
        </p:txBody>
      </p:sp>
      <p:sp>
        <p:nvSpPr>
          <p:cNvPr id="18462" name="Rechteck 30"/>
          <p:cNvSpPr>
            <a:spLocks noChangeArrowheads="1"/>
          </p:cNvSpPr>
          <p:nvPr/>
        </p:nvSpPr>
        <p:spPr bwMode="auto">
          <a:xfrm>
            <a:off x="5724525" y="1120775"/>
            <a:ext cx="1439863" cy="392113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/>
            <a:r>
              <a:rPr lang="it-IT" sz="1100" dirty="0" smtClean="0">
                <a:latin typeface="Arial" charset="0"/>
              </a:rPr>
              <a:t>Moduli Online</a:t>
            </a:r>
            <a:endParaRPr lang="it-IT" sz="1100" dirty="0">
              <a:latin typeface="Arial" charset="0"/>
            </a:endParaRPr>
          </a:p>
        </p:txBody>
      </p:sp>
      <p:sp>
        <p:nvSpPr>
          <p:cNvPr id="18463" name="Rechteck 31"/>
          <p:cNvSpPr>
            <a:spLocks noChangeArrowheads="1"/>
          </p:cNvSpPr>
          <p:nvPr/>
        </p:nvSpPr>
        <p:spPr bwMode="auto">
          <a:xfrm>
            <a:off x="7380288" y="2016125"/>
            <a:ext cx="1439862" cy="392113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/>
            <a:r>
              <a:rPr lang="it-IT" sz="1100" dirty="0" err="1">
                <a:latin typeface="Arial" charset="0"/>
              </a:rPr>
              <a:t>Wifi</a:t>
            </a:r>
            <a:r>
              <a:rPr lang="it-IT" sz="1100" dirty="0">
                <a:latin typeface="Arial" charset="0"/>
              </a:rPr>
              <a:t> pubblico</a:t>
            </a:r>
          </a:p>
        </p:txBody>
      </p:sp>
      <p:sp>
        <p:nvSpPr>
          <p:cNvPr id="18464" name="Rechteck 32"/>
          <p:cNvSpPr>
            <a:spLocks noChangeArrowheads="1"/>
          </p:cNvSpPr>
          <p:nvPr/>
        </p:nvSpPr>
        <p:spPr bwMode="auto">
          <a:xfrm>
            <a:off x="7380288" y="1125538"/>
            <a:ext cx="1439862" cy="392112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/>
            <a:r>
              <a:rPr lang="it-IT" sz="1100">
                <a:latin typeface="Arial" charset="0"/>
              </a:rPr>
              <a:t>Partecipazione attiva del cittadino</a:t>
            </a:r>
          </a:p>
        </p:txBody>
      </p:sp>
      <p:sp>
        <p:nvSpPr>
          <p:cNvPr id="34" name="Rechteck 33"/>
          <p:cNvSpPr/>
          <p:nvPr/>
        </p:nvSpPr>
        <p:spPr bwMode="auto">
          <a:xfrm>
            <a:off x="5651500" y="2689225"/>
            <a:ext cx="1441450" cy="407988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accent3">
                <a:lumMod val="75000"/>
              </a:schemeClr>
            </a:solidFill>
            <a:miter lim="800000"/>
          </a:ln>
          <a:effectLst/>
          <a:extLst/>
        </p:spPr>
        <p:txBody>
          <a:bodyPr lIns="90000" tIns="46800" rIns="90000" bIns="46800" anchor="ctr"/>
          <a:lstStyle/>
          <a:p>
            <a:pPr algn="ctr">
              <a:defRPr/>
            </a:pPr>
            <a:r>
              <a:rPr lang="it-IT" sz="1100" dirty="0" err="1">
                <a:latin typeface="Arial" panose="020B0604020202020204" pitchFamily="34" charset="0"/>
                <a:cs typeface="Arial" panose="020B0604020202020204" pitchFamily="34" charset="0"/>
              </a:rPr>
              <a:t>Facility</a:t>
            </a: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 Management</a:t>
            </a:r>
          </a:p>
        </p:txBody>
      </p:sp>
      <p:sp>
        <p:nvSpPr>
          <p:cNvPr id="36" name="Rechteck 35"/>
          <p:cNvSpPr/>
          <p:nvPr/>
        </p:nvSpPr>
        <p:spPr bwMode="auto">
          <a:xfrm>
            <a:off x="2195513" y="2706688"/>
            <a:ext cx="1439862" cy="371475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accent3">
                <a:lumMod val="75000"/>
              </a:schemeClr>
            </a:solidFill>
            <a:miter lim="800000"/>
          </a:ln>
          <a:effectLst/>
          <a:extLst/>
        </p:spPr>
        <p:txBody>
          <a:bodyPr lIns="90000" tIns="46800" rIns="90000" bIns="46800" anchor="ctr"/>
          <a:lstStyle/>
          <a:p>
            <a:pPr algn="ctr">
              <a:defRPr/>
            </a:pP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Contabilità e HR Management</a:t>
            </a:r>
          </a:p>
        </p:txBody>
      </p:sp>
      <p:sp>
        <p:nvSpPr>
          <p:cNvPr id="37" name="Rechteck 36"/>
          <p:cNvSpPr/>
          <p:nvPr/>
        </p:nvSpPr>
        <p:spPr bwMode="auto">
          <a:xfrm>
            <a:off x="3887788" y="2689225"/>
            <a:ext cx="1441450" cy="407988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accent3">
                <a:lumMod val="75000"/>
              </a:schemeClr>
            </a:solidFill>
            <a:miter lim="800000"/>
          </a:ln>
          <a:effectLst/>
          <a:extLst/>
        </p:spPr>
        <p:txBody>
          <a:bodyPr lIns="90000" tIns="46800" rIns="90000" bIns="46800" anchor="ctr"/>
          <a:lstStyle/>
          <a:p>
            <a:pPr algn="ctr">
              <a:defRPr/>
            </a:pP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Cedolini</a:t>
            </a:r>
          </a:p>
        </p:txBody>
      </p:sp>
      <p:sp>
        <p:nvSpPr>
          <p:cNvPr id="18468" name="Rechteck 17"/>
          <p:cNvSpPr>
            <a:spLocks noChangeArrowheads="1"/>
          </p:cNvSpPr>
          <p:nvPr/>
        </p:nvSpPr>
        <p:spPr bwMode="auto">
          <a:xfrm>
            <a:off x="2232025" y="4232275"/>
            <a:ext cx="1439863" cy="407988"/>
          </a:xfrm>
          <a:prstGeom prst="rect">
            <a:avLst/>
          </a:prstGeom>
          <a:solidFill>
            <a:schemeClr val="bg1"/>
          </a:solidFill>
          <a:ln w="38100">
            <a:solidFill>
              <a:srgbClr val="FB7405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/>
            <a:r>
              <a:rPr lang="it-IT" sz="1100">
                <a:latin typeface="Arial" charset="0"/>
              </a:rPr>
              <a:t>Anagrafica del cittadino</a:t>
            </a:r>
          </a:p>
        </p:txBody>
      </p:sp>
      <p:sp>
        <p:nvSpPr>
          <p:cNvPr id="18469" name="Rechteck 18"/>
          <p:cNvSpPr>
            <a:spLocks noChangeArrowheads="1"/>
          </p:cNvSpPr>
          <p:nvPr/>
        </p:nvSpPr>
        <p:spPr bwMode="auto">
          <a:xfrm>
            <a:off x="3922713" y="4221163"/>
            <a:ext cx="1512887" cy="407987"/>
          </a:xfrm>
          <a:prstGeom prst="rect">
            <a:avLst/>
          </a:prstGeom>
          <a:solidFill>
            <a:schemeClr val="bg1"/>
          </a:solidFill>
          <a:ln w="38100">
            <a:solidFill>
              <a:srgbClr val="FB7405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/>
            <a:r>
              <a:rPr lang="it-IT" sz="1100">
                <a:latin typeface="Arial" charset="0"/>
              </a:rPr>
              <a:t>Stradario Unico</a:t>
            </a:r>
          </a:p>
        </p:txBody>
      </p:sp>
      <p:sp>
        <p:nvSpPr>
          <p:cNvPr id="18470" name="Rechteck 19"/>
          <p:cNvSpPr>
            <a:spLocks noChangeArrowheads="1"/>
          </p:cNvSpPr>
          <p:nvPr/>
        </p:nvSpPr>
        <p:spPr bwMode="auto">
          <a:xfrm>
            <a:off x="5651500" y="4232275"/>
            <a:ext cx="1441450" cy="407988"/>
          </a:xfrm>
          <a:prstGeom prst="rect">
            <a:avLst/>
          </a:prstGeom>
          <a:solidFill>
            <a:schemeClr val="bg1"/>
          </a:solidFill>
          <a:ln w="38100">
            <a:solidFill>
              <a:srgbClr val="FB7405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/>
            <a:r>
              <a:rPr lang="it-IT" sz="1100">
                <a:latin typeface="Arial" charset="0"/>
              </a:rPr>
              <a:t>Portale Open Data BZ-TN</a:t>
            </a:r>
          </a:p>
        </p:txBody>
      </p:sp>
      <p:sp>
        <p:nvSpPr>
          <p:cNvPr id="18471" name="Rechteck 44"/>
          <p:cNvSpPr>
            <a:spLocks noChangeArrowheads="1"/>
          </p:cNvSpPr>
          <p:nvPr/>
        </p:nvSpPr>
        <p:spPr bwMode="auto">
          <a:xfrm>
            <a:off x="2159000" y="1584325"/>
            <a:ext cx="1476375" cy="392113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/>
            <a:r>
              <a:rPr lang="it-IT" sz="1100">
                <a:latin typeface="Arial" charset="0"/>
              </a:rPr>
              <a:t>Studio digitale</a:t>
            </a:r>
          </a:p>
        </p:txBody>
      </p:sp>
      <p:sp>
        <p:nvSpPr>
          <p:cNvPr id="18472" name="Rechteck 45"/>
          <p:cNvSpPr>
            <a:spLocks noChangeArrowheads="1"/>
          </p:cNvSpPr>
          <p:nvPr/>
        </p:nvSpPr>
        <p:spPr bwMode="auto">
          <a:xfrm>
            <a:off x="5722938" y="2016125"/>
            <a:ext cx="1441450" cy="392113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/>
            <a:r>
              <a:rPr lang="it-IT" sz="1100" dirty="0" smtClean="0">
                <a:latin typeface="Arial" charset="0"/>
              </a:rPr>
              <a:t>Piattaforma di </a:t>
            </a:r>
            <a:r>
              <a:rPr lang="it-IT" sz="1100" dirty="0" err="1" smtClean="0">
                <a:latin typeface="Arial" charset="0"/>
              </a:rPr>
              <a:t>eLearning</a:t>
            </a:r>
            <a:endParaRPr lang="it-IT" sz="1100" dirty="0">
              <a:latin typeface="Arial" charset="0"/>
            </a:endParaRPr>
          </a:p>
        </p:txBody>
      </p:sp>
      <p:sp>
        <p:nvSpPr>
          <p:cNvPr id="48" name="Rechteck 47"/>
          <p:cNvSpPr/>
          <p:nvPr/>
        </p:nvSpPr>
        <p:spPr bwMode="auto">
          <a:xfrm>
            <a:off x="7378700" y="2689225"/>
            <a:ext cx="1441450" cy="407988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accent3">
                <a:lumMod val="75000"/>
              </a:schemeClr>
            </a:solidFill>
            <a:miter lim="800000"/>
          </a:ln>
          <a:effectLst/>
          <a:extLst/>
        </p:spPr>
        <p:txBody>
          <a:bodyPr lIns="90000" tIns="46800" rIns="90000" bIns="46800" anchor="ctr"/>
          <a:lstStyle/>
          <a:p>
            <a:pPr algn="ctr">
              <a:defRPr/>
            </a:pP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Gestione corsi</a:t>
            </a:r>
          </a:p>
        </p:txBody>
      </p:sp>
      <p:sp>
        <p:nvSpPr>
          <p:cNvPr id="18474" name="Rechteck 53"/>
          <p:cNvSpPr>
            <a:spLocks noChangeArrowheads="1"/>
          </p:cNvSpPr>
          <p:nvPr/>
        </p:nvSpPr>
        <p:spPr bwMode="auto">
          <a:xfrm>
            <a:off x="3924300" y="5013325"/>
            <a:ext cx="1511300" cy="374650"/>
          </a:xfrm>
          <a:prstGeom prst="rect">
            <a:avLst/>
          </a:prstGeom>
          <a:solidFill>
            <a:schemeClr val="bg1"/>
          </a:solidFill>
          <a:ln w="38100">
            <a:solidFill>
              <a:srgbClr val="FF9933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/>
            <a:r>
              <a:rPr lang="it-IT" sz="1100">
                <a:latin typeface="Arial" charset="0"/>
              </a:rPr>
              <a:t>Security Competence Center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275556" y="6314494"/>
            <a:ext cx="866591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sz="1200" dirty="0" smtClean="0"/>
          </a:p>
          <a:p>
            <a:endParaRPr lang="de-DE" sz="1200" dirty="0"/>
          </a:p>
        </p:txBody>
      </p:sp>
      <p:sp>
        <p:nvSpPr>
          <p:cNvPr id="45" name="Line 39"/>
          <p:cNvSpPr>
            <a:spLocks noChangeShapeType="1"/>
          </p:cNvSpPr>
          <p:nvPr/>
        </p:nvSpPr>
        <p:spPr bwMode="auto">
          <a:xfrm>
            <a:off x="431800" y="6534150"/>
            <a:ext cx="3778250" cy="0"/>
          </a:xfrm>
          <a:prstGeom prst="line">
            <a:avLst/>
          </a:prstGeom>
          <a:noFill/>
          <a:ln w="508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6" name="Rectangle 42"/>
          <p:cNvSpPr>
            <a:spLocks noChangeArrowheads="1"/>
          </p:cNvSpPr>
          <p:nvPr/>
        </p:nvSpPr>
        <p:spPr bwMode="auto">
          <a:xfrm>
            <a:off x="2065338" y="6326188"/>
            <a:ext cx="2236787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spcBef>
                <a:spcPct val="0"/>
              </a:spcBef>
            </a:pPr>
            <a:r>
              <a:rPr lang="de-DE" altLang="de-DE" sz="800" dirty="0">
                <a:latin typeface="Arial" panose="020B0604020202020204" pitchFamily="34" charset="0"/>
                <a:cs typeface="Arial" panose="020B0604020202020204" pitchFamily="34" charset="0"/>
              </a:rPr>
              <a:t>AUTONOME PROVINZ BOZEN - SÜDTIROL</a:t>
            </a:r>
          </a:p>
        </p:txBody>
      </p:sp>
      <p:sp>
        <p:nvSpPr>
          <p:cNvPr id="47" name="Rectangle 43"/>
          <p:cNvSpPr>
            <a:spLocks noChangeArrowheads="1"/>
          </p:cNvSpPr>
          <p:nvPr/>
        </p:nvSpPr>
        <p:spPr bwMode="auto">
          <a:xfrm>
            <a:off x="4832350" y="6326188"/>
            <a:ext cx="2709863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it-IT" altLang="de-DE" sz="800" dirty="0">
                <a:latin typeface="Arial" panose="020B0604020202020204" pitchFamily="34" charset="0"/>
                <a:cs typeface="Arial" panose="020B0604020202020204" pitchFamily="34" charset="0"/>
              </a:rPr>
              <a:t>PROVINCIA AUTONOMA DI BOLZANO - ALTO ADIGE</a:t>
            </a:r>
          </a:p>
        </p:txBody>
      </p:sp>
      <p:sp>
        <p:nvSpPr>
          <p:cNvPr id="49" name="Text Box 44"/>
          <p:cNvSpPr txBox="1">
            <a:spLocks noChangeArrowheads="1"/>
          </p:cNvSpPr>
          <p:nvPr/>
        </p:nvSpPr>
        <p:spPr bwMode="auto">
          <a:xfrm>
            <a:off x="4832350" y="6484938"/>
            <a:ext cx="1290738" cy="237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ts val="1300"/>
              </a:lnSpc>
              <a:spcBef>
                <a:spcPct val="0"/>
              </a:spcBef>
            </a:pPr>
            <a:r>
              <a:rPr lang="it-IT" altLang="de-DE" sz="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Assessora </a:t>
            </a:r>
            <a:r>
              <a:rPr lang="it-IT" altLang="de-DE" sz="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Waltraud </a:t>
            </a:r>
            <a:r>
              <a:rPr lang="it-IT" altLang="de-DE" sz="700" b="1" dirty="0">
                <a:latin typeface="Arial" panose="020B0604020202020204" pitchFamily="34" charset="0"/>
                <a:cs typeface="Arial" panose="020B0604020202020204" pitchFamily="34" charset="0"/>
              </a:rPr>
              <a:t>Deeg</a:t>
            </a:r>
          </a:p>
        </p:txBody>
      </p:sp>
      <p:sp>
        <p:nvSpPr>
          <p:cNvPr id="50" name="Text Box 45"/>
          <p:cNvSpPr txBox="1">
            <a:spLocks noChangeArrowheads="1"/>
          </p:cNvSpPr>
          <p:nvPr/>
        </p:nvSpPr>
        <p:spPr bwMode="auto">
          <a:xfrm>
            <a:off x="2956869" y="6484938"/>
            <a:ext cx="1346844" cy="237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lnSpc>
                <a:spcPts val="1300"/>
              </a:lnSpc>
              <a:spcBef>
                <a:spcPct val="0"/>
              </a:spcBef>
            </a:pPr>
            <a:r>
              <a:rPr lang="de-DE" altLang="de-DE" sz="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Landesrätin </a:t>
            </a:r>
            <a:r>
              <a:rPr lang="de-DE" altLang="de-DE" sz="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Waltraud </a:t>
            </a:r>
            <a:r>
              <a:rPr lang="de-DE" altLang="de-DE" sz="700" b="1" dirty="0">
                <a:latin typeface="Arial" panose="020B0604020202020204" pitchFamily="34" charset="0"/>
                <a:cs typeface="Arial" panose="020B0604020202020204" pitchFamily="34" charset="0"/>
              </a:rPr>
              <a:t>Deeg</a:t>
            </a:r>
            <a:endParaRPr lang="de-DE" altLang="de-DE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Line 40"/>
          <p:cNvSpPr>
            <a:spLocks noChangeShapeType="1"/>
          </p:cNvSpPr>
          <p:nvPr/>
        </p:nvSpPr>
        <p:spPr bwMode="auto">
          <a:xfrm>
            <a:off x="4929188" y="6534150"/>
            <a:ext cx="3778250" cy="0"/>
          </a:xfrm>
          <a:prstGeom prst="line">
            <a:avLst/>
          </a:prstGeom>
          <a:noFill/>
          <a:ln w="508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52" name="Picture 65" descr="LW_Adler_4C_16x2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438" y="6310313"/>
            <a:ext cx="360362" cy="449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Rechteck 52"/>
          <p:cNvSpPr/>
          <p:nvPr/>
        </p:nvSpPr>
        <p:spPr>
          <a:xfrm>
            <a:off x="0" y="0"/>
            <a:ext cx="9144000" cy="939159"/>
          </a:xfrm>
          <a:prstGeom prst="rect">
            <a:avLst/>
          </a:prstGeom>
          <a:solidFill>
            <a:srgbClr val="C20D20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4" name="Titel 1"/>
          <p:cNvSpPr txBox="1">
            <a:spLocks/>
          </p:cNvSpPr>
          <p:nvPr/>
        </p:nvSpPr>
        <p:spPr>
          <a:xfrm>
            <a:off x="4832350" y="447568"/>
            <a:ext cx="4217538" cy="50109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ts val="344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e-DE" sz="4200" b="1" kern="1100" baseline="30000" dirty="0" err="1" smtClean="0">
                <a:solidFill>
                  <a:srgbClr val="FFFFFF"/>
                </a:solidFill>
                <a:latin typeface="FranklinGotTDem"/>
                <a:ea typeface="+mj-ea"/>
                <a:cs typeface="FranklinGotTDem"/>
              </a:rPr>
              <a:t>Programma</a:t>
            </a:r>
            <a:r>
              <a:rPr lang="de-DE" sz="4200" b="1" kern="1100" baseline="30000" dirty="0" smtClean="0">
                <a:solidFill>
                  <a:srgbClr val="FFFFFF"/>
                </a:solidFill>
                <a:latin typeface="FranklinGotTDem"/>
                <a:ea typeface="+mj-ea"/>
                <a:cs typeface="FranklinGotTDem"/>
              </a:rPr>
              <a:t> </a:t>
            </a:r>
            <a:r>
              <a:rPr lang="de-DE" sz="4200" b="1" kern="1100" baseline="30000" dirty="0" err="1" smtClean="0">
                <a:solidFill>
                  <a:srgbClr val="FFFFFF"/>
                </a:solidFill>
                <a:latin typeface="FranklinGotTDem"/>
                <a:ea typeface="+mj-ea"/>
                <a:cs typeface="FranklinGotTDem"/>
              </a:rPr>
              <a:t>triennale</a:t>
            </a:r>
            <a:endParaRPr kumimoji="0" lang="de-DE" sz="4200" b="1" i="0" u="none" strike="noStrike" kern="1200" cap="none" spc="0" normalizeH="0" baseline="3000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GotTDem"/>
              <a:ea typeface="+mj-ea"/>
              <a:cs typeface="FranklinGotTDem"/>
            </a:endParaRPr>
          </a:p>
        </p:txBody>
      </p:sp>
      <p:sp>
        <p:nvSpPr>
          <p:cNvPr id="55" name="Titel 1"/>
          <p:cNvSpPr txBox="1">
            <a:spLocks/>
          </p:cNvSpPr>
          <p:nvPr/>
        </p:nvSpPr>
        <p:spPr>
          <a:xfrm>
            <a:off x="123256" y="424435"/>
            <a:ext cx="4217538" cy="52835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ts val="344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200" b="1" i="0" u="none" strike="noStrike" kern="1100" cap="none" spc="0" normalizeH="0" baseline="300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anklinGotTDem"/>
                <a:ea typeface="+mj-ea"/>
                <a:cs typeface="FranklinGotTDem"/>
              </a:rPr>
              <a:t>IT-Dreijahresplan</a:t>
            </a:r>
            <a:endParaRPr kumimoji="0" lang="de-DE" sz="4200" b="1" i="0" u="none" strike="noStrike" kern="1200" cap="none" spc="0" normalizeH="0" baseline="3000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ranklinGotTDem"/>
              <a:ea typeface="+mj-ea"/>
              <a:cs typeface="FranklinGotTDem"/>
            </a:endParaRPr>
          </a:p>
        </p:txBody>
      </p:sp>
    </p:spTree>
    <p:extLst>
      <p:ext uri="{BB962C8B-B14F-4D97-AF65-F5344CB8AC3E}">
        <p14:creationId xmlns:p14="http://schemas.microsoft.com/office/powerpoint/2010/main" val="331385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de-DE" altLang="de-DE" sz="3400" b="1" kern="0" dirty="0" smtClean="0">
                <a:solidFill>
                  <a:srgbClr val="A50021"/>
                </a:solidFill>
                <a:latin typeface="Arial" charset="0"/>
              </a:rPr>
              <a:t>Verwaltungsinnovation 2018 </a:t>
            </a:r>
          </a:p>
          <a:p>
            <a:r>
              <a:rPr lang="de-DE" altLang="de-DE" sz="3400" b="1" kern="0" dirty="0" smtClean="0">
                <a:solidFill>
                  <a:srgbClr val="A50021"/>
                </a:solidFill>
                <a:latin typeface="Arial" charset="0"/>
              </a:rPr>
              <a:t>im Überblick </a:t>
            </a:r>
            <a:endParaRPr lang="de-DE" altLang="de-DE" sz="3400" b="1" kern="0" dirty="0">
              <a:solidFill>
                <a:srgbClr val="A50021"/>
              </a:solidFill>
              <a:latin typeface="Arial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165253" y="6215278"/>
            <a:ext cx="885756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 smtClean="0"/>
          </a:p>
          <a:p>
            <a:endParaRPr lang="de-DE" dirty="0"/>
          </a:p>
        </p:txBody>
      </p:sp>
      <p:sp>
        <p:nvSpPr>
          <p:cNvPr id="5" name="Line 39"/>
          <p:cNvSpPr>
            <a:spLocks noChangeShapeType="1"/>
          </p:cNvSpPr>
          <p:nvPr/>
        </p:nvSpPr>
        <p:spPr bwMode="auto">
          <a:xfrm>
            <a:off x="431800" y="6534150"/>
            <a:ext cx="3778250" cy="0"/>
          </a:xfrm>
          <a:prstGeom prst="line">
            <a:avLst/>
          </a:prstGeom>
          <a:noFill/>
          <a:ln w="508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" name="Rectangle 42"/>
          <p:cNvSpPr>
            <a:spLocks noChangeArrowheads="1"/>
          </p:cNvSpPr>
          <p:nvPr/>
        </p:nvSpPr>
        <p:spPr bwMode="auto">
          <a:xfrm>
            <a:off x="2065338" y="6326188"/>
            <a:ext cx="2236787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spcBef>
                <a:spcPct val="0"/>
              </a:spcBef>
            </a:pPr>
            <a:r>
              <a:rPr lang="de-DE" altLang="de-DE" sz="800" dirty="0">
                <a:latin typeface="Arial" panose="020B0604020202020204" pitchFamily="34" charset="0"/>
                <a:cs typeface="Arial" panose="020B0604020202020204" pitchFamily="34" charset="0"/>
              </a:rPr>
              <a:t>AUTONOME PROVINZ BOZEN - SÜDTIROL</a:t>
            </a:r>
          </a:p>
        </p:txBody>
      </p:sp>
      <p:sp>
        <p:nvSpPr>
          <p:cNvPr id="8" name="Rectangle 43"/>
          <p:cNvSpPr>
            <a:spLocks noChangeArrowheads="1"/>
          </p:cNvSpPr>
          <p:nvPr/>
        </p:nvSpPr>
        <p:spPr bwMode="auto">
          <a:xfrm>
            <a:off x="4832350" y="6326188"/>
            <a:ext cx="2709863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it-IT" altLang="de-DE" sz="800" dirty="0">
                <a:latin typeface="Arial" panose="020B0604020202020204" pitchFamily="34" charset="0"/>
                <a:cs typeface="Arial" panose="020B0604020202020204" pitchFamily="34" charset="0"/>
              </a:rPr>
              <a:t>PROVINCIA AUTONOMA DI BOLZANO - ALTO ADIGE</a:t>
            </a:r>
          </a:p>
        </p:txBody>
      </p:sp>
      <p:sp>
        <p:nvSpPr>
          <p:cNvPr id="9" name="Text Box 44"/>
          <p:cNvSpPr txBox="1">
            <a:spLocks noChangeArrowheads="1"/>
          </p:cNvSpPr>
          <p:nvPr/>
        </p:nvSpPr>
        <p:spPr bwMode="auto">
          <a:xfrm>
            <a:off x="4832350" y="6484938"/>
            <a:ext cx="1290738" cy="237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ts val="1300"/>
              </a:lnSpc>
              <a:spcBef>
                <a:spcPct val="0"/>
              </a:spcBef>
            </a:pPr>
            <a:r>
              <a:rPr lang="it-IT" altLang="de-DE" sz="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Assessora </a:t>
            </a:r>
            <a:r>
              <a:rPr lang="it-IT" altLang="de-DE" sz="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Waltraud </a:t>
            </a:r>
            <a:r>
              <a:rPr lang="it-IT" altLang="de-DE" sz="700" b="1" dirty="0">
                <a:latin typeface="Arial" panose="020B0604020202020204" pitchFamily="34" charset="0"/>
                <a:cs typeface="Arial" panose="020B0604020202020204" pitchFamily="34" charset="0"/>
              </a:rPr>
              <a:t>Deeg</a:t>
            </a:r>
          </a:p>
        </p:txBody>
      </p:sp>
      <p:sp>
        <p:nvSpPr>
          <p:cNvPr id="10" name="Text Box 45"/>
          <p:cNvSpPr txBox="1">
            <a:spLocks noChangeArrowheads="1"/>
          </p:cNvSpPr>
          <p:nvPr/>
        </p:nvSpPr>
        <p:spPr bwMode="auto">
          <a:xfrm>
            <a:off x="2956869" y="6484938"/>
            <a:ext cx="1346844" cy="237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lnSpc>
                <a:spcPts val="1300"/>
              </a:lnSpc>
              <a:spcBef>
                <a:spcPct val="0"/>
              </a:spcBef>
            </a:pPr>
            <a:r>
              <a:rPr lang="de-DE" altLang="de-DE" sz="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Landesrätin </a:t>
            </a:r>
            <a:r>
              <a:rPr lang="de-DE" altLang="de-DE" sz="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Waltraud </a:t>
            </a:r>
            <a:r>
              <a:rPr lang="de-DE" altLang="de-DE" sz="700" b="1" dirty="0">
                <a:latin typeface="Arial" panose="020B0604020202020204" pitchFamily="34" charset="0"/>
                <a:cs typeface="Arial" panose="020B0604020202020204" pitchFamily="34" charset="0"/>
              </a:rPr>
              <a:t>Deeg</a:t>
            </a:r>
            <a:endParaRPr lang="de-DE" altLang="de-DE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Line 40"/>
          <p:cNvSpPr>
            <a:spLocks noChangeShapeType="1"/>
          </p:cNvSpPr>
          <p:nvPr/>
        </p:nvSpPr>
        <p:spPr bwMode="auto">
          <a:xfrm>
            <a:off x="4929188" y="6534150"/>
            <a:ext cx="3778250" cy="0"/>
          </a:xfrm>
          <a:prstGeom prst="line">
            <a:avLst/>
          </a:prstGeom>
          <a:noFill/>
          <a:ln w="508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12" name="Picture 65" descr="LW_Adler_4C_16x2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438" y="6310313"/>
            <a:ext cx="360362" cy="449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hteck 12"/>
          <p:cNvSpPr/>
          <p:nvPr/>
        </p:nvSpPr>
        <p:spPr>
          <a:xfrm>
            <a:off x="0" y="0"/>
            <a:ext cx="9144000" cy="1308100"/>
          </a:xfrm>
          <a:prstGeom prst="rect">
            <a:avLst/>
          </a:prstGeom>
          <a:solidFill>
            <a:srgbClr val="C20D20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itel 1"/>
          <p:cNvSpPr txBox="1">
            <a:spLocks/>
          </p:cNvSpPr>
          <p:nvPr/>
        </p:nvSpPr>
        <p:spPr>
          <a:xfrm>
            <a:off x="86175" y="326703"/>
            <a:ext cx="4217538" cy="38061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algn="r">
              <a:lnSpc>
                <a:spcPts val="2160"/>
              </a:lnSpc>
            </a:pPr>
            <a:r>
              <a:rPr lang="de-DE" sz="2600" baseline="30000" dirty="0" smtClean="0">
                <a:solidFill>
                  <a:srgbClr val="FFFFFF"/>
                </a:solidFill>
                <a:latin typeface="Franklin Gothic Book"/>
                <a:cs typeface="Franklin Gothic Book"/>
              </a:rPr>
              <a:t>Im Fokus: </a:t>
            </a:r>
            <a:endParaRPr lang="de-DE" sz="2600" baseline="30000" dirty="0">
              <a:solidFill>
                <a:srgbClr val="FFFFFF"/>
              </a:solidFill>
              <a:latin typeface="Franklin Gothic Book"/>
              <a:cs typeface="Franklin Gothic Book"/>
            </a:endParaRPr>
          </a:p>
        </p:txBody>
      </p:sp>
      <p:sp>
        <p:nvSpPr>
          <p:cNvPr id="15" name="Titel 1"/>
          <p:cNvSpPr txBox="1">
            <a:spLocks/>
          </p:cNvSpPr>
          <p:nvPr/>
        </p:nvSpPr>
        <p:spPr>
          <a:xfrm>
            <a:off x="4826401" y="740854"/>
            <a:ext cx="4217538" cy="50109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ts val="344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e-DE" sz="4200" b="1" kern="1100" baseline="30000" dirty="0" err="1" smtClean="0">
                <a:solidFill>
                  <a:srgbClr val="FFFFFF"/>
                </a:solidFill>
                <a:latin typeface="FranklinGotTDem"/>
                <a:ea typeface="+mj-ea"/>
                <a:cs typeface="FranklinGotTDem"/>
              </a:rPr>
              <a:t>eGov-account</a:t>
            </a:r>
            <a:endParaRPr lang="de-DE" sz="4200" b="1" kern="1100" baseline="30000" dirty="0">
              <a:solidFill>
                <a:schemeClr val="bg1"/>
              </a:solidFill>
              <a:latin typeface="FranklinGotTDem"/>
              <a:ea typeface="+mj-ea"/>
              <a:cs typeface="FranklinGotTDem"/>
            </a:endParaRPr>
          </a:p>
        </p:txBody>
      </p:sp>
      <p:sp>
        <p:nvSpPr>
          <p:cNvPr id="16" name="Titel 1"/>
          <p:cNvSpPr txBox="1">
            <a:spLocks/>
          </p:cNvSpPr>
          <p:nvPr/>
        </p:nvSpPr>
        <p:spPr>
          <a:xfrm>
            <a:off x="4834098" y="329781"/>
            <a:ext cx="4217538" cy="37446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lnSpc>
                <a:spcPts val="2160"/>
              </a:lnSpc>
            </a:pPr>
            <a:r>
              <a:rPr lang="de-DE" sz="2600" baseline="30000" dirty="0" smtClean="0">
                <a:solidFill>
                  <a:schemeClr val="bg1"/>
                </a:solidFill>
                <a:latin typeface="Franklin Gothic Book"/>
                <a:cs typeface="Franklin Gothic Book"/>
              </a:rPr>
              <a:t>In </a:t>
            </a:r>
            <a:r>
              <a:rPr lang="de-DE" sz="2600" baseline="30000" dirty="0" err="1" smtClean="0">
                <a:solidFill>
                  <a:schemeClr val="bg1"/>
                </a:solidFill>
                <a:latin typeface="Franklin Gothic Book"/>
                <a:cs typeface="Franklin Gothic Book"/>
              </a:rPr>
              <a:t>primo</a:t>
            </a:r>
            <a:r>
              <a:rPr lang="de-DE" sz="2600" baseline="30000" dirty="0" smtClean="0">
                <a:solidFill>
                  <a:schemeClr val="bg1"/>
                </a:solidFill>
                <a:latin typeface="Franklin Gothic Book"/>
                <a:cs typeface="Franklin Gothic Book"/>
              </a:rPr>
              <a:t> piano:</a:t>
            </a:r>
            <a:endParaRPr lang="de-DE" sz="2600" baseline="30000" dirty="0">
              <a:solidFill>
                <a:schemeClr val="bg1"/>
              </a:solidFill>
              <a:latin typeface="Franklin Gothic Book"/>
              <a:cs typeface="Franklin Gothic Book"/>
            </a:endParaRPr>
          </a:p>
        </p:txBody>
      </p:sp>
      <p:sp>
        <p:nvSpPr>
          <p:cNvPr id="17" name="Titel 1"/>
          <p:cNvSpPr txBox="1">
            <a:spLocks/>
          </p:cNvSpPr>
          <p:nvPr/>
        </p:nvSpPr>
        <p:spPr>
          <a:xfrm>
            <a:off x="1288973" y="740855"/>
            <a:ext cx="2997837" cy="50109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ts val="344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200" b="1" i="0" u="none" strike="noStrike" kern="1100" cap="none" spc="0" normalizeH="0" baseline="300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anklinGotTDem"/>
                <a:ea typeface="+mj-ea"/>
                <a:cs typeface="FranklinGotTDem"/>
              </a:rPr>
              <a:t>Bürgerkonto</a:t>
            </a:r>
            <a:endParaRPr kumimoji="0" lang="de-DE" sz="4200" b="1" i="0" u="none" strike="noStrike" kern="1200" cap="none" spc="0" normalizeH="0" baseline="3000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ranklinGotTDem"/>
              <a:ea typeface="+mj-ea"/>
              <a:cs typeface="FranklinGotTDem"/>
            </a:endParaRPr>
          </a:p>
        </p:txBody>
      </p:sp>
      <p:sp>
        <p:nvSpPr>
          <p:cNvPr id="52" name="Abgerundetes Rechteck 51"/>
          <p:cNvSpPr/>
          <p:nvPr/>
        </p:nvSpPr>
        <p:spPr>
          <a:xfrm>
            <a:off x="815820" y="1556932"/>
            <a:ext cx="1806575" cy="1246188"/>
          </a:xfrm>
          <a:prstGeom prst="roundRect">
            <a:avLst/>
          </a:prstGeom>
          <a:blipFill rotWithShape="1">
            <a:blip r:embed="rId3"/>
            <a:stretch>
              <a:fillRect/>
            </a:stretch>
          </a:blip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53" name="Freihandform 52"/>
          <p:cNvSpPr/>
          <p:nvPr/>
        </p:nvSpPr>
        <p:spPr>
          <a:xfrm>
            <a:off x="815820" y="2803120"/>
            <a:ext cx="1806575" cy="669925"/>
          </a:xfrm>
          <a:custGeom>
            <a:avLst/>
            <a:gdLst>
              <a:gd name="connsiteX0" fmla="*/ 0 w 1806840"/>
              <a:gd name="connsiteY0" fmla="*/ 0 h 670337"/>
              <a:gd name="connsiteX1" fmla="*/ 1806840 w 1806840"/>
              <a:gd name="connsiteY1" fmla="*/ 0 h 670337"/>
              <a:gd name="connsiteX2" fmla="*/ 1806840 w 1806840"/>
              <a:gd name="connsiteY2" fmla="*/ 670337 h 670337"/>
              <a:gd name="connsiteX3" fmla="*/ 0 w 1806840"/>
              <a:gd name="connsiteY3" fmla="*/ 670337 h 670337"/>
              <a:gd name="connsiteX4" fmla="*/ 0 w 1806840"/>
              <a:gd name="connsiteY4" fmla="*/ 0 h 670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6840" h="670337">
                <a:moveTo>
                  <a:pt x="0" y="0"/>
                </a:moveTo>
                <a:lnTo>
                  <a:pt x="1806840" y="0"/>
                </a:lnTo>
                <a:lnTo>
                  <a:pt x="1806840" y="670337"/>
                </a:lnTo>
                <a:lnTo>
                  <a:pt x="0" y="670337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C00000"/>
            </a:solidFill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71120" tIns="71120" rIns="71120" bIns="0" spcCol="1270"/>
          <a:lstStyle/>
          <a:p>
            <a:pPr algn="ctr" defTabSz="444500">
              <a:lnSpc>
                <a:spcPct val="90000"/>
              </a:lnSpc>
              <a:spcAft>
                <a:spcPct val="35000"/>
              </a:spcAft>
              <a:defRPr/>
            </a:pPr>
            <a:r>
              <a:rPr lang="de-AT" sz="1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Archivio</a:t>
            </a:r>
            <a:r>
              <a:rPr lang="de-AT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delle </a:t>
            </a:r>
            <a:r>
              <a:rPr lang="de-AT" sz="1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istanze</a:t>
            </a:r>
            <a:r>
              <a:rPr lang="de-AT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digitali</a:t>
            </a:r>
            <a:endParaRPr lang="it-IT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Abgerundetes Rechteck 53"/>
          <p:cNvSpPr/>
          <p:nvPr/>
        </p:nvSpPr>
        <p:spPr>
          <a:xfrm>
            <a:off x="2803370" y="1556932"/>
            <a:ext cx="1806575" cy="1246188"/>
          </a:xfrm>
          <a:prstGeom prst="roundRect">
            <a:avLst/>
          </a:prstGeom>
          <a:blipFill rotWithShape="1">
            <a:blip r:embed="rId4"/>
            <a:stretch>
              <a:fillRect/>
            </a:stretch>
          </a:blipFill>
          <a:ln w="25400" cap="flat" cmpd="sng" algn="ctr">
            <a:solidFill>
              <a:schemeClr val="bg2">
                <a:lumMod val="90000"/>
              </a:scheme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55" name="Freihandform 54"/>
          <p:cNvSpPr/>
          <p:nvPr/>
        </p:nvSpPr>
        <p:spPr>
          <a:xfrm>
            <a:off x="2803370" y="2803120"/>
            <a:ext cx="1806575" cy="669925"/>
          </a:xfrm>
          <a:custGeom>
            <a:avLst/>
            <a:gdLst>
              <a:gd name="connsiteX0" fmla="*/ 0 w 1806840"/>
              <a:gd name="connsiteY0" fmla="*/ 0 h 670337"/>
              <a:gd name="connsiteX1" fmla="*/ 1806840 w 1806840"/>
              <a:gd name="connsiteY1" fmla="*/ 0 h 670337"/>
              <a:gd name="connsiteX2" fmla="*/ 1806840 w 1806840"/>
              <a:gd name="connsiteY2" fmla="*/ 670337 h 670337"/>
              <a:gd name="connsiteX3" fmla="*/ 0 w 1806840"/>
              <a:gd name="connsiteY3" fmla="*/ 670337 h 670337"/>
              <a:gd name="connsiteX4" fmla="*/ 0 w 1806840"/>
              <a:gd name="connsiteY4" fmla="*/ 0 h 670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6840" h="670337">
                <a:moveTo>
                  <a:pt x="0" y="0"/>
                </a:moveTo>
                <a:lnTo>
                  <a:pt x="1806840" y="0"/>
                </a:lnTo>
                <a:lnTo>
                  <a:pt x="1806840" y="670337"/>
                </a:lnTo>
                <a:lnTo>
                  <a:pt x="0" y="670337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C00000"/>
            </a:solidFill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71120" tIns="71120" rIns="71120" bIns="0" spcCol="1270"/>
          <a:lstStyle/>
          <a:p>
            <a:pPr algn="ctr" defTabSz="444500">
              <a:lnSpc>
                <a:spcPct val="90000"/>
              </a:lnSpc>
              <a:spcAft>
                <a:spcPct val="35000"/>
              </a:spcAft>
              <a:defRPr/>
            </a:pPr>
            <a:r>
              <a:rPr lang="de-AT" sz="1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Servizio</a:t>
            </a:r>
            <a:r>
              <a:rPr lang="de-AT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de-AT" sz="1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comunicazione</a:t>
            </a:r>
            <a:r>
              <a:rPr lang="de-AT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de-AT" sz="1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recapito</a:t>
            </a:r>
            <a:r>
              <a:rPr lang="de-AT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</a:t>
            </a:r>
            <a:r>
              <a:rPr lang="de-AT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cittadini</a:t>
            </a:r>
            <a:r>
              <a:rPr lang="de-AT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PA</a:t>
            </a:r>
            <a:endParaRPr lang="it-IT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Abgerundetes Rechteck 55"/>
          <p:cNvSpPr/>
          <p:nvPr/>
        </p:nvSpPr>
        <p:spPr>
          <a:xfrm>
            <a:off x="817408" y="3984220"/>
            <a:ext cx="1806575" cy="1244600"/>
          </a:xfrm>
          <a:prstGeom prst="roundRect">
            <a:avLst/>
          </a:prstGeom>
          <a:blipFill rotWithShape="1">
            <a:blip r:embed="rId5"/>
            <a:stretch>
              <a:fillRect/>
            </a:stretch>
          </a:blip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57" name="Freihandform 56"/>
          <p:cNvSpPr/>
          <p:nvPr/>
        </p:nvSpPr>
        <p:spPr>
          <a:xfrm>
            <a:off x="817408" y="5228820"/>
            <a:ext cx="1806575" cy="671512"/>
          </a:xfrm>
          <a:custGeom>
            <a:avLst/>
            <a:gdLst>
              <a:gd name="connsiteX0" fmla="*/ 0 w 1806840"/>
              <a:gd name="connsiteY0" fmla="*/ 0 h 670337"/>
              <a:gd name="connsiteX1" fmla="*/ 1806840 w 1806840"/>
              <a:gd name="connsiteY1" fmla="*/ 0 h 670337"/>
              <a:gd name="connsiteX2" fmla="*/ 1806840 w 1806840"/>
              <a:gd name="connsiteY2" fmla="*/ 670337 h 670337"/>
              <a:gd name="connsiteX3" fmla="*/ 0 w 1806840"/>
              <a:gd name="connsiteY3" fmla="*/ 670337 h 670337"/>
              <a:gd name="connsiteX4" fmla="*/ 0 w 1806840"/>
              <a:gd name="connsiteY4" fmla="*/ 0 h 670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6840" h="670337">
                <a:moveTo>
                  <a:pt x="0" y="0"/>
                </a:moveTo>
                <a:lnTo>
                  <a:pt x="1806840" y="0"/>
                </a:lnTo>
                <a:lnTo>
                  <a:pt x="1806840" y="670337"/>
                </a:lnTo>
                <a:lnTo>
                  <a:pt x="0" y="670337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C00000"/>
            </a:solidFill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71120" tIns="71120" rIns="71120" bIns="0" spcCol="1270"/>
          <a:lstStyle/>
          <a:p>
            <a:pPr algn="ctr" defTabSz="444500">
              <a:lnSpc>
                <a:spcPct val="90000"/>
              </a:lnSpc>
              <a:spcAft>
                <a:spcPct val="35000"/>
              </a:spcAft>
              <a:defRPr/>
            </a:pPr>
            <a:r>
              <a:rPr lang="de-AT" sz="1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Calendario</a:t>
            </a:r>
            <a:r>
              <a:rPr lang="de-AT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appuntamenti</a:t>
            </a:r>
            <a:r>
              <a:rPr lang="de-AT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importanti</a:t>
            </a:r>
            <a:r>
              <a:rPr lang="de-AT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relativi</a:t>
            </a:r>
            <a:r>
              <a:rPr lang="de-AT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alla PA </a:t>
            </a:r>
            <a:endParaRPr lang="it-IT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Abgerundetes Rechteck 57"/>
          <p:cNvSpPr/>
          <p:nvPr/>
        </p:nvSpPr>
        <p:spPr>
          <a:xfrm>
            <a:off x="6778470" y="1556932"/>
            <a:ext cx="1808163" cy="1246188"/>
          </a:xfrm>
          <a:prstGeom prst="roundRect">
            <a:avLst/>
          </a:prstGeom>
          <a:blipFill rotWithShape="1">
            <a:blip r:embed="rId6"/>
            <a:stretch>
              <a:fillRect/>
            </a:stretch>
          </a:blip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59" name="Freihandform 58"/>
          <p:cNvSpPr/>
          <p:nvPr/>
        </p:nvSpPr>
        <p:spPr>
          <a:xfrm>
            <a:off x="6778470" y="2803120"/>
            <a:ext cx="1808163" cy="669925"/>
          </a:xfrm>
          <a:custGeom>
            <a:avLst/>
            <a:gdLst>
              <a:gd name="connsiteX0" fmla="*/ 0 w 1806840"/>
              <a:gd name="connsiteY0" fmla="*/ 0 h 670337"/>
              <a:gd name="connsiteX1" fmla="*/ 1806840 w 1806840"/>
              <a:gd name="connsiteY1" fmla="*/ 0 h 670337"/>
              <a:gd name="connsiteX2" fmla="*/ 1806840 w 1806840"/>
              <a:gd name="connsiteY2" fmla="*/ 670337 h 670337"/>
              <a:gd name="connsiteX3" fmla="*/ 0 w 1806840"/>
              <a:gd name="connsiteY3" fmla="*/ 670337 h 670337"/>
              <a:gd name="connsiteX4" fmla="*/ 0 w 1806840"/>
              <a:gd name="connsiteY4" fmla="*/ 0 h 670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6840" h="670337">
                <a:moveTo>
                  <a:pt x="0" y="0"/>
                </a:moveTo>
                <a:lnTo>
                  <a:pt x="1806840" y="0"/>
                </a:lnTo>
                <a:lnTo>
                  <a:pt x="1806840" y="670337"/>
                </a:lnTo>
                <a:lnTo>
                  <a:pt x="0" y="670337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C00000"/>
            </a:solidFill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71120" tIns="71120" rIns="71120" bIns="0"/>
          <a:lstStyle/>
          <a:p>
            <a:pPr algn="ctr" defTabSz="444500">
              <a:lnSpc>
                <a:spcPct val="90000"/>
              </a:lnSpc>
              <a:spcAft>
                <a:spcPct val="35000"/>
              </a:spcAft>
              <a:defRPr/>
            </a:pPr>
            <a:r>
              <a:rPr lang="de-AT" sz="10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Visione</a:t>
            </a:r>
            <a:r>
              <a:rPr lang="de-AT" sz="10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di tutti </a:t>
            </a:r>
            <a:r>
              <a:rPr lang="de-AT" sz="10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gli</a:t>
            </a:r>
            <a:r>
              <a:rPr lang="de-AT" sz="10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de-AT" sz="10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importi</a:t>
            </a:r>
            <a:r>
              <a:rPr lang="de-AT" sz="10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non </a:t>
            </a:r>
            <a:r>
              <a:rPr lang="de-AT" sz="10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saldati</a:t>
            </a:r>
            <a:r>
              <a:rPr lang="de-AT" sz="10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de-AT" sz="10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nei</a:t>
            </a:r>
            <a:r>
              <a:rPr lang="de-AT" sz="10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de-AT" sz="10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confronti</a:t>
            </a:r>
            <a:r>
              <a:rPr lang="de-AT" sz="10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della PA  </a:t>
            </a:r>
            <a:endParaRPr lang="it-IT" sz="1000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60" name="Abgerundetes Rechteck 59"/>
          <p:cNvSpPr/>
          <p:nvPr/>
        </p:nvSpPr>
        <p:spPr>
          <a:xfrm>
            <a:off x="4792508" y="1556932"/>
            <a:ext cx="1806575" cy="1246188"/>
          </a:xfrm>
          <a:prstGeom prst="roundRect">
            <a:avLst/>
          </a:prstGeom>
          <a:blipFill rotWithShape="1">
            <a:blip r:embed="rId7"/>
            <a:stretch>
              <a:fillRect/>
            </a:stretch>
          </a:blip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61" name="Freihandform 60"/>
          <p:cNvSpPr/>
          <p:nvPr/>
        </p:nvSpPr>
        <p:spPr>
          <a:xfrm>
            <a:off x="4792508" y="2803120"/>
            <a:ext cx="1806575" cy="669925"/>
          </a:xfrm>
          <a:custGeom>
            <a:avLst/>
            <a:gdLst>
              <a:gd name="connsiteX0" fmla="*/ 0 w 1806840"/>
              <a:gd name="connsiteY0" fmla="*/ 0 h 670337"/>
              <a:gd name="connsiteX1" fmla="*/ 1806840 w 1806840"/>
              <a:gd name="connsiteY1" fmla="*/ 0 h 670337"/>
              <a:gd name="connsiteX2" fmla="*/ 1806840 w 1806840"/>
              <a:gd name="connsiteY2" fmla="*/ 670337 h 670337"/>
              <a:gd name="connsiteX3" fmla="*/ 0 w 1806840"/>
              <a:gd name="connsiteY3" fmla="*/ 670337 h 670337"/>
              <a:gd name="connsiteX4" fmla="*/ 0 w 1806840"/>
              <a:gd name="connsiteY4" fmla="*/ 0 h 670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6840" h="670337">
                <a:moveTo>
                  <a:pt x="0" y="0"/>
                </a:moveTo>
                <a:lnTo>
                  <a:pt x="1806840" y="0"/>
                </a:lnTo>
                <a:lnTo>
                  <a:pt x="1806840" y="670337"/>
                </a:lnTo>
                <a:lnTo>
                  <a:pt x="0" y="670337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C00000"/>
            </a:solidFill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71120" tIns="71120" rIns="71120" bIns="0" spcCol="1270"/>
          <a:lstStyle/>
          <a:p>
            <a:pPr algn="ctr" defTabSz="444500">
              <a:lnSpc>
                <a:spcPct val="90000"/>
              </a:lnSpc>
              <a:spcAft>
                <a:spcPct val="35000"/>
              </a:spcAft>
              <a:defRPr/>
            </a:pPr>
            <a:r>
              <a:rPr lang="de-AT" sz="1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Gestione</a:t>
            </a:r>
            <a:r>
              <a:rPr lang="de-AT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rappresentanze</a:t>
            </a:r>
            <a:endParaRPr lang="it-IT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Abgerundetes Rechteck 61"/>
          <p:cNvSpPr/>
          <p:nvPr/>
        </p:nvSpPr>
        <p:spPr>
          <a:xfrm>
            <a:off x="2803370" y="3984220"/>
            <a:ext cx="1806575" cy="1244600"/>
          </a:xfrm>
          <a:prstGeom prst="roundRect">
            <a:avLst/>
          </a:prstGeom>
          <a:blipFill rotWithShape="1">
            <a:blip r:embed="rId8"/>
            <a:stretch>
              <a:fillRect/>
            </a:stretch>
          </a:blip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alpha val="90000"/>
              <a:hueOff val="0"/>
              <a:satOff val="0"/>
              <a:lumOff val="0"/>
              <a:alphaOff val="-28571"/>
            </a:schemeClr>
          </a:effectRef>
          <a:fontRef idx="minor">
            <a:schemeClr val="lt1"/>
          </a:fontRef>
        </p:style>
      </p:sp>
      <p:sp>
        <p:nvSpPr>
          <p:cNvPr id="63" name="Freihandform 62"/>
          <p:cNvSpPr/>
          <p:nvPr/>
        </p:nvSpPr>
        <p:spPr>
          <a:xfrm>
            <a:off x="2803370" y="5228820"/>
            <a:ext cx="1806575" cy="671512"/>
          </a:xfrm>
          <a:custGeom>
            <a:avLst/>
            <a:gdLst>
              <a:gd name="connsiteX0" fmla="*/ 0 w 1806840"/>
              <a:gd name="connsiteY0" fmla="*/ 0 h 670337"/>
              <a:gd name="connsiteX1" fmla="*/ 1806840 w 1806840"/>
              <a:gd name="connsiteY1" fmla="*/ 0 h 670337"/>
              <a:gd name="connsiteX2" fmla="*/ 1806840 w 1806840"/>
              <a:gd name="connsiteY2" fmla="*/ 670337 h 670337"/>
              <a:gd name="connsiteX3" fmla="*/ 0 w 1806840"/>
              <a:gd name="connsiteY3" fmla="*/ 670337 h 670337"/>
              <a:gd name="connsiteX4" fmla="*/ 0 w 1806840"/>
              <a:gd name="connsiteY4" fmla="*/ 0 h 670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6840" h="670337">
                <a:moveTo>
                  <a:pt x="0" y="0"/>
                </a:moveTo>
                <a:lnTo>
                  <a:pt x="1806840" y="0"/>
                </a:lnTo>
                <a:lnTo>
                  <a:pt x="1806840" y="670337"/>
                </a:lnTo>
                <a:lnTo>
                  <a:pt x="0" y="670337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C00000"/>
            </a:solidFill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71120" tIns="71120" rIns="71120" bIns="0" spcCol="1270"/>
          <a:lstStyle/>
          <a:p>
            <a:pPr algn="ctr" defTabSz="444500">
              <a:lnSpc>
                <a:spcPct val="90000"/>
              </a:lnSpc>
              <a:spcAft>
                <a:spcPct val="35000"/>
              </a:spcAft>
              <a:defRPr/>
            </a:pPr>
            <a:r>
              <a:rPr lang="de-AT" sz="1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Centrale</a:t>
            </a:r>
            <a:r>
              <a:rPr lang="de-AT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unica</a:t>
            </a:r>
            <a:r>
              <a:rPr lang="de-AT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de-AT" sz="1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prenotazione</a:t>
            </a:r>
            <a:endParaRPr lang="it-IT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Abgerundetes Rechteck 63"/>
          <p:cNvSpPr/>
          <p:nvPr/>
        </p:nvSpPr>
        <p:spPr>
          <a:xfrm>
            <a:off x="4790920" y="3984220"/>
            <a:ext cx="1808163" cy="1244600"/>
          </a:xfrm>
          <a:prstGeom prst="roundRect">
            <a:avLst/>
          </a:prstGeom>
          <a:blipFill rotWithShape="1">
            <a:blip r:embed="rId9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alpha val="90000"/>
              <a:hueOff val="0"/>
              <a:satOff val="0"/>
              <a:lumOff val="0"/>
              <a:alphaOff val="-34286"/>
            </a:schemeClr>
          </a:effectRef>
          <a:fontRef idx="minor">
            <a:schemeClr val="lt1"/>
          </a:fontRef>
        </p:style>
      </p:sp>
      <p:sp>
        <p:nvSpPr>
          <p:cNvPr id="65" name="Freihandform 64"/>
          <p:cNvSpPr/>
          <p:nvPr/>
        </p:nvSpPr>
        <p:spPr>
          <a:xfrm>
            <a:off x="4790920" y="5228820"/>
            <a:ext cx="1808163" cy="671512"/>
          </a:xfrm>
          <a:custGeom>
            <a:avLst/>
            <a:gdLst>
              <a:gd name="connsiteX0" fmla="*/ 0 w 1806840"/>
              <a:gd name="connsiteY0" fmla="*/ 0 h 670337"/>
              <a:gd name="connsiteX1" fmla="*/ 1806840 w 1806840"/>
              <a:gd name="connsiteY1" fmla="*/ 0 h 670337"/>
              <a:gd name="connsiteX2" fmla="*/ 1806840 w 1806840"/>
              <a:gd name="connsiteY2" fmla="*/ 670337 h 670337"/>
              <a:gd name="connsiteX3" fmla="*/ 0 w 1806840"/>
              <a:gd name="connsiteY3" fmla="*/ 670337 h 670337"/>
              <a:gd name="connsiteX4" fmla="*/ 0 w 1806840"/>
              <a:gd name="connsiteY4" fmla="*/ 0 h 670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6840" h="670337">
                <a:moveTo>
                  <a:pt x="0" y="0"/>
                </a:moveTo>
                <a:lnTo>
                  <a:pt x="1806840" y="0"/>
                </a:lnTo>
                <a:lnTo>
                  <a:pt x="1806840" y="670337"/>
                </a:lnTo>
                <a:lnTo>
                  <a:pt x="0" y="670337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C00000"/>
            </a:solidFill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71120" tIns="71120" rIns="71120" bIns="0" spcCol="1270"/>
          <a:lstStyle/>
          <a:p>
            <a:pPr algn="ctr" defTabSz="444500">
              <a:lnSpc>
                <a:spcPct val="90000"/>
              </a:lnSpc>
              <a:spcAft>
                <a:spcPct val="35000"/>
              </a:spcAft>
              <a:defRPr/>
            </a:pPr>
            <a:r>
              <a:rPr lang="de-AT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Mobile App</a:t>
            </a:r>
            <a:endParaRPr lang="it-IT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Abgerundetes Rechteck 65"/>
          <p:cNvSpPr/>
          <p:nvPr/>
        </p:nvSpPr>
        <p:spPr>
          <a:xfrm>
            <a:off x="6778470" y="3984220"/>
            <a:ext cx="1808163" cy="1244600"/>
          </a:xfrm>
          <a:prstGeom prst="roundRect">
            <a:avLst/>
          </a:prstGeom>
          <a:blipFill rotWithShape="1">
            <a:blip r:embed="rId10"/>
            <a:stretch>
              <a:fillRect/>
            </a:stretch>
          </a:blipFill>
          <a:ln w="25400" cap="flat" cmpd="sng" algn="ctr">
            <a:solidFill>
              <a:schemeClr val="bg2">
                <a:lumMod val="90000"/>
              </a:scheme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67" name="Freihandform 66"/>
          <p:cNvSpPr/>
          <p:nvPr/>
        </p:nvSpPr>
        <p:spPr>
          <a:xfrm>
            <a:off x="6778470" y="5228820"/>
            <a:ext cx="1808163" cy="671512"/>
          </a:xfrm>
          <a:custGeom>
            <a:avLst/>
            <a:gdLst>
              <a:gd name="connsiteX0" fmla="*/ 0 w 1806840"/>
              <a:gd name="connsiteY0" fmla="*/ 0 h 670337"/>
              <a:gd name="connsiteX1" fmla="*/ 1806840 w 1806840"/>
              <a:gd name="connsiteY1" fmla="*/ 0 h 670337"/>
              <a:gd name="connsiteX2" fmla="*/ 1806840 w 1806840"/>
              <a:gd name="connsiteY2" fmla="*/ 670337 h 670337"/>
              <a:gd name="connsiteX3" fmla="*/ 0 w 1806840"/>
              <a:gd name="connsiteY3" fmla="*/ 670337 h 670337"/>
              <a:gd name="connsiteX4" fmla="*/ 0 w 1806840"/>
              <a:gd name="connsiteY4" fmla="*/ 0 h 670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6840" h="670337">
                <a:moveTo>
                  <a:pt x="0" y="0"/>
                </a:moveTo>
                <a:lnTo>
                  <a:pt x="1806840" y="0"/>
                </a:lnTo>
                <a:lnTo>
                  <a:pt x="1806840" y="670337"/>
                </a:lnTo>
                <a:lnTo>
                  <a:pt x="0" y="670337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C00000"/>
            </a:solidFill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71120" tIns="71120" rIns="71120" bIns="0" spcCol="1270"/>
          <a:lstStyle/>
          <a:p>
            <a:pPr algn="ctr" defTabSz="444500">
              <a:lnSpc>
                <a:spcPct val="90000"/>
              </a:lnSpc>
              <a:spcAft>
                <a:spcPct val="35000"/>
              </a:spcAft>
              <a:defRPr/>
            </a:pPr>
            <a:r>
              <a:rPr lang="de-AT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Drive per </a:t>
            </a:r>
            <a:r>
              <a:rPr lang="de-AT" sz="1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</a:t>
            </a:r>
            <a:r>
              <a:rPr lang="de-AT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cittadino</a:t>
            </a:r>
            <a:r>
              <a:rPr lang="de-AT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AT" sz="1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cloud</a:t>
            </a:r>
            <a:r>
              <a:rPr lang="de-AT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storage</a:t>
            </a:r>
            <a:r>
              <a:rPr lang="de-AT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dei</a:t>
            </a:r>
            <a:r>
              <a:rPr lang="de-AT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propri</a:t>
            </a:r>
            <a:r>
              <a:rPr lang="de-AT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documenti</a:t>
            </a:r>
            <a:r>
              <a:rPr lang="de-AT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</a:t>
            </a:r>
            <a:r>
              <a:rPr lang="de-AT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</a:t>
            </a:r>
            <a:r>
              <a:rPr lang="de-AT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sharing</a:t>
            </a:r>
            <a:endParaRPr lang="it-IT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Rechteck 67"/>
          <p:cNvSpPr>
            <a:spLocks noChangeArrowheads="1"/>
          </p:cNvSpPr>
          <p:nvPr/>
        </p:nvSpPr>
        <p:spPr bwMode="auto">
          <a:xfrm>
            <a:off x="1187295" y="3333345"/>
            <a:ext cx="1027113" cy="360362"/>
          </a:xfrm>
          <a:prstGeom prst="rect">
            <a:avLst/>
          </a:prstGeom>
          <a:solidFill>
            <a:srgbClr val="FFCC00"/>
          </a:solidFill>
          <a:ln w="12700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de-AT" sz="1100" dirty="0" err="1" smtClean="0">
                <a:latin typeface="Arial" charset="0"/>
              </a:rPr>
              <a:t>dal</a:t>
            </a:r>
            <a:r>
              <a:rPr lang="de-AT" sz="1100" dirty="0" smtClean="0">
                <a:latin typeface="Arial" charset="0"/>
              </a:rPr>
              <a:t> </a:t>
            </a:r>
            <a:r>
              <a:rPr lang="de-AT" sz="1100" dirty="0" smtClean="0">
                <a:latin typeface="Arial" charset="0"/>
              </a:rPr>
              <a:t>30.6.2016</a:t>
            </a:r>
            <a:endParaRPr lang="de-AT" sz="1100" dirty="0">
              <a:latin typeface="Arial" charset="0"/>
            </a:endParaRPr>
          </a:p>
          <a:p>
            <a:pPr algn="ctr"/>
            <a:r>
              <a:rPr lang="de-AT" sz="1100" dirty="0" smtClean="0">
                <a:latin typeface="Arial" charset="0"/>
              </a:rPr>
              <a:t>DURP</a:t>
            </a:r>
            <a:endParaRPr lang="it-IT" sz="1100" dirty="0">
              <a:latin typeface="Arial" charset="0"/>
            </a:endParaRPr>
          </a:p>
        </p:txBody>
      </p:sp>
      <p:sp>
        <p:nvSpPr>
          <p:cNvPr id="69" name="Textfeld 7"/>
          <p:cNvSpPr txBox="1">
            <a:spLocks noChangeArrowheads="1"/>
          </p:cNvSpPr>
          <p:nvPr/>
        </p:nvSpPr>
        <p:spPr bwMode="auto">
          <a:xfrm>
            <a:off x="2451232" y="2721775"/>
            <a:ext cx="79216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6000" dirty="0">
                <a:solidFill>
                  <a:srgbClr val="92D050"/>
                </a:solidFill>
                <a:latin typeface="Arial" charset="0"/>
                <a:sym typeface="Wingdings" pitchFamily="2" charset="2"/>
              </a:rPr>
              <a:t></a:t>
            </a:r>
            <a:endParaRPr lang="it-IT" sz="6000" dirty="0">
              <a:solidFill>
                <a:srgbClr val="92D050"/>
              </a:solidFill>
              <a:latin typeface="Arial" charset="0"/>
            </a:endParaRPr>
          </a:p>
        </p:txBody>
      </p:sp>
      <p:sp>
        <p:nvSpPr>
          <p:cNvPr id="70" name="Rechteck 69"/>
          <p:cNvSpPr>
            <a:spLocks noChangeArrowheads="1"/>
          </p:cNvSpPr>
          <p:nvPr/>
        </p:nvSpPr>
        <p:spPr bwMode="auto">
          <a:xfrm>
            <a:off x="1203170" y="5782857"/>
            <a:ext cx="1027113" cy="358775"/>
          </a:xfrm>
          <a:prstGeom prst="rect">
            <a:avLst/>
          </a:prstGeom>
          <a:solidFill>
            <a:srgbClr val="FFCC00"/>
          </a:solidFill>
          <a:ln w="12700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de-AT" sz="1100" dirty="0" err="1" smtClean="0">
                <a:latin typeface="Arial" charset="0"/>
              </a:rPr>
              <a:t>dal</a:t>
            </a:r>
            <a:r>
              <a:rPr lang="de-AT" sz="1100" dirty="0" smtClean="0">
                <a:latin typeface="Arial" charset="0"/>
              </a:rPr>
              <a:t> </a:t>
            </a:r>
            <a:r>
              <a:rPr lang="de-AT" sz="1100" dirty="0">
                <a:latin typeface="Arial" charset="0"/>
              </a:rPr>
              <a:t>30.9.2016</a:t>
            </a:r>
          </a:p>
        </p:txBody>
      </p:sp>
      <p:sp>
        <p:nvSpPr>
          <p:cNvPr id="71" name="Textfeld 9"/>
          <p:cNvSpPr txBox="1">
            <a:spLocks noChangeArrowheads="1"/>
          </p:cNvSpPr>
          <p:nvPr/>
        </p:nvSpPr>
        <p:spPr bwMode="auto">
          <a:xfrm>
            <a:off x="6306216" y="2754826"/>
            <a:ext cx="79216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6000" dirty="0">
                <a:solidFill>
                  <a:srgbClr val="92D050"/>
                </a:solidFill>
                <a:latin typeface="Arial" charset="0"/>
                <a:sym typeface="Wingdings" pitchFamily="2" charset="2"/>
              </a:rPr>
              <a:t></a:t>
            </a:r>
            <a:endParaRPr lang="it-IT" sz="6000" dirty="0">
              <a:solidFill>
                <a:srgbClr val="92D050"/>
              </a:solidFill>
              <a:latin typeface="Arial" charset="0"/>
            </a:endParaRPr>
          </a:p>
        </p:txBody>
      </p:sp>
      <p:sp>
        <p:nvSpPr>
          <p:cNvPr id="72" name="Rechteck 71"/>
          <p:cNvSpPr>
            <a:spLocks noChangeArrowheads="1"/>
          </p:cNvSpPr>
          <p:nvPr/>
        </p:nvSpPr>
        <p:spPr bwMode="auto">
          <a:xfrm>
            <a:off x="7080095" y="3333345"/>
            <a:ext cx="1355725" cy="360362"/>
          </a:xfrm>
          <a:prstGeom prst="rect">
            <a:avLst/>
          </a:prstGeom>
          <a:solidFill>
            <a:srgbClr val="FFCC00"/>
          </a:solidFill>
          <a:ln w="12700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/>
            <a:r>
              <a:rPr lang="de-AT" sz="1100" dirty="0" err="1" smtClean="0">
                <a:latin typeface="Arial" charset="0"/>
              </a:rPr>
              <a:t>dal</a:t>
            </a:r>
            <a:r>
              <a:rPr lang="de-AT" sz="1100" dirty="0" smtClean="0">
                <a:latin typeface="Arial" charset="0"/>
              </a:rPr>
              <a:t> </a:t>
            </a:r>
            <a:r>
              <a:rPr lang="de-AT" sz="1100" dirty="0">
                <a:latin typeface="Arial" charset="0"/>
              </a:rPr>
              <a:t>30.9.2016</a:t>
            </a:r>
          </a:p>
          <a:p>
            <a:pPr algn="ctr"/>
            <a:r>
              <a:rPr lang="de-AT" sz="1100" dirty="0" err="1">
                <a:latin typeface="Arial" charset="0"/>
              </a:rPr>
              <a:t>p</a:t>
            </a:r>
            <a:r>
              <a:rPr lang="de-AT" sz="1100" dirty="0" err="1" smtClean="0">
                <a:latin typeface="Arial" charset="0"/>
              </a:rPr>
              <a:t>agamenti</a:t>
            </a:r>
            <a:r>
              <a:rPr lang="de-AT" sz="1100" dirty="0" smtClean="0">
                <a:latin typeface="Arial" charset="0"/>
              </a:rPr>
              <a:t> online</a:t>
            </a:r>
            <a:endParaRPr lang="it-IT" sz="1100" dirty="0">
              <a:latin typeface="Arial" charset="0"/>
            </a:endParaRPr>
          </a:p>
        </p:txBody>
      </p:sp>
      <p:sp>
        <p:nvSpPr>
          <p:cNvPr id="73" name="Rechteck 72"/>
          <p:cNvSpPr>
            <a:spLocks noChangeArrowheads="1"/>
          </p:cNvSpPr>
          <p:nvPr/>
        </p:nvSpPr>
        <p:spPr bwMode="auto">
          <a:xfrm>
            <a:off x="3046258" y="5782857"/>
            <a:ext cx="1236662" cy="358775"/>
          </a:xfrm>
          <a:prstGeom prst="rect">
            <a:avLst/>
          </a:prstGeom>
          <a:solidFill>
            <a:srgbClr val="FFCC00"/>
          </a:solidFill>
          <a:ln w="12700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de-AT" sz="1100" dirty="0" err="1" smtClean="0">
                <a:latin typeface="Arial" charset="0"/>
              </a:rPr>
              <a:t>dal</a:t>
            </a:r>
            <a:r>
              <a:rPr lang="de-AT" sz="1100" dirty="0" smtClean="0">
                <a:latin typeface="Arial" charset="0"/>
              </a:rPr>
              <a:t> </a:t>
            </a:r>
            <a:r>
              <a:rPr lang="de-AT" sz="1100" dirty="0">
                <a:latin typeface="Arial" charset="0"/>
              </a:rPr>
              <a:t>30.11.2016</a:t>
            </a:r>
          </a:p>
        </p:txBody>
      </p:sp>
      <p:sp>
        <p:nvSpPr>
          <p:cNvPr id="74" name="Textfeld 12"/>
          <p:cNvSpPr txBox="1">
            <a:spLocks noChangeArrowheads="1"/>
          </p:cNvSpPr>
          <p:nvPr/>
        </p:nvSpPr>
        <p:spPr bwMode="auto">
          <a:xfrm>
            <a:off x="4481358" y="2765843"/>
            <a:ext cx="79216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6000" dirty="0">
                <a:solidFill>
                  <a:srgbClr val="92D050"/>
                </a:solidFill>
                <a:latin typeface="Arial" charset="0"/>
                <a:sym typeface="Wingdings" pitchFamily="2" charset="2"/>
              </a:rPr>
              <a:t></a:t>
            </a:r>
            <a:endParaRPr lang="it-IT" sz="6000" dirty="0">
              <a:solidFill>
                <a:srgbClr val="92D050"/>
              </a:solidFill>
              <a:latin typeface="Arial" charset="0"/>
            </a:endParaRPr>
          </a:p>
        </p:txBody>
      </p:sp>
      <p:sp>
        <p:nvSpPr>
          <p:cNvPr id="75" name="Rechteck 74"/>
          <p:cNvSpPr>
            <a:spLocks noChangeArrowheads="1"/>
          </p:cNvSpPr>
          <p:nvPr/>
        </p:nvSpPr>
        <p:spPr bwMode="auto">
          <a:xfrm>
            <a:off x="5187795" y="5782857"/>
            <a:ext cx="1027113" cy="358775"/>
          </a:xfrm>
          <a:prstGeom prst="rect">
            <a:avLst/>
          </a:prstGeom>
          <a:solidFill>
            <a:srgbClr val="FFCC00"/>
          </a:solidFill>
          <a:ln w="12700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/>
            <a:r>
              <a:rPr lang="de-AT" sz="1100" dirty="0" err="1" smtClean="0">
                <a:latin typeface="Arial" charset="0"/>
              </a:rPr>
              <a:t>dal</a:t>
            </a:r>
            <a:r>
              <a:rPr lang="de-AT" sz="1100" dirty="0" smtClean="0">
                <a:latin typeface="Arial" charset="0"/>
              </a:rPr>
              <a:t> </a:t>
            </a:r>
            <a:r>
              <a:rPr lang="de-AT" sz="1100" dirty="0">
                <a:latin typeface="Arial" charset="0"/>
              </a:rPr>
              <a:t>31.3.2017</a:t>
            </a:r>
          </a:p>
        </p:txBody>
      </p:sp>
      <p:sp>
        <p:nvSpPr>
          <p:cNvPr id="76" name="Rechteck 75"/>
          <p:cNvSpPr>
            <a:spLocks noChangeArrowheads="1"/>
          </p:cNvSpPr>
          <p:nvPr/>
        </p:nvSpPr>
        <p:spPr bwMode="auto">
          <a:xfrm>
            <a:off x="7222970" y="5782857"/>
            <a:ext cx="1027113" cy="358775"/>
          </a:xfrm>
          <a:prstGeom prst="rect">
            <a:avLst/>
          </a:prstGeom>
          <a:solidFill>
            <a:srgbClr val="FFCC00"/>
          </a:solidFill>
          <a:ln w="12700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/>
            <a:r>
              <a:rPr lang="de-AT" sz="1100" dirty="0" err="1" smtClean="0">
                <a:latin typeface="Arial" charset="0"/>
              </a:rPr>
              <a:t>dal</a:t>
            </a:r>
            <a:r>
              <a:rPr lang="de-AT" sz="1100" dirty="0" smtClean="0">
                <a:latin typeface="Arial" charset="0"/>
              </a:rPr>
              <a:t> </a:t>
            </a:r>
            <a:r>
              <a:rPr lang="de-AT" sz="1100" dirty="0">
                <a:latin typeface="Arial" charset="0"/>
              </a:rPr>
              <a:t>2018</a:t>
            </a:r>
          </a:p>
        </p:txBody>
      </p:sp>
      <p:sp>
        <p:nvSpPr>
          <p:cNvPr id="83" name="Textfeld 5"/>
          <p:cNvSpPr txBox="1">
            <a:spLocks noChangeArrowheads="1"/>
          </p:cNvSpPr>
          <p:nvPr/>
        </p:nvSpPr>
        <p:spPr bwMode="auto">
          <a:xfrm>
            <a:off x="427611" y="2756664"/>
            <a:ext cx="79216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6000" dirty="0">
                <a:solidFill>
                  <a:srgbClr val="92D050"/>
                </a:solidFill>
                <a:latin typeface="Arial" charset="0"/>
                <a:sym typeface="Wingdings" pitchFamily="2" charset="2"/>
              </a:rPr>
              <a:t></a:t>
            </a:r>
            <a:endParaRPr lang="it-IT" sz="6000" dirty="0">
              <a:solidFill>
                <a:srgbClr val="92D05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091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63" grpId="0" animBg="1"/>
      <p:bldP spid="65" grpId="0" animBg="1"/>
      <p:bldP spid="67" grpId="0" animBg="1"/>
      <p:bldP spid="68" grpId="0" animBg="1"/>
      <p:bldP spid="70" grpId="0" animBg="1"/>
      <p:bldP spid="72" grpId="0" animBg="1"/>
      <p:bldP spid="73" grpId="0" animBg="1"/>
      <p:bldP spid="75" grpId="0" animBg="1"/>
      <p:bldP spid="7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/>
          <p:cNvSpPr/>
          <p:nvPr/>
        </p:nvSpPr>
        <p:spPr>
          <a:xfrm>
            <a:off x="0" y="0"/>
            <a:ext cx="9144000" cy="1308100"/>
          </a:xfrm>
          <a:prstGeom prst="rect">
            <a:avLst/>
          </a:prstGeom>
          <a:solidFill>
            <a:srgbClr val="C20D20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itel 1"/>
          <p:cNvSpPr txBox="1">
            <a:spLocks/>
          </p:cNvSpPr>
          <p:nvPr/>
        </p:nvSpPr>
        <p:spPr>
          <a:xfrm>
            <a:off x="53879" y="356614"/>
            <a:ext cx="4217538" cy="37446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algn="r">
              <a:lnSpc>
                <a:spcPts val="2160"/>
              </a:lnSpc>
            </a:pPr>
            <a:r>
              <a:rPr lang="de-DE" sz="2600" baseline="30000" dirty="0" smtClean="0">
                <a:solidFill>
                  <a:srgbClr val="FFFFFF"/>
                </a:solidFill>
                <a:latin typeface="Franklin Gothic Book"/>
                <a:cs typeface="Franklin Gothic Book"/>
              </a:rPr>
              <a:t>Breitband</a:t>
            </a:r>
            <a:endParaRPr lang="de-DE" sz="2600" baseline="30000" dirty="0">
              <a:solidFill>
                <a:srgbClr val="FFFFFF"/>
              </a:solidFill>
              <a:latin typeface="Franklin Gothic Book"/>
              <a:cs typeface="Franklin Gothic Book"/>
            </a:endParaRPr>
          </a:p>
        </p:txBody>
      </p:sp>
      <p:sp>
        <p:nvSpPr>
          <p:cNvPr id="16" name="Titel 1"/>
          <p:cNvSpPr txBox="1">
            <a:spLocks/>
          </p:cNvSpPr>
          <p:nvPr/>
        </p:nvSpPr>
        <p:spPr>
          <a:xfrm>
            <a:off x="4826401" y="720431"/>
            <a:ext cx="4217538" cy="54194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ts val="344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e-DE" sz="4200" b="1" kern="1100" baseline="30000" dirty="0" err="1" smtClean="0">
                <a:solidFill>
                  <a:srgbClr val="FFFFFF"/>
                </a:solidFill>
                <a:latin typeface="FranklinGotTDem"/>
                <a:ea typeface="+mj-ea"/>
                <a:cs typeface="FranklinGotTDem"/>
              </a:rPr>
              <a:t>Stato</a:t>
            </a:r>
            <a:r>
              <a:rPr lang="de-DE" sz="4200" b="1" kern="1100" baseline="30000" dirty="0" smtClean="0">
                <a:solidFill>
                  <a:srgbClr val="FFFFFF"/>
                </a:solidFill>
                <a:latin typeface="FranklinGotTDem"/>
                <a:ea typeface="+mj-ea"/>
                <a:cs typeface="FranklinGotTDem"/>
              </a:rPr>
              <a:t> </a:t>
            </a:r>
            <a:r>
              <a:rPr lang="de-DE" sz="4200" b="1" kern="1100" baseline="30000" dirty="0" err="1" smtClean="0">
                <a:solidFill>
                  <a:srgbClr val="FFFFFF"/>
                </a:solidFill>
                <a:latin typeface="FranklinGotTDem"/>
                <a:ea typeface="+mj-ea"/>
                <a:cs typeface="FranklinGotTDem"/>
              </a:rPr>
              <a:t>attuale</a:t>
            </a:r>
            <a:endParaRPr kumimoji="0" lang="de-DE" sz="4200" b="1" i="0" u="none" strike="noStrike" kern="1200" cap="none" spc="0" normalizeH="0" baseline="3000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GotTDem"/>
              <a:ea typeface="+mj-ea"/>
              <a:cs typeface="FranklinGotTDem"/>
            </a:endParaRPr>
          </a:p>
        </p:txBody>
      </p:sp>
      <p:sp>
        <p:nvSpPr>
          <p:cNvPr id="17" name="Titel 1"/>
          <p:cNvSpPr txBox="1">
            <a:spLocks/>
          </p:cNvSpPr>
          <p:nvPr/>
        </p:nvSpPr>
        <p:spPr>
          <a:xfrm>
            <a:off x="4834098" y="366327"/>
            <a:ext cx="4217538" cy="35503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lnSpc>
                <a:spcPts val="2160"/>
              </a:lnSpc>
            </a:pPr>
            <a:r>
              <a:rPr lang="de-DE" sz="2600" baseline="30000" dirty="0" smtClean="0">
                <a:solidFill>
                  <a:schemeClr val="bg1"/>
                </a:solidFill>
                <a:latin typeface="Franklin Gothic Book"/>
                <a:cs typeface="Franklin Gothic Book"/>
              </a:rPr>
              <a:t>Banda </a:t>
            </a:r>
            <a:r>
              <a:rPr lang="de-DE" sz="2600" baseline="30000" dirty="0" err="1" smtClean="0">
                <a:solidFill>
                  <a:schemeClr val="bg1"/>
                </a:solidFill>
                <a:latin typeface="Franklin Gothic Book"/>
                <a:cs typeface="Franklin Gothic Book"/>
              </a:rPr>
              <a:t>larga</a:t>
            </a:r>
            <a:endParaRPr lang="de-DE" sz="2600" baseline="30000" dirty="0">
              <a:solidFill>
                <a:schemeClr val="bg1"/>
              </a:solidFill>
              <a:latin typeface="Franklin Gothic Book"/>
              <a:cs typeface="Franklin Gothic Book"/>
            </a:endParaRPr>
          </a:p>
        </p:txBody>
      </p:sp>
      <p:sp>
        <p:nvSpPr>
          <p:cNvPr id="18" name="Titel 1"/>
          <p:cNvSpPr txBox="1">
            <a:spLocks/>
          </p:cNvSpPr>
          <p:nvPr/>
        </p:nvSpPr>
        <p:spPr>
          <a:xfrm>
            <a:off x="69273" y="720431"/>
            <a:ext cx="4217538" cy="54194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ts val="344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e-DE" sz="4200" b="1" kern="1100" baseline="30000" noProof="0" dirty="0" smtClean="0">
                <a:solidFill>
                  <a:schemeClr val="bg1"/>
                </a:solidFill>
                <a:latin typeface="FranklinGotTDem"/>
                <a:ea typeface="+mj-ea"/>
                <a:cs typeface="FranklinGotTDem"/>
              </a:rPr>
              <a:t>Ist-Situation</a:t>
            </a:r>
            <a:r>
              <a:rPr lang="de-DE" sz="4200" b="1" kern="1100" noProof="0" dirty="0" smtClean="0">
                <a:solidFill>
                  <a:schemeClr val="bg1"/>
                </a:solidFill>
                <a:latin typeface="FranklinGotTDem"/>
                <a:ea typeface="+mj-ea"/>
                <a:cs typeface="FranklinGotTDem"/>
              </a:rPr>
              <a:t> </a:t>
            </a:r>
            <a:endParaRPr kumimoji="0" lang="de-DE" sz="4200" b="1" i="0" u="none" strike="noStrike" kern="1200" cap="none" spc="0" normalizeH="0" baseline="3000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ranklinGotTDem"/>
              <a:ea typeface="+mj-ea"/>
              <a:cs typeface="FranklinGotTDem"/>
            </a:endParaRPr>
          </a:p>
        </p:txBody>
      </p:sp>
      <p:sp>
        <p:nvSpPr>
          <p:cNvPr id="19" name="Line 39"/>
          <p:cNvSpPr>
            <a:spLocks noChangeShapeType="1"/>
          </p:cNvSpPr>
          <p:nvPr/>
        </p:nvSpPr>
        <p:spPr bwMode="auto">
          <a:xfrm>
            <a:off x="431800" y="6534150"/>
            <a:ext cx="3778250" cy="0"/>
          </a:xfrm>
          <a:prstGeom prst="line">
            <a:avLst/>
          </a:prstGeom>
          <a:noFill/>
          <a:ln w="508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0" name="Rectangle 42"/>
          <p:cNvSpPr>
            <a:spLocks noChangeArrowheads="1"/>
          </p:cNvSpPr>
          <p:nvPr/>
        </p:nvSpPr>
        <p:spPr bwMode="auto">
          <a:xfrm>
            <a:off x="2065338" y="6326188"/>
            <a:ext cx="2236787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spcBef>
                <a:spcPct val="0"/>
              </a:spcBef>
            </a:pPr>
            <a:r>
              <a:rPr lang="de-DE" altLang="de-DE" sz="800" dirty="0">
                <a:latin typeface="Arial" panose="020B0604020202020204" pitchFamily="34" charset="0"/>
                <a:cs typeface="Arial" panose="020B0604020202020204" pitchFamily="34" charset="0"/>
              </a:rPr>
              <a:t>AUTONOME PROVINZ BOZEN - SÜDTIROL</a:t>
            </a:r>
          </a:p>
        </p:txBody>
      </p:sp>
      <p:sp>
        <p:nvSpPr>
          <p:cNvPr id="21" name="Rectangle 43"/>
          <p:cNvSpPr>
            <a:spLocks noChangeArrowheads="1"/>
          </p:cNvSpPr>
          <p:nvPr/>
        </p:nvSpPr>
        <p:spPr bwMode="auto">
          <a:xfrm>
            <a:off x="4832350" y="6326188"/>
            <a:ext cx="2709863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it-IT" altLang="de-DE" sz="800" dirty="0">
                <a:latin typeface="Arial" panose="020B0604020202020204" pitchFamily="34" charset="0"/>
                <a:cs typeface="Arial" panose="020B0604020202020204" pitchFamily="34" charset="0"/>
              </a:rPr>
              <a:t>PROVINCIA AUTONOMA DI BOLZANO - ALTO ADIGE</a:t>
            </a:r>
          </a:p>
        </p:txBody>
      </p:sp>
      <p:sp>
        <p:nvSpPr>
          <p:cNvPr id="22" name="Text Box 44"/>
          <p:cNvSpPr txBox="1">
            <a:spLocks noChangeArrowheads="1"/>
          </p:cNvSpPr>
          <p:nvPr/>
        </p:nvSpPr>
        <p:spPr bwMode="auto">
          <a:xfrm>
            <a:off x="4832350" y="6484938"/>
            <a:ext cx="1290738" cy="237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ts val="1300"/>
              </a:lnSpc>
              <a:spcBef>
                <a:spcPct val="0"/>
              </a:spcBef>
            </a:pPr>
            <a:r>
              <a:rPr lang="it-IT" altLang="de-DE" sz="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Assessora </a:t>
            </a:r>
            <a:r>
              <a:rPr lang="it-IT" altLang="de-DE" sz="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Waltraud </a:t>
            </a:r>
            <a:r>
              <a:rPr lang="it-IT" altLang="de-DE" sz="700" b="1" dirty="0">
                <a:latin typeface="Arial" panose="020B0604020202020204" pitchFamily="34" charset="0"/>
                <a:cs typeface="Arial" panose="020B0604020202020204" pitchFamily="34" charset="0"/>
              </a:rPr>
              <a:t>Deeg</a:t>
            </a:r>
          </a:p>
        </p:txBody>
      </p:sp>
      <p:sp>
        <p:nvSpPr>
          <p:cNvPr id="23" name="Text Box 45"/>
          <p:cNvSpPr txBox="1">
            <a:spLocks noChangeArrowheads="1"/>
          </p:cNvSpPr>
          <p:nvPr/>
        </p:nvSpPr>
        <p:spPr bwMode="auto">
          <a:xfrm>
            <a:off x="2956869" y="6484938"/>
            <a:ext cx="1346844" cy="237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lnSpc>
                <a:spcPts val="1300"/>
              </a:lnSpc>
              <a:spcBef>
                <a:spcPct val="0"/>
              </a:spcBef>
            </a:pPr>
            <a:r>
              <a:rPr lang="de-DE" altLang="de-DE" sz="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Landesrätin </a:t>
            </a:r>
            <a:r>
              <a:rPr lang="de-DE" altLang="de-DE" sz="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Waltraud </a:t>
            </a:r>
            <a:r>
              <a:rPr lang="de-DE" altLang="de-DE" sz="700" b="1" dirty="0">
                <a:latin typeface="Arial" panose="020B0604020202020204" pitchFamily="34" charset="0"/>
                <a:cs typeface="Arial" panose="020B0604020202020204" pitchFamily="34" charset="0"/>
              </a:rPr>
              <a:t>Deeg</a:t>
            </a:r>
            <a:endParaRPr lang="de-DE" altLang="de-DE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Line 40"/>
          <p:cNvSpPr>
            <a:spLocks noChangeShapeType="1"/>
          </p:cNvSpPr>
          <p:nvPr/>
        </p:nvSpPr>
        <p:spPr bwMode="auto">
          <a:xfrm>
            <a:off x="4929188" y="6534150"/>
            <a:ext cx="3778250" cy="0"/>
          </a:xfrm>
          <a:prstGeom prst="line">
            <a:avLst/>
          </a:prstGeom>
          <a:noFill/>
          <a:ln w="508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25" name="Picture 65" descr="LW_Adler_4C_16x2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438" y="6310313"/>
            <a:ext cx="360362" cy="449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Inhaltsplatzhalter 2"/>
          <p:cNvSpPr txBox="1">
            <a:spLocks/>
          </p:cNvSpPr>
          <p:nvPr/>
        </p:nvSpPr>
        <p:spPr>
          <a:xfrm>
            <a:off x="5015510" y="1600200"/>
            <a:ext cx="3854713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de-DE" sz="2800" dirty="0" err="1" smtClean="0">
                <a:latin typeface="FranklinGotTDem"/>
              </a:rPr>
              <a:t>Oltre</a:t>
            </a:r>
            <a:r>
              <a:rPr lang="de-DE" sz="2800" dirty="0" smtClean="0">
                <a:latin typeface="FranklinGotTDem"/>
              </a:rPr>
              <a:t> 1100 </a:t>
            </a:r>
            <a:r>
              <a:rPr lang="de-DE" sz="2800" dirty="0">
                <a:latin typeface="FranklinGotTDem"/>
              </a:rPr>
              <a:t>km </a:t>
            </a:r>
            <a:r>
              <a:rPr lang="de-DE" sz="2800" dirty="0" smtClean="0">
                <a:latin typeface="FranklinGotTDem"/>
              </a:rPr>
              <a:t>di </a:t>
            </a:r>
            <a:r>
              <a:rPr lang="de-DE" sz="2800" dirty="0" err="1" smtClean="0">
                <a:latin typeface="FranklinGotTDem"/>
              </a:rPr>
              <a:t>collegamenti</a:t>
            </a:r>
            <a:r>
              <a:rPr lang="de-DE" sz="2800" dirty="0" smtClean="0">
                <a:latin typeface="FranklinGotTDem"/>
              </a:rPr>
              <a:t> </a:t>
            </a:r>
            <a:r>
              <a:rPr lang="de-DE" sz="2800" dirty="0" err="1" smtClean="0">
                <a:latin typeface="FranklinGotTDem"/>
              </a:rPr>
              <a:t>principali</a:t>
            </a:r>
            <a:r>
              <a:rPr lang="de-DE" sz="2800" dirty="0" smtClean="0">
                <a:latin typeface="FranklinGotTDem"/>
              </a:rPr>
              <a:t> </a:t>
            </a:r>
            <a:endParaRPr lang="de-DE" sz="2800" dirty="0">
              <a:latin typeface="FranklinGotTDem"/>
            </a:endParaRPr>
          </a:p>
          <a:p>
            <a:pPr lvl="0"/>
            <a:r>
              <a:rPr lang="de-DE" sz="2800" dirty="0">
                <a:latin typeface="FranklinGotTDem"/>
              </a:rPr>
              <a:t>85 </a:t>
            </a:r>
            <a:r>
              <a:rPr lang="de-DE" sz="2800" dirty="0" err="1" smtClean="0">
                <a:latin typeface="FranklinGotTDem"/>
              </a:rPr>
              <a:t>nodi</a:t>
            </a:r>
            <a:r>
              <a:rPr lang="de-DE" sz="2800" dirty="0" smtClean="0">
                <a:latin typeface="FranklinGotTDem"/>
              </a:rPr>
              <a:t> di </a:t>
            </a:r>
            <a:r>
              <a:rPr lang="de-DE" sz="2800" dirty="0" err="1" smtClean="0">
                <a:latin typeface="FranklinGotTDem"/>
              </a:rPr>
              <a:t>interscambio</a:t>
            </a:r>
            <a:r>
              <a:rPr lang="de-DE" sz="2800" dirty="0" smtClean="0">
                <a:latin typeface="FranklinGotTDem"/>
              </a:rPr>
              <a:t> (</a:t>
            </a:r>
            <a:r>
              <a:rPr lang="de-DE" sz="2800" dirty="0" err="1" smtClean="0">
                <a:latin typeface="FranklinGotTDem"/>
              </a:rPr>
              <a:t>PoP</a:t>
            </a:r>
            <a:r>
              <a:rPr lang="de-DE" sz="2800" dirty="0" smtClean="0">
                <a:latin typeface="FranklinGotTDem"/>
              </a:rPr>
              <a:t>) </a:t>
            </a:r>
            <a:r>
              <a:rPr lang="de-DE" sz="2800" dirty="0" err="1" smtClean="0">
                <a:latin typeface="FranklinGotTDem"/>
              </a:rPr>
              <a:t>allestiti</a:t>
            </a:r>
            <a:r>
              <a:rPr lang="de-DE" sz="2800" dirty="0" smtClean="0">
                <a:latin typeface="FranklinGotTDem"/>
              </a:rPr>
              <a:t> (16 in </a:t>
            </a:r>
            <a:r>
              <a:rPr lang="de-DE" sz="2800" dirty="0" err="1" smtClean="0">
                <a:latin typeface="FranklinGotTDem"/>
              </a:rPr>
              <a:t>allestimento</a:t>
            </a:r>
            <a:r>
              <a:rPr lang="de-DE" sz="2800" dirty="0" smtClean="0">
                <a:latin typeface="FranklinGotTDem"/>
              </a:rPr>
              <a:t>)</a:t>
            </a:r>
            <a:endParaRPr lang="de-DE" sz="2800" dirty="0">
              <a:latin typeface="FranklinGotTDem"/>
            </a:endParaRPr>
          </a:p>
          <a:p>
            <a:pPr lvl="0"/>
            <a:r>
              <a:rPr lang="de-DE" sz="2800" dirty="0" smtClean="0">
                <a:latin typeface="FranklinGotTDem"/>
              </a:rPr>
              <a:t>Alla </a:t>
            </a:r>
            <a:r>
              <a:rPr lang="de-DE" sz="2800" dirty="0" err="1" smtClean="0">
                <a:latin typeface="FranklinGotTDem"/>
              </a:rPr>
              <a:t>rete</a:t>
            </a:r>
            <a:r>
              <a:rPr lang="de-DE" sz="2800" dirty="0" smtClean="0">
                <a:latin typeface="FranklinGotTDem"/>
              </a:rPr>
              <a:t> </a:t>
            </a:r>
            <a:r>
              <a:rPr lang="de-DE" sz="2800" dirty="0" err="1" smtClean="0">
                <a:latin typeface="FranklinGotTDem"/>
              </a:rPr>
              <a:t>principale</a:t>
            </a:r>
            <a:r>
              <a:rPr lang="de-DE" sz="2800" dirty="0" smtClean="0">
                <a:latin typeface="FranklinGotTDem"/>
              </a:rPr>
              <a:t> </a:t>
            </a:r>
            <a:r>
              <a:rPr lang="de-DE" sz="2800" dirty="0" err="1" smtClean="0">
                <a:latin typeface="FranklinGotTDem"/>
              </a:rPr>
              <a:t>provinciale</a:t>
            </a:r>
            <a:r>
              <a:rPr lang="de-DE" sz="2800" dirty="0" smtClean="0">
                <a:latin typeface="FranklinGotTDem"/>
              </a:rPr>
              <a:t> </a:t>
            </a:r>
            <a:r>
              <a:rPr lang="de-DE" sz="2800" dirty="0" err="1" smtClean="0">
                <a:latin typeface="FranklinGotTDem"/>
              </a:rPr>
              <a:t>sono</a:t>
            </a:r>
            <a:r>
              <a:rPr lang="de-DE" sz="2800" dirty="0" smtClean="0">
                <a:latin typeface="FranklinGotTDem"/>
              </a:rPr>
              <a:t> </a:t>
            </a:r>
            <a:r>
              <a:rPr lang="de-DE" sz="2800" dirty="0" err="1" smtClean="0">
                <a:latin typeface="FranklinGotTDem"/>
              </a:rPr>
              <a:t>state</a:t>
            </a:r>
            <a:r>
              <a:rPr lang="de-DE" sz="2800" dirty="0" smtClean="0">
                <a:latin typeface="FranklinGotTDem"/>
              </a:rPr>
              <a:t> </a:t>
            </a:r>
            <a:r>
              <a:rPr lang="de-DE" sz="2800" dirty="0" err="1" smtClean="0">
                <a:latin typeface="FranklinGotTDem"/>
              </a:rPr>
              <a:t>collegate</a:t>
            </a:r>
            <a:r>
              <a:rPr lang="de-DE" sz="2800" dirty="0" smtClean="0">
                <a:latin typeface="FranklinGotTDem"/>
              </a:rPr>
              <a:t> 124 </a:t>
            </a:r>
            <a:r>
              <a:rPr lang="de-DE" sz="2800" dirty="0" err="1" smtClean="0">
                <a:latin typeface="FranklinGotTDem"/>
              </a:rPr>
              <a:t>centrali</a:t>
            </a:r>
            <a:r>
              <a:rPr lang="de-DE" sz="2800" dirty="0" smtClean="0">
                <a:latin typeface="FranklinGotTDem"/>
              </a:rPr>
              <a:t> </a:t>
            </a:r>
            <a:r>
              <a:rPr lang="de-DE" sz="2800" dirty="0" err="1" smtClean="0">
                <a:latin typeface="FranklinGotTDem"/>
              </a:rPr>
              <a:t>telecom</a:t>
            </a:r>
            <a:r>
              <a:rPr lang="de-DE" sz="2800" dirty="0" smtClean="0">
                <a:latin typeface="FranklinGotTDem"/>
              </a:rPr>
              <a:t> </a:t>
            </a:r>
            <a:r>
              <a:rPr lang="de-DE" sz="2800" dirty="0" err="1" smtClean="0">
                <a:latin typeface="FranklinGotTDem"/>
              </a:rPr>
              <a:t>nonché</a:t>
            </a:r>
            <a:endParaRPr lang="de-DE" sz="2800" dirty="0">
              <a:latin typeface="FranklinGotTDem"/>
            </a:endParaRPr>
          </a:p>
          <a:p>
            <a:pPr lvl="0"/>
            <a:r>
              <a:rPr lang="de-DE" sz="2800" dirty="0">
                <a:latin typeface="FranklinGotTDem"/>
              </a:rPr>
              <a:t>9 </a:t>
            </a:r>
            <a:r>
              <a:rPr lang="de-DE" sz="2800" dirty="0" err="1" smtClean="0">
                <a:latin typeface="FranklinGotTDem"/>
              </a:rPr>
              <a:t>siti</a:t>
            </a:r>
            <a:r>
              <a:rPr lang="de-DE" sz="2800" dirty="0" smtClean="0">
                <a:latin typeface="FranklinGotTDem"/>
              </a:rPr>
              <a:t> di </a:t>
            </a:r>
            <a:r>
              <a:rPr lang="de-DE" sz="2800" dirty="0" err="1" smtClean="0">
                <a:latin typeface="FranklinGotTDem"/>
              </a:rPr>
              <a:t>trasmissione</a:t>
            </a:r>
            <a:r>
              <a:rPr lang="de-DE" sz="2800" dirty="0" smtClean="0">
                <a:latin typeface="FranklinGotTDem"/>
              </a:rPr>
              <a:t> </a:t>
            </a:r>
            <a:r>
              <a:rPr lang="de-DE" sz="2800" dirty="0">
                <a:latin typeface="FranklinGotTDem"/>
              </a:rPr>
              <a:t>RAS (5 </a:t>
            </a:r>
            <a:r>
              <a:rPr lang="de-DE" sz="2800" dirty="0" err="1" smtClean="0">
                <a:latin typeface="FranklinGotTDem"/>
              </a:rPr>
              <a:t>seguono</a:t>
            </a:r>
            <a:r>
              <a:rPr lang="de-DE" sz="2800" dirty="0" smtClean="0">
                <a:latin typeface="FranklinGotTDem"/>
              </a:rPr>
              <a:t> </a:t>
            </a:r>
            <a:r>
              <a:rPr lang="de-DE" sz="2800" dirty="0" err="1" smtClean="0">
                <a:latin typeface="FranklinGotTDem"/>
              </a:rPr>
              <a:t>nell‘estate</a:t>
            </a:r>
            <a:r>
              <a:rPr lang="de-DE" sz="2800" dirty="0" smtClean="0">
                <a:latin typeface="FranklinGotTDem"/>
              </a:rPr>
              <a:t> 2016</a:t>
            </a:r>
            <a:r>
              <a:rPr lang="de-DE" sz="2800" dirty="0">
                <a:latin typeface="FranklinGotTDem"/>
              </a:rPr>
              <a:t>) </a:t>
            </a:r>
            <a:r>
              <a:rPr lang="de-DE" sz="2800" dirty="0" smtClean="0">
                <a:latin typeface="FranklinGotTDem"/>
              </a:rPr>
              <a:t>e</a:t>
            </a:r>
            <a:endParaRPr lang="de-DE" sz="2800" dirty="0">
              <a:latin typeface="FranklinGotTDem"/>
            </a:endParaRPr>
          </a:p>
          <a:p>
            <a:pPr lvl="0"/>
            <a:r>
              <a:rPr lang="de-DE" sz="2800" dirty="0">
                <a:latin typeface="FranklinGotTDem"/>
              </a:rPr>
              <a:t>188 </a:t>
            </a:r>
            <a:r>
              <a:rPr lang="de-DE" sz="2800" dirty="0" err="1" smtClean="0">
                <a:latin typeface="FranklinGotTDem"/>
              </a:rPr>
              <a:t>strutture</a:t>
            </a:r>
            <a:r>
              <a:rPr lang="de-DE" sz="2800" dirty="0" smtClean="0">
                <a:latin typeface="FranklinGotTDem"/>
              </a:rPr>
              <a:t> </a:t>
            </a:r>
            <a:r>
              <a:rPr lang="de-DE" sz="2800" dirty="0" err="1" smtClean="0">
                <a:latin typeface="FranklinGotTDem"/>
              </a:rPr>
              <a:t>pubbliche</a:t>
            </a:r>
            <a:r>
              <a:rPr lang="de-DE" sz="2800" dirty="0" smtClean="0">
                <a:latin typeface="FranklinGotTDem"/>
              </a:rPr>
              <a:t> in </a:t>
            </a:r>
            <a:r>
              <a:rPr lang="de-DE" sz="2800" dirty="0">
                <a:latin typeface="FranklinGotTDem"/>
              </a:rPr>
              <a:t>37 </a:t>
            </a:r>
            <a:r>
              <a:rPr lang="de-DE" sz="2800" dirty="0" err="1" smtClean="0">
                <a:latin typeface="FranklinGotTDem"/>
              </a:rPr>
              <a:t>comuni</a:t>
            </a:r>
            <a:r>
              <a:rPr lang="de-DE" sz="2800" dirty="0" smtClean="0">
                <a:latin typeface="FranklinGotTDem"/>
              </a:rPr>
              <a:t> (41 </a:t>
            </a:r>
            <a:r>
              <a:rPr lang="de-DE" sz="2800" dirty="0" err="1">
                <a:latin typeface="FranklinGotTDem"/>
              </a:rPr>
              <a:t>seguono</a:t>
            </a:r>
            <a:r>
              <a:rPr lang="de-DE" sz="2800" dirty="0">
                <a:latin typeface="FranklinGotTDem"/>
              </a:rPr>
              <a:t> </a:t>
            </a:r>
            <a:r>
              <a:rPr lang="de-DE" sz="2800" dirty="0" err="1">
                <a:latin typeface="FranklinGotTDem"/>
              </a:rPr>
              <a:t>nell‘estate</a:t>
            </a:r>
            <a:r>
              <a:rPr lang="de-DE" sz="2800" dirty="0">
                <a:latin typeface="FranklinGotTDem"/>
              </a:rPr>
              <a:t> 2016) </a:t>
            </a:r>
            <a:endParaRPr lang="de-DE" sz="2800" dirty="0">
              <a:latin typeface="FranklinGotTDem"/>
            </a:endParaRPr>
          </a:p>
        </p:txBody>
      </p:sp>
      <p:sp>
        <p:nvSpPr>
          <p:cNvPr id="26" name="Inhaltsplatzhalter 2"/>
          <p:cNvSpPr txBox="1">
            <a:spLocks/>
          </p:cNvSpPr>
          <p:nvPr/>
        </p:nvSpPr>
        <p:spPr>
          <a:xfrm>
            <a:off x="416704" y="1623152"/>
            <a:ext cx="3854713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de-DE" sz="2800" dirty="0">
                <a:latin typeface="FranklinGotTDem"/>
              </a:rPr>
              <a:t>über 1100 km Hauptleitungen verlegt</a:t>
            </a:r>
          </a:p>
          <a:p>
            <a:pPr lvl="0"/>
            <a:r>
              <a:rPr lang="de-DE" sz="2800" dirty="0">
                <a:latin typeface="FranklinGotTDem"/>
              </a:rPr>
              <a:t>85 Glasfaserknotenpunkte (</a:t>
            </a:r>
            <a:r>
              <a:rPr lang="de-DE" sz="2800" dirty="0" err="1">
                <a:latin typeface="FranklinGotTDem"/>
              </a:rPr>
              <a:t>PoPs</a:t>
            </a:r>
            <a:r>
              <a:rPr lang="de-DE" sz="2800" dirty="0">
                <a:latin typeface="FranklinGotTDem"/>
              </a:rPr>
              <a:t>) auf- und ausgerüstet (16 im Laufen)</a:t>
            </a:r>
          </a:p>
          <a:p>
            <a:pPr lvl="0"/>
            <a:r>
              <a:rPr lang="de-DE" sz="2800" dirty="0">
                <a:latin typeface="FranklinGotTDem"/>
              </a:rPr>
              <a:t>Mit </a:t>
            </a:r>
            <a:r>
              <a:rPr lang="de-DE" sz="2800" dirty="0" err="1">
                <a:latin typeface="FranklinGotTDem"/>
              </a:rPr>
              <a:t>Landeshautpnetz</a:t>
            </a:r>
            <a:r>
              <a:rPr lang="de-DE" sz="2800" dirty="0">
                <a:latin typeface="FranklinGotTDem"/>
              </a:rPr>
              <a:t> verbunden wurden 124 Telecom-Zentralen sowie</a:t>
            </a:r>
          </a:p>
          <a:p>
            <a:pPr lvl="0"/>
            <a:r>
              <a:rPr lang="de-DE" sz="2800" dirty="0">
                <a:latin typeface="FranklinGotTDem"/>
              </a:rPr>
              <a:t>9 Sendestandorte der RAS (5 weitere im Sommer 2016) und</a:t>
            </a:r>
          </a:p>
          <a:p>
            <a:pPr lvl="0"/>
            <a:r>
              <a:rPr lang="de-DE" sz="2800" dirty="0">
                <a:latin typeface="FranklinGotTDem"/>
              </a:rPr>
              <a:t>188 öffentliche Strukturen in 37 Gemeinden (41 weitere im Sommer 2016)</a:t>
            </a:r>
            <a:endParaRPr lang="de-DE" sz="2800" dirty="0">
              <a:latin typeface="FranklinGotTDem"/>
            </a:endParaRPr>
          </a:p>
        </p:txBody>
      </p:sp>
    </p:spTree>
    <p:extLst>
      <p:ext uri="{BB962C8B-B14F-4D97-AF65-F5344CB8AC3E}">
        <p14:creationId xmlns:p14="http://schemas.microsoft.com/office/powerpoint/2010/main" val="301637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hteck 21"/>
          <p:cNvSpPr/>
          <p:nvPr/>
        </p:nvSpPr>
        <p:spPr>
          <a:xfrm>
            <a:off x="0" y="0"/>
            <a:ext cx="9144000" cy="1308100"/>
          </a:xfrm>
          <a:prstGeom prst="rect">
            <a:avLst/>
          </a:prstGeom>
          <a:solidFill>
            <a:srgbClr val="C20D20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Titel 1"/>
          <p:cNvSpPr txBox="1">
            <a:spLocks/>
          </p:cNvSpPr>
          <p:nvPr/>
        </p:nvSpPr>
        <p:spPr>
          <a:xfrm>
            <a:off x="53879" y="366327"/>
            <a:ext cx="4217538" cy="35503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algn="r">
              <a:lnSpc>
                <a:spcPts val="2160"/>
              </a:lnSpc>
            </a:pPr>
            <a:r>
              <a:rPr lang="de-DE" sz="2600" baseline="30000" dirty="0" smtClean="0">
                <a:solidFill>
                  <a:srgbClr val="FFFFFF"/>
                </a:solidFill>
                <a:latin typeface="Franklin Gothic Book"/>
                <a:cs typeface="Franklin Gothic Book"/>
              </a:rPr>
              <a:t>Breitband</a:t>
            </a:r>
            <a:endParaRPr lang="de-DE" sz="2600" baseline="30000" dirty="0">
              <a:solidFill>
                <a:srgbClr val="FFFFFF"/>
              </a:solidFill>
              <a:latin typeface="Franklin Gothic Book"/>
              <a:cs typeface="Franklin Gothic Book"/>
            </a:endParaRPr>
          </a:p>
        </p:txBody>
      </p:sp>
      <p:sp>
        <p:nvSpPr>
          <p:cNvPr id="24" name="Titel 1"/>
          <p:cNvSpPr txBox="1">
            <a:spLocks/>
          </p:cNvSpPr>
          <p:nvPr/>
        </p:nvSpPr>
        <p:spPr>
          <a:xfrm>
            <a:off x="4826401" y="740853"/>
            <a:ext cx="4217538" cy="50109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ts val="344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e-DE" sz="4200" b="1" kern="1100" baseline="30000" dirty="0" smtClean="0">
                <a:solidFill>
                  <a:srgbClr val="FFFFFF"/>
                </a:solidFill>
                <a:latin typeface="FranklinGotTDem"/>
                <a:ea typeface="+mj-ea"/>
                <a:cs typeface="FranklinGotTDem"/>
              </a:rPr>
              <a:t>Roadmap</a:t>
            </a:r>
            <a:endParaRPr kumimoji="0" lang="de-DE" sz="4200" b="1" i="0" u="none" strike="noStrike" kern="1200" cap="none" spc="0" normalizeH="0" baseline="3000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GotTDem"/>
              <a:ea typeface="+mj-ea"/>
              <a:cs typeface="FranklinGotTDem"/>
            </a:endParaRPr>
          </a:p>
        </p:txBody>
      </p:sp>
      <p:sp>
        <p:nvSpPr>
          <p:cNvPr id="25" name="Titel 1"/>
          <p:cNvSpPr txBox="1">
            <a:spLocks/>
          </p:cNvSpPr>
          <p:nvPr/>
        </p:nvSpPr>
        <p:spPr>
          <a:xfrm>
            <a:off x="4834098" y="366327"/>
            <a:ext cx="4217538" cy="35503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lnSpc>
                <a:spcPts val="2160"/>
              </a:lnSpc>
            </a:pPr>
            <a:r>
              <a:rPr lang="de-DE" sz="2600" baseline="30000" dirty="0" smtClean="0">
                <a:solidFill>
                  <a:schemeClr val="bg1"/>
                </a:solidFill>
                <a:latin typeface="Franklin Gothic Book"/>
                <a:cs typeface="Franklin Gothic Book"/>
              </a:rPr>
              <a:t>Banda </a:t>
            </a:r>
            <a:r>
              <a:rPr lang="de-DE" sz="2600" baseline="30000" dirty="0" err="1" smtClean="0">
                <a:solidFill>
                  <a:schemeClr val="bg1"/>
                </a:solidFill>
                <a:latin typeface="Franklin Gothic Book"/>
                <a:cs typeface="Franklin Gothic Book"/>
              </a:rPr>
              <a:t>larga</a:t>
            </a:r>
            <a:endParaRPr lang="de-DE" sz="2600" baseline="30000" dirty="0">
              <a:solidFill>
                <a:schemeClr val="bg1"/>
              </a:solidFill>
              <a:latin typeface="Franklin Gothic Book"/>
              <a:cs typeface="Franklin Gothic Book"/>
            </a:endParaRPr>
          </a:p>
        </p:txBody>
      </p:sp>
      <p:sp>
        <p:nvSpPr>
          <p:cNvPr id="26" name="Titel 1"/>
          <p:cNvSpPr txBox="1">
            <a:spLocks/>
          </p:cNvSpPr>
          <p:nvPr/>
        </p:nvSpPr>
        <p:spPr>
          <a:xfrm>
            <a:off x="69273" y="740853"/>
            <a:ext cx="4217538" cy="50109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ts val="344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200" b="1" i="0" u="none" strike="noStrike" kern="1100" cap="none" spc="0" normalizeH="0" baseline="300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anklinGotTDem"/>
                <a:ea typeface="+mj-ea"/>
                <a:cs typeface="FranklinGotTDem"/>
              </a:rPr>
              <a:t>Roadmap</a:t>
            </a:r>
            <a:endParaRPr kumimoji="0" lang="de-DE" sz="4200" b="1" i="0" u="none" strike="noStrike" kern="1200" cap="none" spc="0" normalizeH="0" baseline="3000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ranklinGotTDem"/>
              <a:ea typeface="+mj-ea"/>
              <a:cs typeface="FranklinGotTDem"/>
            </a:endParaRPr>
          </a:p>
        </p:txBody>
      </p:sp>
      <p:grpSp>
        <p:nvGrpSpPr>
          <p:cNvPr id="27" name="Gruppieren 5"/>
          <p:cNvGrpSpPr>
            <a:grpSpLocks/>
          </p:cNvGrpSpPr>
          <p:nvPr/>
        </p:nvGrpSpPr>
        <p:grpSpPr bwMode="auto">
          <a:xfrm>
            <a:off x="160338" y="1527808"/>
            <a:ext cx="8588375" cy="4129087"/>
            <a:chOff x="160339" y="1782168"/>
            <a:chExt cx="8588125" cy="4129824"/>
          </a:xfrm>
        </p:grpSpPr>
        <p:sp>
          <p:nvSpPr>
            <p:cNvPr id="28" name="Freihandform 27"/>
            <p:cNvSpPr/>
            <p:nvPr/>
          </p:nvSpPr>
          <p:spPr>
            <a:xfrm>
              <a:off x="160339" y="1782168"/>
              <a:ext cx="1963680" cy="431877"/>
            </a:xfrm>
            <a:custGeom>
              <a:avLst/>
              <a:gdLst>
                <a:gd name="connsiteX0" fmla="*/ 0 w 8588125"/>
                <a:gd name="connsiteY0" fmla="*/ 102962 h 617760"/>
                <a:gd name="connsiteX1" fmla="*/ 102962 w 8588125"/>
                <a:gd name="connsiteY1" fmla="*/ 0 h 617760"/>
                <a:gd name="connsiteX2" fmla="*/ 8485163 w 8588125"/>
                <a:gd name="connsiteY2" fmla="*/ 0 h 617760"/>
                <a:gd name="connsiteX3" fmla="*/ 8588125 w 8588125"/>
                <a:gd name="connsiteY3" fmla="*/ 102962 h 617760"/>
                <a:gd name="connsiteX4" fmla="*/ 8588125 w 8588125"/>
                <a:gd name="connsiteY4" fmla="*/ 514798 h 617760"/>
                <a:gd name="connsiteX5" fmla="*/ 8485163 w 8588125"/>
                <a:gd name="connsiteY5" fmla="*/ 617760 h 617760"/>
                <a:gd name="connsiteX6" fmla="*/ 102962 w 8588125"/>
                <a:gd name="connsiteY6" fmla="*/ 617760 h 617760"/>
                <a:gd name="connsiteX7" fmla="*/ 0 w 8588125"/>
                <a:gd name="connsiteY7" fmla="*/ 514798 h 617760"/>
                <a:gd name="connsiteX8" fmla="*/ 0 w 8588125"/>
                <a:gd name="connsiteY8" fmla="*/ 102962 h 617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88125" h="617760">
                  <a:moveTo>
                    <a:pt x="0" y="102962"/>
                  </a:moveTo>
                  <a:cubicBezTo>
                    <a:pt x="0" y="46098"/>
                    <a:pt x="46098" y="0"/>
                    <a:pt x="102962" y="0"/>
                  </a:cubicBezTo>
                  <a:lnTo>
                    <a:pt x="8485163" y="0"/>
                  </a:lnTo>
                  <a:cubicBezTo>
                    <a:pt x="8542027" y="0"/>
                    <a:pt x="8588125" y="46098"/>
                    <a:pt x="8588125" y="102962"/>
                  </a:cubicBezTo>
                  <a:lnTo>
                    <a:pt x="8588125" y="514798"/>
                  </a:lnTo>
                  <a:cubicBezTo>
                    <a:pt x="8588125" y="571662"/>
                    <a:pt x="8542027" y="617760"/>
                    <a:pt x="8485163" y="617760"/>
                  </a:cubicBezTo>
                  <a:lnTo>
                    <a:pt x="102962" y="617760"/>
                  </a:lnTo>
                  <a:cubicBezTo>
                    <a:pt x="46098" y="617760"/>
                    <a:pt x="0" y="571662"/>
                    <a:pt x="0" y="514798"/>
                  </a:cubicBezTo>
                  <a:lnTo>
                    <a:pt x="0" y="102962"/>
                  </a:lnTo>
                  <a:close/>
                </a:path>
              </a:pathLst>
            </a:custGeom>
            <a:solidFill>
              <a:srgbClr val="C0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72067" tIns="72067" rIns="72067" bIns="72067" spcCol="1270" anchor="ctr"/>
            <a:lstStyle/>
            <a:p>
              <a:pPr indent="177800" algn="ctr" defTabSz="466725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de-DE" sz="1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Conclusione</a:t>
              </a:r>
              <a:r>
                <a:rPr lang="de-DE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DE" sz="1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programma</a:t>
              </a:r>
              <a:r>
                <a:rPr lang="de-DE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ADSL</a:t>
              </a:r>
              <a:endParaRPr lang="it-IT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Freihandform 28"/>
            <p:cNvSpPr/>
            <p:nvPr/>
          </p:nvSpPr>
          <p:spPr>
            <a:xfrm>
              <a:off x="160339" y="2239450"/>
              <a:ext cx="7075281" cy="546197"/>
            </a:xfrm>
            <a:custGeom>
              <a:avLst/>
              <a:gdLst>
                <a:gd name="connsiteX0" fmla="*/ 0 w 8588125"/>
                <a:gd name="connsiteY0" fmla="*/ 0 h 546480"/>
                <a:gd name="connsiteX1" fmla="*/ 8588125 w 8588125"/>
                <a:gd name="connsiteY1" fmla="*/ 0 h 546480"/>
                <a:gd name="connsiteX2" fmla="*/ 8588125 w 8588125"/>
                <a:gd name="connsiteY2" fmla="*/ 546480 h 546480"/>
                <a:gd name="connsiteX3" fmla="*/ 0 w 8588125"/>
                <a:gd name="connsiteY3" fmla="*/ 546480 h 546480"/>
                <a:gd name="connsiteX4" fmla="*/ 0 w 8588125"/>
                <a:gd name="connsiteY4" fmla="*/ 0 h 546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88125" h="546480">
                  <a:moveTo>
                    <a:pt x="0" y="0"/>
                  </a:moveTo>
                  <a:lnTo>
                    <a:pt x="8588125" y="0"/>
                  </a:lnTo>
                  <a:lnTo>
                    <a:pt x="8588125" y="546480"/>
                  </a:lnTo>
                  <a:lnTo>
                    <a:pt x="0" y="54648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272673" tIns="13970" rIns="78232" bIns="13970" spcCol="1270"/>
            <a:lstStyle/>
            <a:p>
              <a:pPr marL="57150" lvl="1" indent="-57150" defTabSz="466725">
                <a:lnSpc>
                  <a:spcPct val="90000"/>
                </a:lnSpc>
                <a:spcAft>
                  <a:spcPct val="20000"/>
                </a:spcAft>
                <a:buFontTx/>
                <a:buChar char="••"/>
                <a:defRPr/>
              </a:pPr>
              <a:r>
                <a:rPr lang="de-DE" sz="105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DE" sz="105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Tutte</a:t>
              </a:r>
              <a:r>
                <a:rPr lang="de-DE" sz="105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le 156 </a:t>
              </a:r>
              <a:r>
                <a:rPr lang="de-DE" sz="105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centrali</a:t>
              </a:r>
              <a:r>
                <a:rPr lang="de-DE" sz="105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Telecom </a:t>
              </a:r>
              <a:r>
                <a:rPr lang="de-DE" sz="105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sono</a:t>
              </a:r>
              <a:r>
                <a:rPr lang="de-DE" sz="105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DE" sz="105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allacciate</a:t>
              </a:r>
              <a:r>
                <a:rPr lang="de-DE" sz="105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alla </a:t>
              </a:r>
              <a:r>
                <a:rPr lang="de-DE" sz="105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fibra</a:t>
              </a:r>
              <a:r>
                <a:rPr lang="de-DE" sz="105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DE" sz="105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ottica</a:t>
              </a:r>
              <a:endParaRPr lang="it-IT" sz="105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57150" lvl="1" indent="-57150" defTabSz="466725">
                <a:lnSpc>
                  <a:spcPct val="90000"/>
                </a:lnSpc>
                <a:spcAft>
                  <a:spcPct val="20000"/>
                </a:spcAft>
                <a:buFontTx/>
                <a:buChar char="••"/>
                <a:defRPr/>
              </a:pPr>
              <a:r>
                <a:rPr lang="de-DE" sz="105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Tutti i </a:t>
              </a:r>
              <a:r>
                <a:rPr lang="de-DE" sz="105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Comuni</a:t>
              </a:r>
              <a:r>
                <a:rPr lang="de-DE" sz="105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DE" sz="105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sono</a:t>
              </a:r>
              <a:r>
                <a:rPr lang="de-DE" sz="105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DE" sz="105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collegati</a:t>
              </a:r>
              <a:r>
                <a:rPr lang="de-DE" sz="105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alla </a:t>
              </a:r>
              <a:r>
                <a:rPr lang="de-DE" sz="105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fibra</a:t>
              </a:r>
              <a:r>
                <a:rPr lang="de-DE" sz="105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DE" sz="105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ottica</a:t>
              </a:r>
              <a:r>
                <a:rPr lang="de-DE" sz="105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, in </a:t>
              </a:r>
              <a:r>
                <a:rPr lang="de-DE" sz="105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ogni</a:t>
              </a:r>
              <a:r>
                <a:rPr lang="de-DE" sz="105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DE" sz="105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comune</a:t>
              </a:r>
              <a:r>
                <a:rPr lang="de-DE" sz="105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DE" sz="105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sono</a:t>
              </a:r>
              <a:r>
                <a:rPr lang="de-DE" sz="105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DE" sz="105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disponibili</a:t>
              </a:r>
              <a:r>
                <a:rPr lang="de-DE" sz="105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le </a:t>
              </a:r>
              <a:r>
                <a:rPr lang="de-DE" sz="105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linee</a:t>
              </a:r>
              <a:r>
                <a:rPr lang="de-DE" sz="105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DE" sz="105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principali</a:t>
              </a:r>
              <a:r>
                <a:rPr lang="de-DE" sz="105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e </a:t>
              </a:r>
              <a:r>
                <a:rPr lang="de-DE" sz="105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almeno</a:t>
              </a:r>
              <a:r>
                <a:rPr lang="de-DE" sz="105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1 </a:t>
              </a:r>
              <a:r>
                <a:rPr lang="de-DE" sz="105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nodo</a:t>
              </a:r>
              <a:r>
                <a:rPr lang="de-DE" sz="105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di </a:t>
              </a:r>
              <a:r>
                <a:rPr lang="de-DE" sz="105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interscambio</a:t>
              </a:r>
              <a:endParaRPr lang="de-DE" sz="10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Freihandform 29"/>
            <p:cNvSpPr/>
            <p:nvPr/>
          </p:nvSpPr>
          <p:spPr>
            <a:xfrm>
              <a:off x="160339" y="2904730"/>
              <a:ext cx="7075281" cy="431877"/>
            </a:xfrm>
            <a:custGeom>
              <a:avLst/>
              <a:gdLst>
                <a:gd name="connsiteX0" fmla="*/ 0 w 8588125"/>
                <a:gd name="connsiteY0" fmla="*/ 102962 h 617760"/>
                <a:gd name="connsiteX1" fmla="*/ 102962 w 8588125"/>
                <a:gd name="connsiteY1" fmla="*/ 0 h 617760"/>
                <a:gd name="connsiteX2" fmla="*/ 8485163 w 8588125"/>
                <a:gd name="connsiteY2" fmla="*/ 0 h 617760"/>
                <a:gd name="connsiteX3" fmla="*/ 8588125 w 8588125"/>
                <a:gd name="connsiteY3" fmla="*/ 102962 h 617760"/>
                <a:gd name="connsiteX4" fmla="*/ 8588125 w 8588125"/>
                <a:gd name="connsiteY4" fmla="*/ 514798 h 617760"/>
                <a:gd name="connsiteX5" fmla="*/ 8485163 w 8588125"/>
                <a:gd name="connsiteY5" fmla="*/ 617760 h 617760"/>
                <a:gd name="connsiteX6" fmla="*/ 102962 w 8588125"/>
                <a:gd name="connsiteY6" fmla="*/ 617760 h 617760"/>
                <a:gd name="connsiteX7" fmla="*/ 0 w 8588125"/>
                <a:gd name="connsiteY7" fmla="*/ 514798 h 617760"/>
                <a:gd name="connsiteX8" fmla="*/ 0 w 8588125"/>
                <a:gd name="connsiteY8" fmla="*/ 102962 h 617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88125" h="617760">
                  <a:moveTo>
                    <a:pt x="0" y="102962"/>
                  </a:moveTo>
                  <a:cubicBezTo>
                    <a:pt x="0" y="46098"/>
                    <a:pt x="46098" y="0"/>
                    <a:pt x="102962" y="0"/>
                  </a:cubicBezTo>
                  <a:lnTo>
                    <a:pt x="8485163" y="0"/>
                  </a:lnTo>
                  <a:cubicBezTo>
                    <a:pt x="8542027" y="0"/>
                    <a:pt x="8588125" y="46098"/>
                    <a:pt x="8588125" y="102962"/>
                  </a:cubicBezTo>
                  <a:lnTo>
                    <a:pt x="8588125" y="514798"/>
                  </a:lnTo>
                  <a:cubicBezTo>
                    <a:pt x="8588125" y="571662"/>
                    <a:pt x="8542027" y="617760"/>
                    <a:pt x="8485163" y="617760"/>
                  </a:cubicBezTo>
                  <a:lnTo>
                    <a:pt x="102962" y="617760"/>
                  </a:lnTo>
                  <a:cubicBezTo>
                    <a:pt x="46098" y="617760"/>
                    <a:pt x="0" y="571662"/>
                    <a:pt x="0" y="514798"/>
                  </a:cubicBezTo>
                  <a:lnTo>
                    <a:pt x="0" y="102962"/>
                  </a:lnTo>
                  <a:close/>
                </a:path>
              </a:pathLst>
            </a:custGeom>
            <a:solidFill>
              <a:srgbClr val="D56565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69262"/>
                <a:satOff val="-3758"/>
                <a:lumOff val="5871"/>
                <a:alphaOff val="0"/>
              </a:schemeClr>
            </a:fillRef>
            <a:effectRef idx="0">
              <a:schemeClr val="accent1">
                <a:shade val="80000"/>
                <a:hueOff val="69262"/>
                <a:satOff val="-3758"/>
                <a:lumOff val="5871"/>
                <a:alphaOff val="0"/>
              </a:schemeClr>
            </a:effectRef>
            <a:fontRef idx="minor">
              <a:schemeClr val="lt1"/>
            </a:fontRef>
          </p:style>
          <p:txBody>
            <a:bodyPr lIns="72067" tIns="72067" rIns="72067" bIns="72067" spcCol="1270" anchor="ctr"/>
            <a:lstStyle/>
            <a:p>
              <a:pPr indent="177800" defTabSz="466725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de-DE" sz="1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Raggiungimento</a:t>
              </a:r>
              <a:r>
                <a:rPr lang="de-DE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delle </a:t>
              </a:r>
              <a:r>
                <a:rPr lang="de-DE" sz="1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zone</a:t>
              </a:r>
              <a:r>
                <a:rPr lang="de-DE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DE" sz="1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produttive</a:t>
              </a:r>
              <a:r>
                <a:rPr lang="de-DE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DE" sz="1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secondo</a:t>
              </a:r>
              <a:r>
                <a:rPr lang="de-DE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la </a:t>
              </a:r>
              <a:r>
                <a:rPr lang="de-DE" sz="1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lista</a:t>
              </a:r>
              <a:r>
                <a:rPr lang="de-DE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delle </a:t>
              </a:r>
              <a:r>
                <a:rPr lang="de-DE" sz="1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priorità</a:t>
              </a:r>
              <a:endParaRPr lang="de-DE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Freihandform 30"/>
            <p:cNvSpPr/>
            <p:nvPr/>
          </p:nvSpPr>
          <p:spPr>
            <a:xfrm>
              <a:off x="160339" y="3531905"/>
              <a:ext cx="5275108" cy="433464"/>
            </a:xfrm>
            <a:custGeom>
              <a:avLst/>
              <a:gdLst>
                <a:gd name="connsiteX0" fmla="*/ 0 w 8588125"/>
                <a:gd name="connsiteY0" fmla="*/ 102962 h 617760"/>
                <a:gd name="connsiteX1" fmla="*/ 102962 w 8588125"/>
                <a:gd name="connsiteY1" fmla="*/ 0 h 617760"/>
                <a:gd name="connsiteX2" fmla="*/ 8485163 w 8588125"/>
                <a:gd name="connsiteY2" fmla="*/ 0 h 617760"/>
                <a:gd name="connsiteX3" fmla="*/ 8588125 w 8588125"/>
                <a:gd name="connsiteY3" fmla="*/ 102962 h 617760"/>
                <a:gd name="connsiteX4" fmla="*/ 8588125 w 8588125"/>
                <a:gd name="connsiteY4" fmla="*/ 514798 h 617760"/>
                <a:gd name="connsiteX5" fmla="*/ 8485163 w 8588125"/>
                <a:gd name="connsiteY5" fmla="*/ 617760 h 617760"/>
                <a:gd name="connsiteX6" fmla="*/ 102962 w 8588125"/>
                <a:gd name="connsiteY6" fmla="*/ 617760 h 617760"/>
                <a:gd name="connsiteX7" fmla="*/ 0 w 8588125"/>
                <a:gd name="connsiteY7" fmla="*/ 514798 h 617760"/>
                <a:gd name="connsiteX8" fmla="*/ 0 w 8588125"/>
                <a:gd name="connsiteY8" fmla="*/ 102962 h 617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88125" h="617760">
                  <a:moveTo>
                    <a:pt x="0" y="102962"/>
                  </a:moveTo>
                  <a:cubicBezTo>
                    <a:pt x="0" y="46098"/>
                    <a:pt x="46098" y="0"/>
                    <a:pt x="102962" y="0"/>
                  </a:cubicBezTo>
                  <a:lnTo>
                    <a:pt x="8485163" y="0"/>
                  </a:lnTo>
                  <a:cubicBezTo>
                    <a:pt x="8542027" y="0"/>
                    <a:pt x="8588125" y="46098"/>
                    <a:pt x="8588125" y="102962"/>
                  </a:cubicBezTo>
                  <a:lnTo>
                    <a:pt x="8588125" y="514798"/>
                  </a:lnTo>
                  <a:cubicBezTo>
                    <a:pt x="8588125" y="571662"/>
                    <a:pt x="8542027" y="617760"/>
                    <a:pt x="8485163" y="617760"/>
                  </a:cubicBezTo>
                  <a:lnTo>
                    <a:pt x="102962" y="617760"/>
                  </a:lnTo>
                  <a:cubicBezTo>
                    <a:pt x="46098" y="617760"/>
                    <a:pt x="0" y="571662"/>
                    <a:pt x="0" y="514798"/>
                  </a:cubicBezTo>
                  <a:lnTo>
                    <a:pt x="0" y="102962"/>
                  </a:lnTo>
                  <a:close/>
                </a:path>
              </a:pathLst>
            </a:custGeom>
            <a:solidFill>
              <a:srgbClr val="D56565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138523"/>
                <a:satOff val="-7516"/>
                <a:lumOff val="11742"/>
                <a:alphaOff val="0"/>
              </a:schemeClr>
            </a:fillRef>
            <a:effectRef idx="0">
              <a:schemeClr val="accent1">
                <a:shade val="80000"/>
                <a:hueOff val="138523"/>
                <a:satOff val="-7516"/>
                <a:lumOff val="11742"/>
                <a:alphaOff val="0"/>
              </a:schemeClr>
            </a:effectRef>
            <a:fontRef idx="minor">
              <a:schemeClr val="lt1"/>
            </a:fontRef>
          </p:style>
          <p:txBody>
            <a:bodyPr lIns="72067" tIns="72067" rIns="72067" bIns="72067" spcCol="1270" anchor="ctr"/>
            <a:lstStyle/>
            <a:p>
              <a:pPr indent="177800" defTabSz="466725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de-DE" sz="1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Sviluppo</a:t>
              </a:r>
              <a:r>
                <a:rPr lang="de-DE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ultimo </a:t>
              </a:r>
              <a:r>
                <a:rPr lang="de-DE" sz="1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miglio</a:t>
              </a:r>
              <a:r>
                <a:rPr lang="de-DE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DE" sz="1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nelle</a:t>
              </a:r>
              <a:r>
                <a:rPr lang="de-DE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DE" sz="1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aree</a:t>
              </a:r>
              <a:r>
                <a:rPr lang="de-DE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DE" sz="1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svantaggiate</a:t>
              </a:r>
              <a:r>
                <a:rPr lang="de-DE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(FEASR)</a:t>
              </a:r>
              <a:endParaRPr lang="de-DE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Freihandform 31"/>
            <p:cNvSpPr/>
            <p:nvPr/>
          </p:nvSpPr>
          <p:spPr>
            <a:xfrm>
              <a:off x="1979561" y="4154316"/>
              <a:ext cx="3455886" cy="431877"/>
            </a:xfrm>
            <a:custGeom>
              <a:avLst/>
              <a:gdLst>
                <a:gd name="connsiteX0" fmla="*/ 0 w 8588125"/>
                <a:gd name="connsiteY0" fmla="*/ 102962 h 617760"/>
                <a:gd name="connsiteX1" fmla="*/ 102962 w 8588125"/>
                <a:gd name="connsiteY1" fmla="*/ 0 h 617760"/>
                <a:gd name="connsiteX2" fmla="*/ 8485163 w 8588125"/>
                <a:gd name="connsiteY2" fmla="*/ 0 h 617760"/>
                <a:gd name="connsiteX3" fmla="*/ 8588125 w 8588125"/>
                <a:gd name="connsiteY3" fmla="*/ 102962 h 617760"/>
                <a:gd name="connsiteX4" fmla="*/ 8588125 w 8588125"/>
                <a:gd name="connsiteY4" fmla="*/ 514798 h 617760"/>
                <a:gd name="connsiteX5" fmla="*/ 8485163 w 8588125"/>
                <a:gd name="connsiteY5" fmla="*/ 617760 h 617760"/>
                <a:gd name="connsiteX6" fmla="*/ 102962 w 8588125"/>
                <a:gd name="connsiteY6" fmla="*/ 617760 h 617760"/>
                <a:gd name="connsiteX7" fmla="*/ 0 w 8588125"/>
                <a:gd name="connsiteY7" fmla="*/ 514798 h 617760"/>
                <a:gd name="connsiteX8" fmla="*/ 0 w 8588125"/>
                <a:gd name="connsiteY8" fmla="*/ 102962 h 617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88125" h="617760">
                  <a:moveTo>
                    <a:pt x="0" y="102962"/>
                  </a:moveTo>
                  <a:cubicBezTo>
                    <a:pt x="0" y="46098"/>
                    <a:pt x="46098" y="0"/>
                    <a:pt x="102962" y="0"/>
                  </a:cubicBezTo>
                  <a:lnTo>
                    <a:pt x="8485163" y="0"/>
                  </a:lnTo>
                  <a:cubicBezTo>
                    <a:pt x="8542027" y="0"/>
                    <a:pt x="8588125" y="46098"/>
                    <a:pt x="8588125" y="102962"/>
                  </a:cubicBezTo>
                  <a:lnTo>
                    <a:pt x="8588125" y="514798"/>
                  </a:lnTo>
                  <a:cubicBezTo>
                    <a:pt x="8588125" y="571662"/>
                    <a:pt x="8542027" y="617760"/>
                    <a:pt x="8485163" y="617760"/>
                  </a:cubicBezTo>
                  <a:lnTo>
                    <a:pt x="102962" y="617760"/>
                  </a:lnTo>
                  <a:cubicBezTo>
                    <a:pt x="46098" y="617760"/>
                    <a:pt x="0" y="571662"/>
                    <a:pt x="0" y="514798"/>
                  </a:cubicBezTo>
                  <a:lnTo>
                    <a:pt x="0" y="102962"/>
                  </a:lnTo>
                  <a:close/>
                </a:path>
              </a:pathLst>
            </a:custGeom>
            <a:solidFill>
              <a:srgbClr val="D56565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207785"/>
                <a:satOff val="-11274"/>
                <a:lumOff val="17612"/>
                <a:alphaOff val="0"/>
              </a:schemeClr>
            </a:fillRef>
            <a:effectRef idx="0">
              <a:schemeClr val="accent1">
                <a:shade val="80000"/>
                <a:hueOff val="207785"/>
                <a:satOff val="-11274"/>
                <a:lumOff val="17612"/>
                <a:alphaOff val="0"/>
              </a:schemeClr>
            </a:effectRef>
            <a:fontRef idx="minor">
              <a:schemeClr val="lt1"/>
            </a:fontRef>
          </p:style>
          <p:txBody>
            <a:bodyPr lIns="72067" tIns="72067" rIns="72067" bIns="72067" spcCol="1270" anchor="ctr"/>
            <a:lstStyle/>
            <a:p>
              <a:pPr marL="177800" defTabSz="466725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de-DE" sz="1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Sviluppo</a:t>
              </a:r>
              <a:r>
                <a:rPr lang="de-DE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DE" sz="1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linee</a:t>
              </a:r>
              <a:r>
                <a:rPr lang="de-DE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DE" sz="1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principali</a:t>
              </a:r>
              <a:r>
                <a:rPr lang="de-DE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de-DE" sz="1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assicurare</a:t>
              </a:r>
              <a:r>
                <a:rPr lang="de-DE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DE" sz="1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l‘</a:t>
              </a:r>
              <a:r>
                <a:rPr lang="de-DE" sz="1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alta</a:t>
              </a:r>
              <a:r>
                <a:rPr lang="de-DE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DE" sz="1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disponibilità</a:t>
              </a:r>
              <a:r>
                <a:rPr lang="de-DE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della </a:t>
              </a:r>
              <a:r>
                <a:rPr lang="de-DE" sz="1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rete</a:t>
              </a:r>
              <a:r>
                <a:rPr lang="de-DE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in </a:t>
              </a:r>
              <a:r>
                <a:rPr lang="de-DE" sz="1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fibra</a:t>
              </a:r>
              <a:r>
                <a:rPr lang="de-DE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DE" sz="1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ottica</a:t>
              </a:r>
              <a:endParaRPr lang="de-DE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Freihandform 32"/>
            <p:cNvSpPr/>
            <p:nvPr/>
          </p:nvSpPr>
          <p:spPr>
            <a:xfrm>
              <a:off x="160339" y="4767201"/>
              <a:ext cx="7075281" cy="431877"/>
            </a:xfrm>
            <a:custGeom>
              <a:avLst/>
              <a:gdLst>
                <a:gd name="connsiteX0" fmla="*/ 0 w 8588125"/>
                <a:gd name="connsiteY0" fmla="*/ 102962 h 617760"/>
                <a:gd name="connsiteX1" fmla="*/ 102962 w 8588125"/>
                <a:gd name="connsiteY1" fmla="*/ 0 h 617760"/>
                <a:gd name="connsiteX2" fmla="*/ 8485163 w 8588125"/>
                <a:gd name="connsiteY2" fmla="*/ 0 h 617760"/>
                <a:gd name="connsiteX3" fmla="*/ 8588125 w 8588125"/>
                <a:gd name="connsiteY3" fmla="*/ 102962 h 617760"/>
                <a:gd name="connsiteX4" fmla="*/ 8588125 w 8588125"/>
                <a:gd name="connsiteY4" fmla="*/ 514798 h 617760"/>
                <a:gd name="connsiteX5" fmla="*/ 8485163 w 8588125"/>
                <a:gd name="connsiteY5" fmla="*/ 617760 h 617760"/>
                <a:gd name="connsiteX6" fmla="*/ 102962 w 8588125"/>
                <a:gd name="connsiteY6" fmla="*/ 617760 h 617760"/>
                <a:gd name="connsiteX7" fmla="*/ 0 w 8588125"/>
                <a:gd name="connsiteY7" fmla="*/ 514798 h 617760"/>
                <a:gd name="connsiteX8" fmla="*/ 0 w 8588125"/>
                <a:gd name="connsiteY8" fmla="*/ 102962 h 617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88125" h="617760">
                  <a:moveTo>
                    <a:pt x="0" y="102962"/>
                  </a:moveTo>
                  <a:cubicBezTo>
                    <a:pt x="0" y="46098"/>
                    <a:pt x="46098" y="0"/>
                    <a:pt x="102962" y="0"/>
                  </a:cubicBezTo>
                  <a:lnTo>
                    <a:pt x="8485163" y="0"/>
                  </a:lnTo>
                  <a:cubicBezTo>
                    <a:pt x="8542027" y="0"/>
                    <a:pt x="8588125" y="46098"/>
                    <a:pt x="8588125" y="102962"/>
                  </a:cubicBezTo>
                  <a:lnTo>
                    <a:pt x="8588125" y="514798"/>
                  </a:lnTo>
                  <a:cubicBezTo>
                    <a:pt x="8588125" y="571662"/>
                    <a:pt x="8542027" y="617760"/>
                    <a:pt x="8485163" y="617760"/>
                  </a:cubicBezTo>
                  <a:lnTo>
                    <a:pt x="102962" y="617760"/>
                  </a:lnTo>
                  <a:cubicBezTo>
                    <a:pt x="46098" y="617760"/>
                    <a:pt x="0" y="571662"/>
                    <a:pt x="0" y="514798"/>
                  </a:cubicBezTo>
                  <a:lnTo>
                    <a:pt x="0" y="102962"/>
                  </a:lnTo>
                  <a:close/>
                </a:path>
              </a:pathLst>
            </a:custGeom>
            <a:solidFill>
              <a:srgbClr val="FF9999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277047"/>
                <a:satOff val="-15032"/>
                <a:lumOff val="23483"/>
                <a:alphaOff val="0"/>
              </a:schemeClr>
            </a:fillRef>
            <a:effectRef idx="0">
              <a:schemeClr val="accent1">
                <a:shade val="80000"/>
                <a:hueOff val="277047"/>
                <a:satOff val="-15032"/>
                <a:lumOff val="23483"/>
                <a:alphaOff val="0"/>
              </a:schemeClr>
            </a:effectRef>
            <a:fontRef idx="minor">
              <a:schemeClr val="lt1"/>
            </a:fontRef>
          </p:style>
          <p:txBody>
            <a:bodyPr lIns="72067" tIns="72067" rIns="72067" bIns="72067" spcCol="1270" anchor="ctr"/>
            <a:lstStyle/>
            <a:p>
              <a:pPr marL="177800" defTabSz="466725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de-DE" sz="1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Allacciamento</a:t>
              </a:r>
              <a:r>
                <a:rPr lang="de-DE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DE" sz="1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strutture</a:t>
              </a:r>
              <a:r>
                <a:rPr lang="de-DE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di </a:t>
              </a:r>
              <a:r>
                <a:rPr lang="de-DE" sz="1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Provincia</a:t>
              </a:r>
              <a:r>
                <a:rPr lang="de-DE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e </a:t>
              </a:r>
              <a:r>
                <a:rPr lang="de-DE" sz="1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Comuni</a:t>
              </a:r>
              <a:r>
                <a:rPr lang="de-DE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DE" sz="1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secondo</a:t>
              </a:r>
              <a:r>
                <a:rPr lang="de-DE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la </a:t>
              </a:r>
              <a:r>
                <a:rPr lang="de-DE" sz="1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lista</a:t>
              </a:r>
              <a:r>
                <a:rPr lang="de-DE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DE" sz="1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annuale</a:t>
              </a:r>
              <a:r>
                <a:rPr lang="de-DE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delle </a:t>
              </a:r>
              <a:r>
                <a:rPr lang="de-DE" sz="1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priorità</a:t>
              </a:r>
              <a:endParaRPr lang="de-DE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Freihandform 33"/>
            <p:cNvSpPr/>
            <p:nvPr/>
          </p:nvSpPr>
          <p:spPr>
            <a:xfrm>
              <a:off x="160339" y="5480115"/>
              <a:ext cx="8588125" cy="431877"/>
            </a:xfrm>
            <a:custGeom>
              <a:avLst/>
              <a:gdLst>
                <a:gd name="connsiteX0" fmla="*/ 0 w 8588125"/>
                <a:gd name="connsiteY0" fmla="*/ 102962 h 617760"/>
                <a:gd name="connsiteX1" fmla="*/ 102962 w 8588125"/>
                <a:gd name="connsiteY1" fmla="*/ 0 h 617760"/>
                <a:gd name="connsiteX2" fmla="*/ 8485163 w 8588125"/>
                <a:gd name="connsiteY2" fmla="*/ 0 h 617760"/>
                <a:gd name="connsiteX3" fmla="*/ 8588125 w 8588125"/>
                <a:gd name="connsiteY3" fmla="*/ 102962 h 617760"/>
                <a:gd name="connsiteX4" fmla="*/ 8588125 w 8588125"/>
                <a:gd name="connsiteY4" fmla="*/ 514798 h 617760"/>
                <a:gd name="connsiteX5" fmla="*/ 8485163 w 8588125"/>
                <a:gd name="connsiteY5" fmla="*/ 617760 h 617760"/>
                <a:gd name="connsiteX6" fmla="*/ 102962 w 8588125"/>
                <a:gd name="connsiteY6" fmla="*/ 617760 h 617760"/>
                <a:gd name="connsiteX7" fmla="*/ 0 w 8588125"/>
                <a:gd name="connsiteY7" fmla="*/ 514798 h 617760"/>
                <a:gd name="connsiteX8" fmla="*/ 0 w 8588125"/>
                <a:gd name="connsiteY8" fmla="*/ 102962 h 617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88125" h="617760">
                  <a:moveTo>
                    <a:pt x="0" y="102962"/>
                  </a:moveTo>
                  <a:cubicBezTo>
                    <a:pt x="0" y="46098"/>
                    <a:pt x="46098" y="0"/>
                    <a:pt x="102962" y="0"/>
                  </a:cubicBezTo>
                  <a:lnTo>
                    <a:pt x="8485163" y="0"/>
                  </a:lnTo>
                  <a:cubicBezTo>
                    <a:pt x="8542027" y="0"/>
                    <a:pt x="8588125" y="46098"/>
                    <a:pt x="8588125" y="102962"/>
                  </a:cubicBezTo>
                  <a:lnTo>
                    <a:pt x="8588125" y="514798"/>
                  </a:lnTo>
                  <a:cubicBezTo>
                    <a:pt x="8588125" y="571662"/>
                    <a:pt x="8542027" y="617760"/>
                    <a:pt x="8485163" y="617760"/>
                  </a:cubicBezTo>
                  <a:lnTo>
                    <a:pt x="102962" y="617760"/>
                  </a:lnTo>
                  <a:cubicBezTo>
                    <a:pt x="46098" y="617760"/>
                    <a:pt x="0" y="571662"/>
                    <a:pt x="0" y="514798"/>
                  </a:cubicBezTo>
                  <a:lnTo>
                    <a:pt x="0" y="102962"/>
                  </a:lnTo>
                  <a:close/>
                </a:path>
              </a:pathLst>
            </a:custGeom>
            <a:solidFill>
              <a:srgbClr val="FF9999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346308"/>
                <a:satOff val="-18790"/>
                <a:lumOff val="29354"/>
                <a:alphaOff val="0"/>
              </a:schemeClr>
            </a:fillRef>
            <a:effectRef idx="0">
              <a:schemeClr val="accent1">
                <a:shade val="80000"/>
                <a:hueOff val="346308"/>
                <a:satOff val="-18790"/>
                <a:lumOff val="29354"/>
                <a:alphaOff val="0"/>
              </a:schemeClr>
            </a:effectRef>
            <a:fontRef idx="minor">
              <a:schemeClr val="lt1"/>
            </a:fontRef>
          </p:style>
          <p:txBody>
            <a:bodyPr lIns="72067" tIns="72067" rIns="72067" bIns="72067" spcCol="1270" anchor="ctr"/>
            <a:lstStyle/>
            <a:p>
              <a:pPr indent="177800" defTabSz="466725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de-DE" sz="1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Attivazione</a:t>
              </a:r>
              <a:r>
                <a:rPr lang="de-DE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ultimo </a:t>
              </a:r>
              <a:r>
                <a:rPr lang="de-DE" sz="1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migli</a:t>
              </a:r>
              <a:r>
                <a:rPr lang="de-DE" sz="1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  <a:r>
                <a:rPr lang="de-DE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da </a:t>
              </a:r>
              <a:r>
                <a:rPr lang="de-DE" sz="1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parte</a:t>
              </a:r>
              <a:r>
                <a:rPr lang="de-DE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DE" sz="1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dei</a:t>
              </a:r>
              <a:r>
                <a:rPr lang="de-DE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DE" sz="1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singoli</a:t>
              </a:r>
              <a:r>
                <a:rPr lang="de-DE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DE" sz="1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Comuni</a:t>
              </a:r>
              <a:endParaRPr lang="de-DE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" name="Gruppieren 20"/>
          <p:cNvGrpSpPr>
            <a:grpSpLocks/>
          </p:cNvGrpSpPr>
          <p:nvPr/>
        </p:nvGrpSpPr>
        <p:grpSpPr bwMode="auto">
          <a:xfrm>
            <a:off x="323850" y="5876925"/>
            <a:ext cx="8424863" cy="307975"/>
            <a:chOff x="323528" y="6062816"/>
            <a:chExt cx="8424936" cy="307777"/>
          </a:xfrm>
        </p:grpSpPr>
        <p:cxnSp>
          <p:nvCxnSpPr>
            <p:cNvPr id="36" name="Gerade Verbindung mit Pfeil 14"/>
            <p:cNvCxnSpPr>
              <a:cxnSpLocks noChangeShapeType="1"/>
            </p:cNvCxnSpPr>
            <p:nvPr/>
          </p:nvCxnSpPr>
          <p:spPr bwMode="auto">
            <a:xfrm>
              <a:off x="323528" y="6093296"/>
              <a:ext cx="8424936" cy="0"/>
            </a:xfrm>
            <a:prstGeom prst="straightConnector1">
              <a:avLst/>
            </a:prstGeom>
            <a:noFill/>
            <a:ln w="19050" algn="ctr">
              <a:solidFill>
                <a:srgbClr val="C00000"/>
              </a:solidFill>
              <a:miter lim="800000"/>
              <a:headEnd/>
              <a:tailEnd type="triangle" w="med" len="med"/>
            </a:ln>
          </p:spPr>
        </p:cxnSp>
        <p:sp>
          <p:nvSpPr>
            <p:cNvPr id="37" name="Textfeld 15"/>
            <p:cNvSpPr txBox="1">
              <a:spLocks noChangeArrowheads="1"/>
            </p:cNvSpPr>
            <p:nvPr/>
          </p:nvSpPr>
          <p:spPr bwMode="auto">
            <a:xfrm>
              <a:off x="611560" y="6062816"/>
              <a:ext cx="100811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e-AT" sz="1400">
                  <a:latin typeface="Arial" charset="0"/>
                </a:rPr>
                <a:t>2016</a:t>
              </a:r>
              <a:endParaRPr lang="it-IT" sz="1400">
                <a:latin typeface="Arial" charset="0"/>
              </a:endParaRPr>
            </a:p>
          </p:txBody>
        </p:sp>
        <p:sp>
          <p:nvSpPr>
            <p:cNvPr id="38" name="Textfeld 16"/>
            <p:cNvSpPr txBox="1">
              <a:spLocks noChangeArrowheads="1"/>
            </p:cNvSpPr>
            <p:nvPr/>
          </p:nvSpPr>
          <p:spPr bwMode="auto">
            <a:xfrm>
              <a:off x="2382708" y="6062816"/>
              <a:ext cx="100811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e-AT" sz="1400">
                  <a:latin typeface="Arial" charset="0"/>
                </a:rPr>
                <a:t>2017</a:t>
              </a:r>
              <a:endParaRPr lang="it-IT" sz="1400">
                <a:latin typeface="Arial" charset="0"/>
              </a:endParaRPr>
            </a:p>
          </p:txBody>
        </p:sp>
        <p:sp>
          <p:nvSpPr>
            <p:cNvPr id="39" name="Textfeld 17"/>
            <p:cNvSpPr txBox="1">
              <a:spLocks noChangeArrowheads="1"/>
            </p:cNvSpPr>
            <p:nvPr/>
          </p:nvSpPr>
          <p:spPr bwMode="auto">
            <a:xfrm>
              <a:off x="4153856" y="6062816"/>
              <a:ext cx="100811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e-AT" sz="1400" dirty="0">
                  <a:latin typeface="Arial" charset="0"/>
                </a:rPr>
                <a:t>2018</a:t>
              </a:r>
              <a:endParaRPr lang="it-IT" sz="1400" dirty="0">
                <a:latin typeface="Arial" charset="0"/>
              </a:endParaRPr>
            </a:p>
          </p:txBody>
        </p:sp>
        <p:sp>
          <p:nvSpPr>
            <p:cNvPr id="40" name="Textfeld 18"/>
            <p:cNvSpPr txBox="1">
              <a:spLocks noChangeArrowheads="1"/>
            </p:cNvSpPr>
            <p:nvPr/>
          </p:nvSpPr>
          <p:spPr bwMode="auto">
            <a:xfrm>
              <a:off x="5925004" y="6062816"/>
              <a:ext cx="100811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e-AT" sz="1400">
                  <a:latin typeface="Arial" charset="0"/>
                </a:rPr>
                <a:t>2019</a:t>
              </a:r>
              <a:endParaRPr lang="it-IT" sz="1400">
                <a:latin typeface="Arial" charset="0"/>
              </a:endParaRPr>
            </a:p>
          </p:txBody>
        </p:sp>
        <p:sp>
          <p:nvSpPr>
            <p:cNvPr id="41" name="Textfeld 19"/>
            <p:cNvSpPr txBox="1">
              <a:spLocks noChangeArrowheads="1"/>
            </p:cNvSpPr>
            <p:nvPr/>
          </p:nvSpPr>
          <p:spPr bwMode="auto">
            <a:xfrm>
              <a:off x="7696151" y="6062816"/>
              <a:ext cx="100811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e-AT" sz="1400">
                  <a:latin typeface="Arial" charset="0"/>
                </a:rPr>
                <a:t>2020</a:t>
              </a:r>
              <a:endParaRPr lang="it-IT" sz="1400">
                <a:latin typeface="Arial" charset="0"/>
              </a:endParaRPr>
            </a:p>
          </p:txBody>
        </p:sp>
      </p:grpSp>
      <p:cxnSp>
        <p:nvCxnSpPr>
          <p:cNvPr id="42" name="Gerader Verbinder 22"/>
          <p:cNvCxnSpPr>
            <a:cxnSpLocks noChangeShapeType="1"/>
          </p:cNvCxnSpPr>
          <p:nvPr/>
        </p:nvCxnSpPr>
        <p:spPr bwMode="auto">
          <a:xfrm>
            <a:off x="1763713" y="5805488"/>
            <a:ext cx="0" cy="101600"/>
          </a:xfrm>
          <a:prstGeom prst="line">
            <a:avLst/>
          </a:prstGeom>
          <a:noFill/>
          <a:ln w="19050" algn="ctr">
            <a:solidFill>
              <a:srgbClr val="C00000"/>
            </a:solidFill>
            <a:miter lim="800000"/>
            <a:headEnd/>
            <a:tailEnd type="none" w="lg" len="lg"/>
          </a:ln>
        </p:spPr>
      </p:cxnSp>
      <p:cxnSp>
        <p:nvCxnSpPr>
          <p:cNvPr id="43" name="Gerader Verbinder 25"/>
          <p:cNvCxnSpPr>
            <a:cxnSpLocks noChangeShapeType="1"/>
          </p:cNvCxnSpPr>
          <p:nvPr/>
        </p:nvCxnSpPr>
        <p:spPr bwMode="auto">
          <a:xfrm>
            <a:off x="3635375" y="5805488"/>
            <a:ext cx="0" cy="101600"/>
          </a:xfrm>
          <a:prstGeom prst="line">
            <a:avLst/>
          </a:prstGeom>
          <a:noFill/>
          <a:ln w="19050" algn="ctr">
            <a:solidFill>
              <a:srgbClr val="C00000"/>
            </a:solidFill>
            <a:miter lim="800000"/>
            <a:headEnd/>
            <a:tailEnd type="none" w="lg" len="lg"/>
          </a:ln>
        </p:spPr>
      </p:cxnSp>
      <p:cxnSp>
        <p:nvCxnSpPr>
          <p:cNvPr id="44" name="Gerader Verbinder 26"/>
          <p:cNvCxnSpPr>
            <a:cxnSpLocks noChangeShapeType="1"/>
          </p:cNvCxnSpPr>
          <p:nvPr/>
        </p:nvCxnSpPr>
        <p:spPr bwMode="auto">
          <a:xfrm>
            <a:off x="5435600" y="5805488"/>
            <a:ext cx="0" cy="101600"/>
          </a:xfrm>
          <a:prstGeom prst="line">
            <a:avLst/>
          </a:prstGeom>
          <a:noFill/>
          <a:ln w="19050" algn="ctr">
            <a:solidFill>
              <a:srgbClr val="C00000"/>
            </a:solidFill>
            <a:miter lim="800000"/>
            <a:headEnd/>
            <a:tailEnd type="none" w="lg" len="lg"/>
          </a:ln>
        </p:spPr>
      </p:cxnSp>
      <p:cxnSp>
        <p:nvCxnSpPr>
          <p:cNvPr id="45" name="Gerader Verbinder 27"/>
          <p:cNvCxnSpPr>
            <a:cxnSpLocks noChangeShapeType="1"/>
          </p:cNvCxnSpPr>
          <p:nvPr/>
        </p:nvCxnSpPr>
        <p:spPr bwMode="auto">
          <a:xfrm>
            <a:off x="7308850" y="5805488"/>
            <a:ext cx="0" cy="101600"/>
          </a:xfrm>
          <a:prstGeom prst="line">
            <a:avLst/>
          </a:prstGeom>
          <a:noFill/>
          <a:ln w="19050" algn="ctr">
            <a:solidFill>
              <a:srgbClr val="C00000"/>
            </a:solidFill>
            <a:miter lim="800000"/>
            <a:headEnd/>
            <a:tailEnd type="none" w="lg" len="lg"/>
          </a:ln>
        </p:spPr>
      </p:cxnSp>
      <p:sp>
        <p:nvSpPr>
          <p:cNvPr id="46" name="Textfeld 45"/>
          <p:cNvSpPr txBox="1"/>
          <p:nvPr/>
        </p:nvSpPr>
        <p:spPr>
          <a:xfrm>
            <a:off x="328460" y="6311117"/>
            <a:ext cx="8626207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sz="1000" dirty="0" smtClean="0"/>
          </a:p>
          <a:p>
            <a:endParaRPr lang="de-DE" sz="1000" dirty="0"/>
          </a:p>
          <a:p>
            <a:endParaRPr lang="de-DE" sz="1000" dirty="0"/>
          </a:p>
        </p:txBody>
      </p:sp>
      <p:sp>
        <p:nvSpPr>
          <p:cNvPr id="47" name="Textfeld 46"/>
          <p:cNvSpPr txBox="1"/>
          <p:nvPr/>
        </p:nvSpPr>
        <p:spPr>
          <a:xfrm>
            <a:off x="328460" y="6311117"/>
            <a:ext cx="8626207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sz="1000" dirty="0" smtClean="0"/>
          </a:p>
          <a:p>
            <a:endParaRPr lang="de-DE" sz="1000" dirty="0"/>
          </a:p>
          <a:p>
            <a:endParaRPr lang="de-DE" sz="1000" dirty="0"/>
          </a:p>
        </p:txBody>
      </p:sp>
      <p:sp>
        <p:nvSpPr>
          <p:cNvPr id="48" name="Line 39"/>
          <p:cNvSpPr>
            <a:spLocks noChangeShapeType="1"/>
          </p:cNvSpPr>
          <p:nvPr/>
        </p:nvSpPr>
        <p:spPr bwMode="auto">
          <a:xfrm>
            <a:off x="431800" y="6534150"/>
            <a:ext cx="3778250" cy="0"/>
          </a:xfrm>
          <a:prstGeom prst="line">
            <a:avLst/>
          </a:prstGeom>
          <a:noFill/>
          <a:ln w="508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" name="Rectangle 42"/>
          <p:cNvSpPr>
            <a:spLocks noChangeArrowheads="1"/>
          </p:cNvSpPr>
          <p:nvPr/>
        </p:nvSpPr>
        <p:spPr bwMode="auto">
          <a:xfrm>
            <a:off x="2065338" y="6326188"/>
            <a:ext cx="2236787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spcBef>
                <a:spcPct val="0"/>
              </a:spcBef>
            </a:pPr>
            <a:r>
              <a:rPr lang="de-DE" altLang="de-DE" sz="800" dirty="0">
                <a:latin typeface="Arial" panose="020B0604020202020204" pitchFamily="34" charset="0"/>
                <a:cs typeface="Arial" panose="020B0604020202020204" pitchFamily="34" charset="0"/>
              </a:rPr>
              <a:t>AUTONOME PROVINZ BOZEN - SÜDTIROL</a:t>
            </a:r>
          </a:p>
        </p:txBody>
      </p:sp>
      <p:sp>
        <p:nvSpPr>
          <p:cNvPr id="50" name="Rectangle 43"/>
          <p:cNvSpPr>
            <a:spLocks noChangeArrowheads="1"/>
          </p:cNvSpPr>
          <p:nvPr/>
        </p:nvSpPr>
        <p:spPr bwMode="auto">
          <a:xfrm>
            <a:off x="4832350" y="6326188"/>
            <a:ext cx="2709863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it-IT" altLang="de-DE" sz="800" dirty="0">
                <a:latin typeface="Arial" panose="020B0604020202020204" pitchFamily="34" charset="0"/>
                <a:cs typeface="Arial" panose="020B0604020202020204" pitchFamily="34" charset="0"/>
              </a:rPr>
              <a:t>PROVINCIA AUTONOMA DI BOLZANO - ALTO ADIGE</a:t>
            </a:r>
          </a:p>
        </p:txBody>
      </p:sp>
      <p:sp>
        <p:nvSpPr>
          <p:cNvPr id="51" name="Text Box 44"/>
          <p:cNvSpPr txBox="1">
            <a:spLocks noChangeArrowheads="1"/>
          </p:cNvSpPr>
          <p:nvPr/>
        </p:nvSpPr>
        <p:spPr bwMode="auto">
          <a:xfrm>
            <a:off x="4832350" y="6484938"/>
            <a:ext cx="1290738" cy="237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ts val="1300"/>
              </a:lnSpc>
              <a:spcBef>
                <a:spcPct val="0"/>
              </a:spcBef>
            </a:pPr>
            <a:r>
              <a:rPr lang="it-IT" altLang="de-DE" sz="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Assessora </a:t>
            </a:r>
            <a:r>
              <a:rPr lang="it-IT" altLang="de-DE" sz="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Waltraud </a:t>
            </a:r>
            <a:r>
              <a:rPr lang="it-IT" altLang="de-DE" sz="700" b="1" dirty="0">
                <a:latin typeface="Arial" panose="020B0604020202020204" pitchFamily="34" charset="0"/>
                <a:cs typeface="Arial" panose="020B0604020202020204" pitchFamily="34" charset="0"/>
              </a:rPr>
              <a:t>Deeg</a:t>
            </a:r>
          </a:p>
        </p:txBody>
      </p:sp>
      <p:sp>
        <p:nvSpPr>
          <p:cNvPr id="52" name="Text Box 45"/>
          <p:cNvSpPr txBox="1">
            <a:spLocks noChangeArrowheads="1"/>
          </p:cNvSpPr>
          <p:nvPr/>
        </p:nvSpPr>
        <p:spPr bwMode="auto">
          <a:xfrm>
            <a:off x="2956869" y="6484938"/>
            <a:ext cx="1346844" cy="237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lnSpc>
                <a:spcPts val="1300"/>
              </a:lnSpc>
              <a:spcBef>
                <a:spcPct val="0"/>
              </a:spcBef>
            </a:pPr>
            <a:r>
              <a:rPr lang="de-DE" altLang="de-DE" sz="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Landesrätin </a:t>
            </a:r>
            <a:r>
              <a:rPr lang="de-DE" altLang="de-DE" sz="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Waltraud </a:t>
            </a:r>
            <a:r>
              <a:rPr lang="de-DE" altLang="de-DE" sz="700" b="1" dirty="0">
                <a:latin typeface="Arial" panose="020B0604020202020204" pitchFamily="34" charset="0"/>
                <a:cs typeface="Arial" panose="020B0604020202020204" pitchFamily="34" charset="0"/>
              </a:rPr>
              <a:t>Deeg</a:t>
            </a:r>
            <a:endParaRPr lang="de-DE" altLang="de-DE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Line 40"/>
          <p:cNvSpPr>
            <a:spLocks noChangeShapeType="1"/>
          </p:cNvSpPr>
          <p:nvPr/>
        </p:nvSpPr>
        <p:spPr bwMode="auto">
          <a:xfrm>
            <a:off x="4929188" y="6534150"/>
            <a:ext cx="3778250" cy="0"/>
          </a:xfrm>
          <a:prstGeom prst="line">
            <a:avLst/>
          </a:prstGeom>
          <a:noFill/>
          <a:ln w="508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54" name="Picture 65" descr="LW_Adler_4C_16x2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438" y="6310313"/>
            <a:ext cx="360362" cy="449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192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3880495" y="836712"/>
            <a:ext cx="1008112" cy="504056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4888606" y="819701"/>
            <a:ext cx="835521" cy="215444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endParaRPr lang="de-DE" sz="8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" y="1501207"/>
            <a:ext cx="9144000" cy="5334000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0" y="0"/>
            <a:ext cx="9144000" cy="1512224"/>
          </a:xfrm>
          <a:prstGeom prst="rect">
            <a:avLst/>
          </a:prstGeom>
          <a:solidFill>
            <a:srgbClr val="C20D20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53879" y="264342"/>
            <a:ext cx="4217538" cy="35503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algn="r">
              <a:lnSpc>
                <a:spcPts val="2160"/>
              </a:lnSpc>
            </a:pPr>
            <a:r>
              <a:rPr lang="de-DE" sz="2600" baseline="30000" dirty="0" smtClean="0">
                <a:solidFill>
                  <a:srgbClr val="FFFFFF"/>
                </a:solidFill>
                <a:latin typeface="Franklin Gothic Book"/>
                <a:cs typeface="Franklin Gothic Book"/>
              </a:rPr>
              <a:t>IT-Bereich</a:t>
            </a:r>
            <a:endParaRPr lang="de-DE" sz="2600" baseline="30000" dirty="0">
              <a:solidFill>
                <a:srgbClr val="FFFFFF"/>
              </a:solidFill>
              <a:latin typeface="Franklin Gothic Book"/>
              <a:cs typeface="Franklin Gothic Book"/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4826401" y="696183"/>
            <a:ext cx="4217538" cy="96436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ts val="344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200" b="1" i="0" u="none" strike="noStrike" kern="1100" cap="none" spc="0" normalizeH="0" baseline="3000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GotTDem"/>
                <a:ea typeface="+mj-ea"/>
                <a:cs typeface="FranklinGotTDem"/>
              </a:rPr>
              <a:t>Progetti</a:t>
            </a:r>
            <a:r>
              <a:rPr kumimoji="0" lang="de-DE" sz="4200" b="1" i="0" u="none" strike="noStrike" kern="1100" cap="none" spc="0" normalizeH="0" baseline="300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GotTDem"/>
                <a:ea typeface="+mj-ea"/>
                <a:cs typeface="FranklinGotTDem"/>
              </a:rPr>
              <a:t> </a:t>
            </a:r>
            <a:r>
              <a:rPr kumimoji="0" lang="de-DE" sz="4200" b="1" i="0" u="none" strike="noStrike" kern="1100" cap="none" spc="0" normalizeH="0" baseline="3000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GotTDem"/>
                <a:ea typeface="+mj-ea"/>
                <a:cs typeface="FranklinGotTDem"/>
              </a:rPr>
              <a:t>realizzati</a:t>
            </a:r>
            <a:r>
              <a:rPr kumimoji="0" lang="de-DE" sz="4200" b="1" i="0" u="none" strike="noStrike" kern="1100" cap="none" spc="0" normalizeH="0" baseline="300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GotTDem"/>
                <a:ea typeface="+mj-ea"/>
                <a:cs typeface="FranklinGotTDem"/>
              </a:rPr>
              <a:t> e </a:t>
            </a:r>
            <a:r>
              <a:rPr kumimoji="0" lang="de-DE" sz="4200" b="1" i="0" u="none" strike="noStrike" kern="1100" cap="none" spc="0" normalizeH="0" baseline="3000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GotTDem"/>
                <a:ea typeface="+mj-ea"/>
                <a:cs typeface="FranklinGotTDem"/>
              </a:rPr>
              <a:t>obiettivi</a:t>
            </a:r>
            <a:r>
              <a:rPr kumimoji="0" lang="de-DE" sz="4200" b="1" i="0" u="none" strike="noStrike" kern="1100" cap="none" spc="0" normalizeH="0" baseline="300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GotTDem"/>
                <a:ea typeface="+mj-ea"/>
                <a:cs typeface="FranklinGotTDem"/>
              </a:rPr>
              <a:t> </a:t>
            </a:r>
            <a:r>
              <a:rPr kumimoji="0" lang="de-DE" sz="4200" b="1" i="0" u="none" strike="noStrike" kern="1100" cap="none" spc="0" normalizeH="0" baseline="3000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GotTDem"/>
                <a:ea typeface="+mj-ea"/>
                <a:cs typeface="FranklinGotTDem"/>
              </a:rPr>
              <a:t>futuri</a:t>
            </a:r>
            <a:r>
              <a:rPr kumimoji="0" lang="de-DE" sz="4200" b="1" i="0" u="none" strike="noStrike" kern="11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GotTDem"/>
                <a:ea typeface="+mj-ea"/>
                <a:cs typeface="FranklinGotTDem"/>
              </a:rPr>
              <a:t> </a:t>
            </a:r>
            <a:endParaRPr lang="de-DE" sz="4200" b="1" kern="1100" baseline="30000" dirty="0">
              <a:solidFill>
                <a:srgbClr val="FFFFFF"/>
              </a:solidFill>
              <a:latin typeface="FranklinGotTDem"/>
              <a:ea typeface="+mj-ea"/>
              <a:cs typeface="FranklinGotTDem"/>
            </a:endParaRPr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4834098" y="264342"/>
            <a:ext cx="4217538" cy="35503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lnSpc>
                <a:spcPts val="2160"/>
              </a:lnSpc>
            </a:pPr>
            <a:r>
              <a:rPr lang="de-DE" sz="2600" baseline="30000" dirty="0" err="1" smtClean="0">
                <a:solidFill>
                  <a:schemeClr val="bg1"/>
                </a:solidFill>
                <a:latin typeface="Franklin Gothic Book"/>
                <a:cs typeface="Franklin Gothic Book"/>
              </a:rPr>
              <a:t>Ambito</a:t>
            </a:r>
            <a:r>
              <a:rPr lang="de-DE" sz="2600" baseline="30000" dirty="0" smtClean="0">
                <a:solidFill>
                  <a:schemeClr val="bg1"/>
                </a:solidFill>
                <a:latin typeface="Franklin Gothic Book"/>
                <a:cs typeface="Franklin Gothic Book"/>
              </a:rPr>
              <a:t> IT</a:t>
            </a:r>
            <a:endParaRPr lang="de-DE" sz="2600" baseline="30000" dirty="0">
              <a:solidFill>
                <a:schemeClr val="bg1"/>
              </a:solidFill>
              <a:latin typeface="Franklin Gothic Book"/>
              <a:cs typeface="Franklin Gothic Book"/>
            </a:endParaRPr>
          </a:p>
        </p:txBody>
      </p:sp>
      <p:sp>
        <p:nvSpPr>
          <p:cNvPr id="11" name="Titel 1"/>
          <p:cNvSpPr txBox="1">
            <a:spLocks/>
          </p:cNvSpPr>
          <p:nvPr/>
        </p:nvSpPr>
        <p:spPr>
          <a:xfrm>
            <a:off x="69273" y="696185"/>
            <a:ext cx="4217538" cy="96436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ts val="344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e-DE" sz="4200" b="1" kern="1100" baseline="30000" dirty="0" smtClean="0">
                <a:solidFill>
                  <a:schemeClr val="bg1"/>
                </a:solidFill>
                <a:latin typeface="FranklinGotTDem"/>
                <a:ea typeface="+mj-ea"/>
                <a:cs typeface="FranklinGotTDem"/>
              </a:rPr>
              <a:t>Was wurde umgesetzt? Was steht an?</a:t>
            </a:r>
            <a:endParaRPr lang="de-DE" sz="4200" b="1" kern="1100" baseline="30000" dirty="0">
              <a:solidFill>
                <a:schemeClr val="bg1"/>
              </a:solidFill>
              <a:latin typeface="FranklinGotTDem"/>
              <a:ea typeface="+mj-ea"/>
              <a:cs typeface="FranklinGotTDem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196464" y="1779485"/>
            <a:ext cx="1145755" cy="430887"/>
          </a:xfrm>
          <a:prstGeom prst="rect">
            <a:avLst/>
          </a:prstGeom>
          <a:solidFill>
            <a:srgbClr val="3599D7"/>
          </a:solidFill>
        </p:spPr>
        <p:txBody>
          <a:bodyPr wrap="square" lIns="36000" tIns="0" rIns="36000" bIns="0" rtlCol="0">
            <a:spAutoFit/>
          </a:bodyPr>
          <a:lstStyle/>
          <a:p>
            <a:pPr algn="ctr"/>
            <a:r>
              <a:rPr lang="de-DE" sz="1600" b="1" dirty="0" smtClean="0">
                <a:solidFill>
                  <a:schemeClr val="bg1"/>
                </a:solidFill>
              </a:rPr>
              <a:t>AAD 2020 </a:t>
            </a:r>
          </a:p>
          <a:p>
            <a:pPr algn="ctr"/>
            <a:r>
              <a:rPr lang="de-DE" sz="1200" dirty="0" err="1" smtClean="0">
                <a:solidFill>
                  <a:schemeClr val="bg1"/>
                </a:solidFill>
              </a:rPr>
              <a:t>preparativi</a:t>
            </a:r>
            <a:endParaRPr lang="de-DE" sz="1200" dirty="0">
              <a:solidFill>
                <a:schemeClr val="bg1"/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1454226" y="1698168"/>
            <a:ext cx="1237231" cy="615553"/>
          </a:xfrm>
          <a:prstGeom prst="rect">
            <a:avLst/>
          </a:prstGeom>
          <a:solidFill>
            <a:srgbClr val="3599D7"/>
          </a:solidFill>
        </p:spPr>
        <p:txBody>
          <a:bodyPr wrap="square" lIns="36000" tIns="0" rIns="36000" bIns="0" rtlCol="0">
            <a:spAutoFit/>
          </a:bodyPr>
          <a:lstStyle/>
          <a:p>
            <a:pPr algn="ctr"/>
            <a:r>
              <a:rPr lang="de-DE" sz="1600" b="1" dirty="0" smtClean="0">
                <a:solidFill>
                  <a:schemeClr val="bg1"/>
                </a:solidFill>
              </a:rPr>
              <a:t>AAD 2020 </a:t>
            </a:r>
          </a:p>
          <a:p>
            <a:pPr algn="ctr"/>
            <a:r>
              <a:rPr lang="de-DE" sz="1200" dirty="0" smtClean="0">
                <a:solidFill>
                  <a:schemeClr val="bg1"/>
                </a:solidFill>
              </a:rPr>
              <a:t>Workshop, </a:t>
            </a:r>
            <a:r>
              <a:rPr lang="de-DE" sz="1200" dirty="0" err="1" smtClean="0">
                <a:solidFill>
                  <a:schemeClr val="bg1"/>
                </a:solidFill>
              </a:rPr>
              <a:t>incontri</a:t>
            </a:r>
            <a:r>
              <a:rPr lang="de-DE" sz="1200" dirty="0" smtClean="0">
                <a:solidFill>
                  <a:schemeClr val="bg1"/>
                </a:solidFill>
              </a:rPr>
              <a:t>…</a:t>
            </a:r>
            <a:endParaRPr lang="de-DE" sz="1200" dirty="0">
              <a:solidFill>
                <a:schemeClr val="bg1"/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2816642" y="1684265"/>
            <a:ext cx="1145755" cy="615553"/>
          </a:xfrm>
          <a:prstGeom prst="rect">
            <a:avLst/>
          </a:prstGeom>
          <a:solidFill>
            <a:srgbClr val="3599D7"/>
          </a:solidFill>
        </p:spPr>
        <p:txBody>
          <a:bodyPr wrap="square" lIns="36000" tIns="0" rIns="36000" bIns="0" rtlCol="0">
            <a:spAutoFit/>
          </a:bodyPr>
          <a:lstStyle/>
          <a:p>
            <a:pPr algn="ctr"/>
            <a:r>
              <a:rPr lang="de-DE" sz="1600" b="1" dirty="0" smtClean="0">
                <a:solidFill>
                  <a:schemeClr val="bg1"/>
                </a:solidFill>
              </a:rPr>
              <a:t>AAD 2020 </a:t>
            </a:r>
          </a:p>
          <a:p>
            <a:pPr algn="ctr"/>
            <a:r>
              <a:rPr lang="de-DE" sz="1200" dirty="0" err="1" smtClean="0">
                <a:solidFill>
                  <a:schemeClr val="bg1"/>
                </a:solidFill>
              </a:rPr>
              <a:t>Approvazione</a:t>
            </a:r>
            <a:r>
              <a:rPr lang="de-DE" sz="1200" dirty="0" smtClean="0">
                <a:solidFill>
                  <a:schemeClr val="bg1"/>
                </a:solidFill>
              </a:rPr>
              <a:t> in </a:t>
            </a:r>
            <a:r>
              <a:rPr lang="de-DE" sz="1200" dirty="0" err="1" smtClean="0">
                <a:solidFill>
                  <a:schemeClr val="bg1"/>
                </a:solidFill>
              </a:rPr>
              <a:t>Giunta</a:t>
            </a:r>
            <a:r>
              <a:rPr lang="de-DE" sz="1200" dirty="0" smtClean="0">
                <a:solidFill>
                  <a:schemeClr val="bg1"/>
                </a:solidFill>
              </a:rPr>
              <a:t> prov.</a:t>
            </a:r>
            <a:endParaRPr lang="de-DE" sz="1200" dirty="0">
              <a:solidFill>
                <a:schemeClr val="bg1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4193662" y="1743283"/>
            <a:ext cx="1145755" cy="430887"/>
          </a:xfrm>
          <a:prstGeom prst="rect">
            <a:avLst/>
          </a:prstGeom>
          <a:solidFill>
            <a:srgbClr val="3599D7"/>
          </a:solidFill>
        </p:spPr>
        <p:txBody>
          <a:bodyPr wrap="square" lIns="36000" tIns="0" rIns="36000" bIns="0" rtlCol="0">
            <a:spAutoFit/>
          </a:bodyPr>
          <a:lstStyle/>
          <a:p>
            <a:pPr algn="ctr"/>
            <a:r>
              <a:rPr lang="de-DE" sz="1600" b="1" dirty="0" smtClean="0">
                <a:solidFill>
                  <a:schemeClr val="bg1"/>
                </a:solidFill>
              </a:rPr>
              <a:t>Banda </a:t>
            </a:r>
            <a:r>
              <a:rPr lang="de-DE" sz="1600" b="1" dirty="0" err="1" smtClean="0">
                <a:solidFill>
                  <a:schemeClr val="bg1"/>
                </a:solidFill>
              </a:rPr>
              <a:t>larga</a:t>
            </a:r>
            <a:endParaRPr lang="de-DE" sz="1600" b="1" dirty="0" smtClean="0">
              <a:solidFill>
                <a:schemeClr val="bg1"/>
              </a:solidFill>
            </a:endParaRPr>
          </a:p>
          <a:p>
            <a:pPr algn="ctr"/>
            <a:r>
              <a:rPr lang="de-DE" sz="1200" dirty="0" err="1" smtClean="0">
                <a:solidFill>
                  <a:schemeClr val="bg1"/>
                </a:solidFill>
              </a:rPr>
              <a:t>Rete</a:t>
            </a:r>
            <a:r>
              <a:rPr lang="de-DE" sz="1200" dirty="0" smtClean="0">
                <a:solidFill>
                  <a:schemeClr val="bg1"/>
                </a:solidFill>
              </a:rPr>
              <a:t> Alto </a:t>
            </a:r>
            <a:r>
              <a:rPr lang="de-DE" sz="1200" dirty="0" err="1" smtClean="0">
                <a:solidFill>
                  <a:schemeClr val="bg1"/>
                </a:solidFill>
              </a:rPr>
              <a:t>Adige</a:t>
            </a:r>
            <a:endParaRPr lang="de-DE" sz="1200" dirty="0">
              <a:solidFill>
                <a:schemeClr val="bg1"/>
              </a:solidFill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5526791" y="1642449"/>
            <a:ext cx="1188000" cy="800219"/>
          </a:xfrm>
          <a:prstGeom prst="rect">
            <a:avLst/>
          </a:prstGeom>
          <a:solidFill>
            <a:srgbClr val="3599D7"/>
          </a:solidFill>
        </p:spPr>
        <p:txBody>
          <a:bodyPr wrap="square" lIns="36000" tIns="0" rIns="36000" bIns="0" rtlCol="0">
            <a:spAutoFit/>
          </a:bodyPr>
          <a:lstStyle/>
          <a:p>
            <a:pPr algn="ctr"/>
            <a:r>
              <a:rPr lang="de-DE" sz="1600" b="1" dirty="0" smtClean="0">
                <a:solidFill>
                  <a:schemeClr val="bg1"/>
                </a:solidFill>
              </a:rPr>
              <a:t>AAD 2020 </a:t>
            </a:r>
          </a:p>
          <a:p>
            <a:pPr algn="ctr"/>
            <a:r>
              <a:rPr lang="de-DE" sz="1200" dirty="0" err="1" smtClean="0">
                <a:solidFill>
                  <a:schemeClr val="bg1"/>
                </a:solidFill>
              </a:rPr>
              <a:t>Implementazio</a:t>
            </a:r>
            <a:r>
              <a:rPr lang="de-DE" sz="1200" dirty="0" smtClean="0">
                <a:solidFill>
                  <a:schemeClr val="bg1"/>
                </a:solidFill>
              </a:rPr>
              <a:t>-ne </a:t>
            </a:r>
            <a:r>
              <a:rPr lang="de-DE" sz="1200" dirty="0" err="1" smtClean="0">
                <a:solidFill>
                  <a:schemeClr val="bg1"/>
                </a:solidFill>
              </a:rPr>
              <a:t>misure</a:t>
            </a:r>
            <a:r>
              <a:rPr lang="de-DE" sz="1200" dirty="0" smtClean="0">
                <a:solidFill>
                  <a:schemeClr val="bg1"/>
                </a:solidFill>
              </a:rPr>
              <a:t> </a:t>
            </a:r>
            <a:r>
              <a:rPr lang="de-DE" sz="1200" dirty="0" err="1" smtClean="0">
                <a:solidFill>
                  <a:schemeClr val="bg1"/>
                </a:solidFill>
              </a:rPr>
              <a:t>trasversali</a:t>
            </a:r>
            <a:endParaRPr lang="de-DE" sz="1200" dirty="0">
              <a:solidFill>
                <a:schemeClr val="bg1"/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6823109" y="2092243"/>
            <a:ext cx="1224000" cy="677108"/>
          </a:xfrm>
          <a:prstGeom prst="rect">
            <a:avLst/>
          </a:prstGeom>
          <a:solidFill>
            <a:srgbClr val="3599D7"/>
          </a:solidFill>
        </p:spPr>
        <p:txBody>
          <a:bodyPr wrap="square" lIns="36000" tIns="0" rIns="36000" bIns="0" rtlCol="0">
            <a:spAutoFit/>
          </a:bodyPr>
          <a:lstStyle/>
          <a:p>
            <a:pPr algn="ctr"/>
            <a:r>
              <a:rPr lang="de-DE" sz="1600" b="1" dirty="0" smtClean="0">
                <a:solidFill>
                  <a:schemeClr val="bg1"/>
                </a:solidFill>
              </a:rPr>
              <a:t>Community Cloud</a:t>
            </a:r>
          </a:p>
          <a:p>
            <a:pPr algn="ctr"/>
            <a:r>
              <a:rPr lang="de-DE" sz="1200" dirty="0" err="1" smtClean="0">
                <a:solidFill>
                  <a:schemeClr val="bg1"/>
                </a:solidFill>
              </a:rPr>
              <a:t>trasversale</a:t>
            </a:r>
            <a:endParaRPr lang="de-DE" sz="1200" dirty="0">
              <a:solidFill>
                <a:schemeClr val="bg1"/>
              </a:solidFill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916614" y="4525136"/>
            <a:ext cx="1224000" cy="615553"/>
          </a:xfrm>
          <a:prstGeom prst="rect">
            <a:avLst/>
          </a:prstGeom>
          <a:solidFill>
            <a:srgbClr val="3599D7"/>
          </a:solidFill>
        </p:spPr>
        <p:txBody>
          <a:bodyPr wrap="square" lIns="36000" tIns="0" rIns="36000" bIns="0" rtlCol="0">
            <a:spAutoFit/>
          </a:bodyPr>
          <a:lstStyle/>
          <a:p>
            <a:pPr algn="ctr"/>
            <a:r>
              <a:rPr lang="de-DE" sz="1600" b="1" dirty="0" smtClean="0">
                <a:solidFill>
                  <a:schemeClr val="bg1"/>
                </a:solidFill>
              </a:rPr>
              <a:t>Banda </a:t>
            </a:r>
            <a:r>
              <a:rPr lang="de-DE" sz="1600" b="1" dirty="0" err="1" smtClean="0">
                <a:solidFill>
                  <a:schemeClr val="bg1"/>
                </a:solidFill>
              </a:rPr>
              <a:t>larga</a:t>
            </a:r>
            <a:endParaRPr lang="de-DE" sz="1600" b="1" dirty="0" smtClean="0">
              <a:solidFill>
                <a:schemeClr val="bg1"/>
              </a:solidFill>
            </a:endParaRPr>
          </a:p>
          <a:p>
            <a:pPr algn="ctr"/>
            <a:r>
              <a:rPr lang="de-DE" sz="1200" dirty="0" err="1" smtClean="0">
                <a:solidFill>
                  <a:schemeClr val="bg1"/>
                </a:solidFill>
              </a:rPr>
              <a:t>Sviluppo</a:t>
            </a:r>
            <a:r>
              <a:rPr lang="de-DE" sz="1200" dirty="0" smtClean="0">
                <a:solidFill>
                  <a:schemeClr val="bg1"/>
                </a:solidFill>
              </a:rPr>
              <a:t> + </a:t>
            </a:r>
            <a:r>
              <a:rPr lang="de-DE" sz="1200" dirty="0" err="1" smtClean="0">
                <a:solidFill>
                  <a:schemeClr val="bg1"/>
                </a:solidFill>
              </a:rPr>
              <a:t>incontri</a:t>
            </a:r>
            <a:r>
              <a:rPr lang="de-DE" sz="1200" dirty="0" smtClean="0">
                <a:solidFill>
                  <a:schemeClr val="bg1"/>
                </a:solidFill>
              </a:rPr>
              <a:t> </a:t>
            </a:r>
            <a:r>
              <a:rPr lang="de-DE" sz="1200" dirty="0" err="1" smtClean="0">
                <a:solidFill>
                  <a:schemeClr val="bg1"/>
                </a:solidFill>
              </a:rPr>
              <a:t>con</a:t>
            </a:r>
            <a:r>
              <a:rPr lang="de-DE" sz="1200" dirty="0" smtClean="0">
                <a:solidFill>
                  <a:schemeClr val="bg1"/>
                </a:solidFill>
              </a:rPr>
              <a:t> i </a:t>
            </a:r>
            <a:r>
              <a:rPr lang="de-DE" sz="1200" dirty="0" err="1" smtClean="0">
                <a:solidFill>
                  <a:schemeClr val="bg1"/>
                </a:solidFill>
              </a:rPr>
              <a:t>Comuni</a:t>
            </a:r>
            <a:endParaRPr lang="de-DE" sz="1200" dirty="0">
              <a:solidFill>
                <a:schemeClr val="bg1"/>
              </a:solidFill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2249272" y="4403950"/>
            <a:ext cx="1224000" cy="861774"/>
          </a:xfrm>
          <a:prstGeom prst="rect">
            <a:avLst/>
          </a:prstGeom>
          <a:solidFill>
            <a:srgbClr val="3599D7"/>
          </a:solidFill>
        </p:spPr>
        <p:txBody>
          <a:bodyPr wrap="square" lIns="36000" tIns="0" rIns="36000" bIns="0" rtlCol="0">
            <a:spAutoFit/>
          </a:bodyPr>
          <a:lstStyle/>
          <a:p>
            <a:pPr algn="ctr"/>
            <a:r>
              <a:rPr lang="de-DE" sz="1600" b="1" dirty="0" smtClean="0">
                <a:solidFill>
                  <a:schemeClr val="bg1"/>
                </a:solidFill>
              </a:rPr>
              <a:t>IT </a:t>
            </a:r>
            <a:r>
              <a:rPr lang="de-DE" sz="1600" b="1" dirty="0" err="1" smtClean="0">
                <a:solidFill>
                  <a:schemeClr val="bg1"/>
                </a:solidFill>
              </a:rPr>
              <a:t>Governance</a:t>
            </a:r>
            <a:endParaRPr lang="de-DE" sz="1600" b="1" dirty="0" smtClean="0">
              <a:solidFill>
                <a:schemeClr val="bg1"/>
              </a:solidFill>
            </a:endParaRPr>
          </a:p>
          <a:p>
            <a:pPr algn="ctr"/>
            <a:r>
              <a:rPr lang="de-DE" sz="1200" dirty="0" err="1" smtClean="0">
                <a:solidFill>
                  <a:schemeClr val="bg1"/>
                </a:solidFill>
              </a:rPr>
              <a:t>attivato</a:t>
            </a:r>
            <a:r>
              <a:rPr lang="de-DE" sz="1200" dirty="0" smtClean="0">
                <a:solidFill>
                  <a:schemeClr val="bg1"/>
                </a:solidFill>
              </a:rPr>
              <a:t> </a:t>
            </a:r>
            <a:r>
              <a:rPr lang="de-DE" sz="1200" dirty="0" err="1" smtClean="0">
                <a:solidFill>
                  <a:schemeClr val="bg1"/>
                </a:solidFill>
              </a:rPr>
              <a:t>comitato</a:t>
            </a:r>
            <a:r>
              <a:rPr lang="de-DE" sz="1200" dirty="0" smtClean="0">
                <a:solidFill>
                  <a:schemeClr val="bg1"/>
                </a:solidFill>
              </a:rPr>
              <a:t> </a:t>
            </a:r>
            <a:r>
              <a:rPr lang="de-DE" sz="1200" dirty="0" err="1" smtClean="0">
                <a:solidFill>
                  <a:schemeClr val="bg1"/>
                </a:solidFill>
              </a:rPr>
              <a:t>guida</a:t>
            </a:r>
            <a:endParaRPr lang="de-DE" sz="1200" dirty="0">
              <a:solidFill>
                <a:schemeClr val="bg1"/>
              </a:solidFill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3626366" y="4401152"/>
            <a:ext cx="1224000" cy="861774"/>
          </a:xfrm>
          <a:prstGeom prst="rect">
            <a:avLst/>
          </a:prstGeom>
          <a:solidFill>
            <a:srgbClr val="3599D7"/>
          </a:solidFill>
        </p:spPr>
        <p:txBody>
          <a:bodyPr wrap="square" lIns="36000" tIns="0" rIns="36000" bIns="0" rtlCol="0">
            <a:spAutoFit/>
          </a:bodyPr>
          <a:lstStyle/>
          <a:p>
            <a:pPr algn="ctr"/>
            <a:r>
              <a:rPr lang="de-DE" sz="1600" b="1" dirty="0" smtClean="0">
                <a:solidFill>
                  <a:schemeClr val="bg1"/>
                </a:solidFill>
              </a:rPr>
              <a:t>Piano </a:t>
            </a:r>
            <a:r>
              <a:rPr lang="de-DE" sz="1600" b="1" dirty="0" err="1" smtClean="0">
                <a:solidFill>
                  <a:schemeClr val="bg1"/>
                </a:solidFill>
              </a:rPr>
              <a:t>triennale</a:t>
            </a:r>
            <a:r>
              <a:rPr lang="de-DE" sz="1600" b="1" dirty="0" smtClean="0">
                <a:solidFill>
                  <a:schemeClr val="bg1"/>
                </a:solidFill>
              </a:rPr>
              <a:t> IT</a:t>
            </a:r>
          </a:p>
          <a:p>
            <a:pPr algn="ctr"/>
            <a:r>
              <a:rPr lang="de-DE" sz="1200" dirty="0" err="1" smtClean="0">
                <a:solidFill>
                  <a:schemeClr val="bg1"/>
                </a:solidFill>
              </a:rPr>
              <a:t>pianificazione</a:t>
            </a:r>
            <a:r>
              <a:rPr lang="de-DE" sz="1200" dirty="0" smtClean="0">
                <a:solidFill>
                  <a:schemeClr val="bg1"/>
                </a:solidFill>
              </a:rPr>
              <a:t> </a:t>
            </a:r>
            <a:r>
              <a:rPr lang="de-DE" sz="1200" dirty="0" err="1" smtClean="0">
                <a:solidFill>
                  <a:schemeClr val="bg1"/>
                </a:solidFill>
              </a:rPr>
              <a:t>trasversale</a:t>
            </a:r>
            <a:endParaRPr lang="de-DE" sz="1200" dirty="0">
              <a:solidFill>
                <a:schemeClr val="bg1"/>
              </a:solidFill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5046025" y="4753870"/>
            <a:ext cx="1224000" cy="861774"/>
          </a:xfrm>
          <a:prstGeom prst="rect">
            <a:avLst/>
          </a:prstGeom>
          <a:solidFill>
            <a:srgbClr val="3599D7"/>
          </a:solidFill>
        </p:spPr>
        <p:txBody>
          <a:bodyPr wrap="square" lIns="36000" tIns="0" rIns="36000" bIns="0" rtlCol="0">
            <a:spAutoFit/>
          </a:bodyPr>
          <a:lstStyle/>
          <a:p>
            <a:pPr algn="ctr"/>
            <a:r>
              <a:rPr lang="de-DE" sz="1600" b="1" dirty="0" err="1" smtClean="0">
                <a:solidFill>
                  <a:schemeClr val="bg1"/>
                </a:solidFill>
              </a:rPr>
              <a:t>eGov-account</a:t>
            </a:r>
            <a:endParaRPr lang="de-DE" sz="1600" b="1" dirty="0" smtClean="0">
              <a:solidFill>
                <a:schemeClr val="bg1"/>
              </a:solidFill>
            </a:endParaRPr>
          </a:p>
          <a:p>
            <a:pPr algn="ctr"/>
            <a:r>
              <a:rPr lang="de-DE" sz="1200" dirty="0" err="1" smtClean="0">
                <a:solidFill>
                  <a:schemeClr val="bg1"/>
                </a:solidFill>
              </a:rPr>
              <a:t>Ampliamento</a:t>
            </a:r>
            <a:r>
              <a:rPr lang="de-DE" sz="1200" dirty="0" smtClean="0">
                <a:solidFill>
                  <a:schemeClr val="bg1"/>
                </a:solidFill>
              </a:rPr>
              <a:t> </a:t>
            </a:r>
            <a:r>
              <a:rPr lang="de-DE" sz="1200" dirty="0" err="1" smtClean="0">
                <a:solidFill>
                  <a:schemeClr val="bg1"/>
                </a:solidFill>
              </a:rPr>
              <a:t>funzionalità</a:t>
            </a:r>
            <a:endParaRPr lang="de-DE" sz="1200" dirty="0">
              <a:solidFill>
                <a:schemeClr val="bg1"/>
              </a:solidFill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6385543" y="4143375"/>
            <a:ext cx="1224000" cy="984885"/>
          </a:xfrm>
          <a:prstGeom prst="rect">
            <a:avLst/>
          </a:prstGeom>
          <a:solidFill>
            <a:srgbClr val="3599D7"/>
          </a:solidFill>
        </p:spPr>
        <p:txBody>
          <a:bodyPr wrap="square" lIns="36000" tIns="0" rIns="36000" bIns="0" rtlCol="0">
            <a:spAutoFit/>
          </a:bodyPr>
          <a:lstStyle/>
          <a:p>
            <a:pPr algn="ctr"/>
            <a:r>
              <a:rPr lang="de-DE" sz="1600" b="1" dirty="0" err="1" smtClean="0">
                <a:solidFill>
                  <a:schemeClr val="bg1"/>
                </a:solidFill>
              </a:rPr>
              <a:t>Banche</a:t>
            </a:r>
            <a:r>
              <a:rPr lang="de-DE" sz="1600" b="1" dirty="0" smtClean="0">
                <a:solidFill>
                  <a:schemeClr val="bg1"/>
                </a:solidFill>
              </a:rPr>
              <a:t> </a:t>
            </a:r>
            <a:r>
              <a:rPr lang="de-DE" sz="1600" b="1" dirty="0" err="1" smtClean="0">
                <a:solidFill>
                  <a:schemeClr val="bg1"/>
                </a:solidFill>
              </a:rPr>
              <a:t>dati</a:t>
            </a:r>
            <a:r>
              <a:rPr lang="de-DE" sz="1600" b="1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de-DE" sz="1200" dirty="0" err="1" smtClean="0">
                <a:solidFill>
                  <a:schemeClr val="bg1"/>
                </a:solidFill>
              </a:rPr>
              <a:t>anagrafica</a:t>
            </a:r>
            <a:r>
              <a:rPr lang="de-DE" sz="1200" dirty="0" smtClean="0">
                <a:solidFill>
                  <a:schemeClr val="bg1"/>
                </a:solidFill>
              </a:rPr>
              <a:t> del </a:t>
            </a:r>
            <a:r>
              <a:rPr lang="de-DE" sz="1200" dirty="0" err="1" smtClean="0">
                <a:solidFill>
                  <a:schemeClr val="bg1"/>
                </a:solidFill>
              </a:rPr>
              <a:t>cittadino</a:t>
            </a:r>
            <a:r>
              <a:rPr lang="de-DE" sz="1200" dirty="0" smtClean="0">
                <a:solidFill>
                  <a:schemeClr val="bg1"/>
                </a:solidFill>
              </a:rPr>
              <a:t>, </a:t>
            </a:r>
            <a:r>
              <a:rPr lang="de-DE" sz="1200" dirty="0" err="1" smtClean="0">
                <a:solidFill>
                  <a:schemeClr val="bg1"/>
                </a:solidFill>
              </a:rPr>
              <a:t>stradario</a:t>
            </a:r>
            <a:r>
              <a:rPr lang="de-DE" sz="1200" dirty="0" smtClean="0">
                <a:solidFill>
                  <a:schemeClr val="bg1"/>
                </a:solidFill>
              </a:rPr>
              <a:t> </a:t>
            </a:r>
            <a:r>
              <a:rPr lang="de-DE" sz="1200" dirty="0" err="1" smtClean="0">
                <a:solidFill>
                  <a:schemeClr val="bg1"/>
                </a:solidFill>
              </a:rPr>
              <a:t>ecc</a:t>
            </a:r>
            <a:r>
              <a:rPr lang="de-DE" sz="1200" dirty="0" smtClean="0">
                <a:solidFill>
                  <a:schemeClr val="bg1"/>
                </a:solidFill>
              </a:rPr>
              <a:t>.</a:t>
            </a:r>
          </a:p>
          <a:p>
            <a:pPr algn="ctr"/>
            <a:endParaRPr lang="de-DE" sz="1200" dirty="0">
              <a:solidFill>
                <a:schemeClr val="bg1"/>
              </a:solidFill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7797904" y="4624289"/>
            <a:ext cx="1224000" cy="615553"/>
          </a:xfrm>
          <a:prstGeom prst="rect">
            <a:avLst/>
          </a:prstGeom>
          <a:solidFill>
            <a:srgbClr val="3599D7"/>
          </a:solidFill>
        </p:spPr>
        <p:txBody>
          <a:bodyPr wrap="square" lIns="36000" tIns="0" rIns="36000" bIns="0" rtlCol="0">
            <a:spAutoFit/>
          </a:bodyPr>
          <a:lstStyle/>
          <a:p>
            <a:pPr algn="ctr"/>
            <a:r>
              <a:rPr lang="de-DE" sz="1600" b="1" dirty="0" smtClean="0">
                <a:solidFill>
                  <a:schemeClr val="bg1"/>
                </a:solidFill>
              </a:rPr>
              <a:t>Banda </a:t>
            </a:r>
            <a:r>
              <a:rPr lang="de-DE" sz="1600" b="1" dirty="0" err="1" smtClean="0">
                <a:solidFill>
                  <a:schemeClr val="bg1"/>
                </a:solidFill>
              </a:rPr>
              <a:t>larga</a:t>
            </a:r>
            <a:endParaRPr lang="de-DE" sz="1600" b="1" dirty="0" smtClean="0">
              <a:solidFill>
                <a:schemeClr val="bg1"/>
              </a:solidFill>
            </a:endParaRPr>
          </a:p>
          <a:p>
            <a:pPr algn="ctr"/>
            <a:r>
              <a:rPr lang="de-DE" sz="1200" dirty="0" err="1" smtClean="0">
                <a:solidFill>
                  <a:schemeClr val="bg1"/>
                </a:solidFill>
              </a:rPr>
              <a:t>Infrastruttura</a:t>
            </a:r>
            <a:r>
              <a:rPr lang="de-DE" sz="1200" dirty="0" smtClean="0">
                <a:solidFill>
                  <a:schemeClr val="bg1"/>
                </a:solidFill>
              </a:rPr>
              <a:t> + </a:t>
            </a:r>
            <a:r>
              <a:rPr lang="de-DE" sz="1200" dirty="0" err="1" smtClean="0">
                <a:solidFill>
                  <a:schemeClr val="bg1"/>
                </a:solidFill>
              </a:rPr>
              <a:t>servizi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46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3752850" cy="4525963"/>
          </a:xfrm>
        </p:spPr>
        <p:txBody>
          <a:bodyPr/>
          <a:lstStyle/>
          <a:p>
            <a:pPr marL="0" indent="0">
              <a:buNone/>
            </a:pPr>
            <a:r>
              <a:rPr lang="de-DE" sz="2800" dirty="0" smtClean="0">
                <a:latin typeface="FranklinGotTDem"/>
                <a:cs typeface="Arial" panose="020B0604020202020204" pitchFamily="34" charset="0"/>
              </a:rPr>
              <a:t>Wir gehen Wege, die es bisher zum Teil noch nicht gegeben hat. </a:t>
            </a:r>
          </a:p>
          <a:p>
            <a:pPr marL="0" indent="0">
              <a:buNone/>
            </a:pPr>
            <a:r>
              <a:rPr lang="de-DE" sz="2800" b="1" dirty="0" smtClean="0">
                <a:latin typeface="FranklinGotTDem"/>
                <a:cs typeface="Arial" panose="020B0604020202020204" pitchFamily="34" charset="0"/>
              </a:rPr>
              <a:t>Wir gestalten den Wandel aktiv </a:t>
            </a:r>
            <a:r>
              <a:rPr lang="de-DE" sz="2800" dirty="0" smtClean="0">
                <a:latin typeface="FranklinGotTDem"/>
                <a:cs typeface="Arial" panose="020B0604020202020204" pitchFamily="34" charset="0"/>
              </a:rPr>
              <a:t>– und nehmen die Menschen auf diesem Weg mit. </a:t>
            </a:r>
            <a:endParaRPr lang="de-DE" sz="2800" dirty="0" smtClean="0">
              <a:latin typeface="FranklinGotTDem"/>
              <a:cs typeface="Arial" panose="020B0604020202020204" pitchFamily="34" charset="0"/>
            </a:endParaRPr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69273" y="1227867"/>
            <a:ext cx="4217538" cy="50109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ts val="344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e-DE" sz="4200" b="1" kern="1100" baseline="30000" dirty="0" smtClean="0">
                <a:solidFill>
                  <a:schemeClr val="bg1"/>
                </a:solidFill>
                <a:latin typeface="FranklinGotTDem"/>
                <a:ea typeface="+mj-ea"/>
                <a:cs typeface="FranklinGotTDem"/>
              </a:rPr>
              <a:t>Ausblick</a:t>
            </a:r>
            <a:endParaRPr lang="de-DE" sz="4200" b="1" kern="1100" baseline="30000" dirty="0">
              <a:solidFill>
                <a:schemeClr val="bg1"/>
              </a:solidFill>
              <a:latin typeface="FranklinGotTDem"/>
              <a:ea typeface="+mj-ea"/>
              <a:cs typeface="FranklinGotTDem"/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0" y="0"/>
            <a:ext cx="9144000" cy="1308100"/>
          </a:xfrm>
          <a:prstGeom prst="rect">
            <a:avLst/>
          </a:prstGeom>
          <a:solidFill>
            <a:srgbClr val="C20D20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itel 1"/>
          <p:cNvSpPr txBox="1">
            <a:spLocks/>
          </p:cNvSpPr>
          <p:nvPr/>
        </p:nvSpPr>
        <p:spPr>
          <a:xfrm>
            <a:off x="53879" y="356614"/>
            <a:ext cx="4217538" cy="37446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algn="r">
              <a:lnSpc>
                <a:spcPts val="2160"/>
              </a:lnSpc>
            </a:pPr>
            <a:r>
              <a:rPr lang="de-DE" sz="2600" baseline="30000" dirty="0" smtClean="0">
                <a:solidFill>
                  <a:srgbClr val="FFFFFF"/>
                </a:solidFill>
                <a:latin typeface="Franklin Gothic Book"/>
                <a:cs typeface="Franklin Gothic Book"/>
              </a:rPr>
              <a:t>Bereich Informationstechnik</a:t>
            </a:r>
            <a:endParaRPr lang="de-DE" sz="2600" baseline="30000" dirty="0">
              <a:solidFill>
                <a:srgbClr val="FFFFFF"/>
              </a:solidFill>
              <a:latin typeface="Franklin Gothic Book"/>
              <a:cs typeface="Franklin Gothic Book"/>
            </a:endParaRPr>
          </a:p>
        </p:txBody>
      </p:sp>
      <p:sp>
        <p:nvSpPr>
          <p:cNvPr id="16" name="Titel 1"/>
          <p:cNvSpPr txBox="1">
            <a:spLocks/>
          </p:cNvSpPr>
          <p:nvPr/>
        </p:nvSpPr>
        <p:spPr>
          <a:xfrm>
            <a:off x="4826401" y="740853"/>
            <a:ext cx="4217538" cy="50109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ts val="344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e-DE" sz="4200" b="1" kern="1100" baseline="30000" dirty="0" smtClean="0">
                <a:solidFill>
                  <a:srgbClr val="FFFFFF"/>
                </a:solidFill>
                <a:latin typeface="FranklinGotTDem"/>
                <a:ea typeface="+mj-ea"/>
                <a:cs typeface="FranklinGotTDem"/>
              </a:rPr>
              <a:t>C</a:t>
            </a:r>
            <a:r>
              <a:rPr kumimoji="0" lang="de-DE" sz="4200" b="1" i="0" u="none" strike="noStrike" kern="1100" cap="none" spc="0" normalizeH="0" baseline="3000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GotTDem"/>
                <a:ea typeface="+mj-ea"/>
                <a:cs typeface="FranklinGotTDem"/>
              </a:rPr>
              <a:t>ontesto</a:t>
            </a:r>
            <a:r>
              <a:rPr kumimoji="0" lang="de-DE" sz="4200" b="1" i="0" u="none" strike="noStrike" kern="1100" cap="none" spc="0" normalizeH="0" baseline="300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GotTDem"/>
                <a:ea typeface="+mj-ea"/>
                <a:cs typeface="FranklinGotTDem"/>
              </a:rPr>
              <a:t> e </a:t>
            </a:r>
            <a:r>
              <a:rPr kumimoji="0" lang="de-DE" sz="4200" b="1" i="0" u="none" strike="noStrike" kern="1100" cap="none" spc="0" normalizeH="0" baseline="3000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GotTDem"/>
                <a:ea typeface="+mj-ea"/>
                <a:cs typeface="FranklinGotTDem"/>
              </a:rPr>
              <a:t>obiettivo</a:t>
            </a:r>
            <a:endParaRPr kumimoji="0" lang="de-DE" sz="4200" b="1" i="0" u="none" strike="noStrike" kern="1200" cap="none" spc="0" normalizeH="0" baseline="3000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GotTDem"/>
              <a:ea typeface="+mj-ea"/>
              <a:cs typeface="FranklinGotTDem"/>
            </a:endParaRPr>
          </a:p>
        </p:txBody>
      </p:sp>
      <p:sp>
        <p:nvSpPr>
          <p:cNvPr id="17" name="Titel 1"/>
          <p:cNvSpPr txBox="1">
            <a:spLocks/>
          </p:cNvSpPr>
          <p:nvPr/>
        </p:nvSpPr>
        <p:spPr>
          <a:xfrm>
            <a:off x="4834098" y="366327"/>
            <a:ext cx="4217538" cy="35503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lnSpc>
                <a:spcPts val="2160"/>
              </a:lnSpc>
            </a:pPr>
            <a:r>
              <a:rPr lang="de-DE" sz="2600" baseline="30000" dirty="0" err="1" smtClean="0">
                <a:solidFill>
                  <a:schemeClr val="bg1"/>
                </a:solidFill>
                <a:latin typeface="Franklin Gothic Book"/>
                <a:cs typeface="Franklin Gothic Book"/>
              </a:rPr>
              <a:t>Ambito</a:t>
            </a:r>
            <a:r>
              <a:rPr lang="de-DE" sz="2600" baseline="30000" dirty="0" smtClean="0">
                <a:solidFill>
                  <a:schemeClr val="bg1"/>
                </a:solidFill>
                <a:latin typeface="Franklin Gothic Book"/>
                <a:cs typeface="Franklin Gothic Book"/>
              </a:rPr>
              <a:t> </a:t>
            </a:r>
            <a:r>
              <a:rPr lang="de-DE" sz="2600" baseline="30000" dirty="0" err="1" smtClean="0">
                <a:solidFill>
                  <a:schemeClr val="bg1"/>
                </a:solidFill>
                <a:latin typeface="Franklin Gothic Book"/>
                <a:cs typeface="Franklin Gothic Book"/>
              </a:rPr>
              <a:t>Informatica</a:t>
            </a:r>
            <a:endParaRPr lang="de-DE" sz="2600" baseline="30000" dirty="0">
              <a:solidFill>
                <a:schemeClr val="bg1"/>
              </a:solidFill>
              <a:latin typeface="Franklin Gothic Book"/>
              <a:cs typeface="Franklin Gothic Book"/>
            </a:endParaRPr>
          </a:p>
        </p:txBody>
      </p:sp>
      <p:sp>
        <p:nvSpPr>
          <p:cNvPr id="18" name="Titel 1"/>
          <p:cNvSpPr txBox="1">
            <a:spLocks/>
          </p:cNvSpPr>
          <p:nvPr/>
        </p:nvSpPr>
        <p:spPr>
          <a:xfrm>
            <a:off x="69273" y="727228"/>
            <a:ext cx="4217538" cy="52835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ts val="344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200" b="1" i="0" u="none" strike="noStrike" kern="1100" cap="none" spc="0" normalizeH="0" baseline="300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anklinGotTDem"/>
                <a:ea typeface="+mj-ea"/>
                <a:cs typeface="FranklinGotTDem"/>
              </a:rPr>
              <a:t>Rahmen und Ziel</a:t>
            </a:r>
            <a:endParaRPr kumimoji="0" lang="de-DE" sz="4200" b="1" i="0" u="none" strike="noStrike" kern="1200" cap="none" spc="0" normalizeH="0" baseline="3000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ranklinGotTDem"/>
              <a:ea typeface="+mj-ea"/>
              <a:cs typeface="FranklinGotTDem"/>
            </a:endParaRPr>
          </a:p>
        </p:txBody>
      </p:sp>
      <p:sp>
        <p:nvSpPr>
          <p:cNvPr id="19" name="Line 39"/>
          <p:cNvSpPr>
            <a:spLocks noChangeShapeType="1"/>
          </p:cNvSpPr>
          <p:nvPr/>
        </p:nvSpPr>
        <p:spPr bwMode="auto">
          <a:xfrm>
            <a:off x="431800" y="6534150"/>
            <a:ext cx="3778250" cy="0"/>
          </a:xfrm>
          <a:prstGeom prst="line">
            <a:avLst/>
          </a:prstGeom>
          <a:noFill/>
          <a:ln w="508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0" name="Rectangle 42"/>
          <p:cNvSpPr>
            <a:spLocks noChangeArrowheads="1"/>
          </p:cNvSpPr>
          <p:nvPr/>
        </p:nvSpPr>
        <p:spPr bwMode="auto">
          <a:xfrm>
            <a:off x="2065338" y="6326188"/>
            <a:ext cx="2236787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spcBef>
                <a:spcPct val="0"/>
              </a:spcBef>
            </a:pPr>
            <a:r>
              <a:rPr lang="de-DE" altLang="de-DE" sz="800" dirty="0">
                <a:latin typeface="Arial" panose="020B0604020202020204" pitchFamily="34" charset="0"/>
                <a:cs typeface="Arial" panose="020B0604020202020204" pitchFamily="34" charset="0"/>
              </a:rPr>
              <a:t>AUTONOME PROVINZ BOZEN - SÜDTIROL</a:t>
            </a:r>
          </a:p>
        </p:txBody>
      </p:sp>
      <p:sp>
        <p:nvSpPr>
          <p:cNvPr id="21" name="Rectangle 43"/>
          <p:cNvSpPr>
            <a:spLocks noChangeArrowheads="1"/>
          </p:cNvSpPr>
          <p:nvPr/>
        </p:nvSpPr>
        <p:spPr bwMode="auto">
          <a:xfrm>
            <a:off x="4832350" y="6326188"/>
            <a:ext cx="2709863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it-IT" altLang="de-DE" sz="800" dirty="0">
                <a:latin typeface="Arial" panose="020B0604020202020204" pitchFamily="34" charset="0"/>
                <a:cs typeface="Arial" panose="020B0604020202020204" pitchFamily="34" charset="0"/>
              </a:rPr>
              <a:t>PROVINCIA AUTONOMA DI BOLZANO - ALTO ADIGE</a:t>
            </a:r>
          </a:p>
        </p:txBody>
      </p:sp>
      <p:sp>
        <p:nvSpPr>
          <p:cNvPr id="22" name="Text Box 44"/>
          <p:cNvSpPr txBox="1">
            <a:spLocks noChangeArrowheads="1"/>
          </p:cNvSpPr>
          <p:nvPr/>
        </p:nvSpPr>
        <p:spPr bwMode="auto">
          <a:xfrm>
            <a:off x="4832350" y="6484938"/>
            <a:ext cx="1290738" cy="237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ts val="1300"/>
              </a:lnSpc>
              <a:spcBef>
                <a:spcPct val="0"/>
              </a:spcBef>
            </a:pPr>
            <a:r>
              <a:rPr lang="it-IT" altLang="de-DE" sz="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Assessora </a:t>
            </a:r>
            <a:r>
              <a:rPr lang="it-IT" altLang="de-DE" sz="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Waltraud </a:t>
            </a:r>
            <a:r>
              <a:rPr lang="it-IT" altLang="de-DE" sz="700" b="1" dirty="0">
                <a:latin typeface="Arial" panose="020B0604020202020204" pitchFamily="34" charset="0"/>
                <a:cs typeface="Arial" panose="020B0604020202020204" pitchFamily="34" charset="0"/>
              </a:rPr>
              <a:t>Deeg</a:t>
            </a:r>
          </a:p>
        </p:txBody>
      </p:sp>
      <p:sp>
        <p:nvSpPr>
          <p:cNvPr id="23" name="Text Box 45"/>
          <p:cNvSpPr txBox="1">
            <a:spLocks noChangeArrowheads="1"/>
          </p:cNvSpPr>
          <p:nvPr/>
        </p:nvSpPr>
        <p:spPr bwMode="auto">
          <a:xfrm>
            <a:off x="2956869" y="6484938"/>
            <a:ext cx="1346844" cy="237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lnSpc>
                <a:spcPts val="1300"/>
              </a:lnSpc>
              <a:spcBef>
                <a:spcPct val="0"/>
              </a:spcBef>
            </a:pPr>
            <a:r>
              <a:rPr lang="de-DE" altLang="de-DE" sz="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Landesrätin </a:t>
            </a:r>
            <a:r>
              <a:rPr lang="de-DE" altLang="de-DE" sz="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Waltraud </a:t>
            </a:r>
            <a:r>
              <a:rPr lang="de-DE" altLang="de-DE" sz="700" b="1" dirty="0">
                <a:latin typeface="Arial" panose="020B0604020202020204" pitchFamily="34" charset="0"/>
                <a:cs typeface="Arial" panose="020B0604020202020204" pitchFamily="34" charset="0"/>
              </a:rPr>
              <a:t>Deeg</a:t>
            </a:r>
            <a:endParaRPr lang="de-DE" altLang="de-DE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Line 40"/>
          <p:cNvSpPr>
            <a:spLocks noChangeShapeType="1"/>
          </p:cNvSpPr>
          <p:nvPr/>
        </p:nvSpPr>
        <p:spPr bwMode="auto">
          <a:xfrm>
            <a:off x="4929188" y="6534150"/>
            <a:ext cx="3778250" cy="0"/>
          </a:xfrm>
          <a:prstGeom prst="line">
            <a:avLst/>
          </a:prstGeom>
          <a:noFill/>
          <a:ln w="508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25" name="Picture 65" descr="LW_Adler_4C_16x2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438" y="6310313"/>
            <a:ext cx="360362" cy="449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Inhaltsplatzhalter 2"/>
          <p:cNvSpPr txBox="1">
            <a:spLocks/>
          </p:cNvSpPr>
          <p:nvPr/>
        </p:nvSpPr>
        <p:spPr>
          <a:xfrm>
            <a:off x="4826401" y="1596080"/>
            <a:ext cx="385471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de-DE" sz="2800" dirty="0" err="1" smtClean="0">
                <a:latin typeface="FranklinGotTDem"/>
                <a:cs typeface="Arial" panose="020B0604020202020204" pitchFamily="34" charset="0"/>
              </a:rPr>
              <a:t>Stiamo</a:t>
            </a:r>
            <a:r>
              <a:rPr lang="de-DE" sz="2800" dirty="0" smtClean="0">
                <a:latin typeface="FranklinGotTDem"/>
                <a:cs typeface="Arial" panose="020B0604020202020204" pitchFamily="34" charset="0"/>
              </a:rPr>
              <a:t> </a:t>
            </a:r>
            <a:r>
              <a:rPr lang="de-DE" sz="2800" dirty="0" err="1" smtClean="0">
                <a:latin typeface="FranklinGotTDem"/>
                <a:cs typeface="Arial" panose="020B0604020202020204" pitchFamily="34" charset="0"/>
              </a:rPr>
              <a:t>percorrendo</a:t>
            </a:r>
            <a:r>
              <a:rPr lang="de-DE" sz="2800" dirty="0" smtClean="0">
                <a:latin typeface="FranklinGotTDem"/>
                <a:cs typeface="Arial" panose="020B0604020202020204" pitchFamily="34" charset="0"/>
              </a:rPr>
              <a:t> </a:t>
            </a:r>
            <a:r>
              <a:rPr lang="de-DE" sz="2800" dirty="0" err="1" smtClean="0">
                <a:latin typeface="FranklinGotTDem"/>
                <a:cs typeface="Arial" panose="020B0604020202020204" pitchFamily="34" charset="0"/>
              </a:rPr>
              <a:t>strade</a:t>
            </a:r>
            <a:r>
              <a:rPr lang="de-DE" sz="2800" dirty="0" smtClean="0">
                <a:latin typeface="FranklinGotTDem"/>
                <a:cs typeface="Arial" panose="020B0604020202020204" pitchFamily="34" charset="0"/>
              </a:rPr>
              <a:t> in </a:t>
            </a:r>
            <a:r>
              <a:rPr lang="de-DE" sz="2800" dirty="0" err="1" smtClean="0">
                <a:latin typeface="FranklinGotTDem"/>
                <a:cs typeface="Arial" panose="020B0604020202020204" pitchFamily="34" charset="0"/>
              </a:rPr>
              <a:t>parte</a:t>
            </a:r>
            <a:r>
              <a:rPr lang="de-DE" sz="2800" dirty="0" smtClean="0">
                <a:latin typeface="FranklinGotTDem"/>
                <a:cs typeface="Arial" panose="020B0604020202020204" pitchFamily="34" charset="0"/>
              </a:rPr>
              <a:t> non ancora </a:t>
            </a:r>
            <a:r>
              <a:rPr lang="de-DE" sz="2800" dirty="0" err="1" smtClean="0">
                <a:latin typeface="FranklinGotTDem"/>
                <a:cs typeface="Arial" panose="020B0604020202020204" pitchFamily="34" charset="0"/>
              </a:rPr>
              <a:t>battute</a:t>
            </a:r>
            <a:r>
              <a:rPr lang="de-DE" sz="2800" dirty="0" smtClean="0">
                <a:latin typeface="FranklinGotTDem"/>
                <a:cs typeface="Arial" panose="020B0604020202020204" pitchFamily="34" charset="0"/>
              </a:rPr>
              <a:t>.</a:t>
            </a:r>
          </a:p>
          <a:p>
            <a:pPr marL="0" indent="0">
              <a:buFont typeface="Arial"/>
              <a:buNone/>
            </a:pPr>
            <a:r>
              <a:rPr lang="de-DE" sz="2800" b="1" dirty="0" err="1" smtClean="0">
                <a:latin typeface="FranklinGotTDem"/>
                <a:cs typeface="Arial" panose="020B0604020202020204" pitchFamily="34" charset="0"/>
              </a:rPr>
              <a:t>Gestiamo</a:t>
            </a:r>
            <a:r>
              <a:rPr lang="de-DE" sz="2800" b="1" dirty="0" smtClean="0">
                <a:latin typeface="FranklinGotTDem"/>
                <a:cs typeface="Arial" panose="020B0604020202020204" pitchFamily="34" charset="0"/>
              </a:rPr>
              <a:t> </a:t>
            </a:r>
            <a:r>
              <a:rPr lang="de-DE" sz="2800" b="1" dirty="0" err="1" smtClean="0">
                <a:latin typeface="FranklinGotTDem"/>
                <a:cs typeface="Arial" panose="020B0604020202020204" pitchFamily="34" charset="0"/>
              </a:rPr>
              <a:t>il</a:t>
            </a:r>
            <a:r>
              <a:rPr lang="de-DE" sz="2800" b="1" dirty="0" smtClean="0">
                <a:latin typeface="FranklinGotTDem"/>
                <a:cs typeface="Arial" panose="020B0604020202020204" pitchFamily="34" charset="0"/>
              </a:rPr>
              <a:t> </a:t>
            </a:r>
            <a:r>
              <a:rPr lang="de-DE" sz="2800" b="1" dirty="0" err="1" smtClean="0">
                <a:latin typeface="FranklinGotTDem"/>
                <a:cs typeface="Arial" panose="020B0604020202020204" pitchFamily="34" charset="0"/>
              </a:rPr>
              <a:t>cambiamento</a:t>
            </a:r>
            <a:r>
              <a:rPr lang="de-DE" sz="2800" b="1" dirty="0" smtClean="0">
                <a:latin typeface="FranklinGotTDem"/>
                <a:cs typeface="Arial" panose="020B0604020202020204" pitchFamily="34" charset="0"/>
              </a:rPr>
              <a:t> in </a:t>
            </a:r>
            <a:r>
              <a:rPr lang="de-DE" sz="2800" b="1" dirty="0" err="1" smtClean="0">
                <a:latin typeface="FranklinGotTDem"/>
                <a:cs typeface="Arial" panose="020B0604020202020204" pitchFamily="34" charset="0"/>
              </a:rPr>
              <a:t>modo</a:t>
            </a:r>
            <a:r>
              <a:rPr lang="de-DE" sz="2800" b="1" dirty="0" smtClean="0">
                <a:latin typeface="FranklinGotTDem"/>
                <a:cs typeface="Arial" panose="020B0604020202020204" pitchFamily="34" charset="0"/>
              </a:rPr>
              <a:t> </a:t>
            </a:r>
            <a:r>
              <a:rPr lang="de-DE" sz="2800" b="1" dirty="0" err="1" smtClean="0">
                <a:latin typeface="FranklinGotTDem"/>
                <a:cs typeface="Arial" panose="020B0604020202020204" pitchFamily="34" charset="0"/>
              </a:rPr>
              <a:t>attivo</a:t>
            </a:r>
            <a:r>
              <a:rPr lang="de-DE" sz="2800" dirty="0" smtClean="0">
                <a:latin typeface="FranklinGotTDem"/>
                <a:cs typeface="Arial" panose="020B0604020202020204" pitchFamily="34" charset="0"/>
              </a:rPr>
              <a:t> – e in </a:t>
            </a:r>
            <a:r>
              <a:rPr lang="de-DE" sz="2800" dirty="0" err="1" smtClean="0">
                <a:latin typeface="FranklinGotTDem"/>
                <a:cs typeface="Arial" panose="020B0604020202020204" pitchFamily="34" charset="0"/>
              </a:rPr>
              <a:t>questo</a:t>
            </a:r>
            <a:r>
              <a:rPr lang="de-DE" sz="2800" dirty="0" smtClean="0">
                <a:latin typeface="FranklinGotTDem"/>
                <a:cs typeface="Arial" panose="020B0604020202020204" pitchFamily="34" charset="0"/>
              </a:rPr>
              <a:t> </a:t>
            </a:r>
            <a:r>
              <a:rPr lang="de-DE" sz="2800" dirty="0" err="1" smtClean="0">
                <a:latin typeface="FranklinGotTDem"/>
                <a:cs typeface="Arial" panose="020B0604020202020204" pitchFamily="34" charset="0"/>
              </a:rPr>
              <a:t>viaggio</a:t>
            </a:r>
            <a:r>
              <a:rPr lang="de-DE" sz="2800" dirty="0" smtClean="0">
                <a:latin typeface="FranklinGotTDem"/>
                <a:cs typeface="Arial" panose="020B0604020202020204" pitchFamily="34" charset="0"/>
              </a:rPr>
              <a:t> </a:t>
            </a:r>
            <a:r>
              <a:rPr lang="de-DE" sz="2800" dirty="0" err="1" smtClean="0">
                <a:latin typeface="FranklinGotTDem"/>
                <a:cs typeface="Arial" panose="020B0604020202020204" pitchFamily="34" charset="0"/>
              </a:rPr>
              <a:t>portiamo</a:t>
            </a:r>
            <a:r>
              <a:rPr lang="de-DE" sz="2800" dirty="0" smtClean="0">
                <a:latin typeface="FranklinGotTDem"/>
                <a:cs typeface="Arial" panose="020B0604020202020204" pitchFamily="34" charset="0"/>
              </a:rPr>
              <a:t> le </a:t>
            </a:r>
            <a:r>
              <a:rPr lang="de-DE" sz="2800" dirty="0" err="1" smtClean="0">
                <a:latin typeface="FranklinGotTDem"/>
                <a:cs typeface="Arial" panose="020B0604020202020204" pitchFamily="34" charset="0"/>
              </a:rPr>
              <a:t>persone</a:t>
            </a:r>
            <a:r>
              <a:rPr lang="de-DE" sz="2800" dirty="0" smtClean="0">
                <a:latin typeface="FranklinGotTDem"/>
                <a:cs typeface="Arial" panose="020B0604020202020204" pitchFamily="34" charset="0"/>
              </a:rPr>
              <a:t> </a:t>
            </a:r>
            <a:r>
              <a:rPr lang="de-DE" sz="2800" dirty="0" err="1" smtClean="0">
                <a:latin typeface="FranklinGotTDem"/>
                <a:cs typeface="Arial" panose="020B0604020202020204" pitchFamily="34" charset="0"/>
              </a:rPr>
              <a:t>con</a:t>
            </a:r>
            <a:r>
              <a:rPr lang="de-DE" sz="2800" dirty="0" smtClean="0">
                <a:latin typeface="FranklinGotTDem"/>
                <a:cs typeface="Arial" panose="020B0604020202020204" pitchFamily="34" charset="0"/>
              </a:rPr>
              <a:t> </a:t>
            </a:r>
            <a:r>
              <a:rPr lang="de-DE" sz="2800" dirty="0" err="1" smtClean="0">
                <a:latin typeface="FranklinGotTDem"/>
                <a:cs typeface="Arial" panose="020B0604020202020204" pitchFamily="34" charset="0"/>
              </a:rPr>
              <a:t>noi</a:t>
            </a:r>
            <a:r>
              <a:rPr lang="de-DE" sz="2800" dirty="0" smtClean="0">
                <a:latin typeface="FranklinGotTDem"/>
                <a:cs typeface="Arial" panose="020B0604020202020204" pitchFamily="34" charset="0"/>
              </a:rPr>
              <a:t>. </a:t>
            </a:r>
            <a:endParaRPr lang="de-DE" sz="2800" dirty="0">
              <a:latin typeface="FranklinGotTDem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8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0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624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0" y="0"/>
            <a:ext cx="9144000" cy="1854200"/>
          </a:xfrm>
          <a:prstGeom prst="rect">
            <a:avLst/>
          </a:prstGeom>
          <a:solidFill>
            <a:srgbClr val="C20D20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53879" y="487271"/>
            <a:ext cx="4217538" cy="35503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algn="r">
              <a:lnSpc>
                <a:spcPts val="2160"/>
              </a:lnSpc>
            </a:pPr>
            <a:r>
              <a:rPr lang="de-DE" sz="2600" baseline="30000" dirty="0" smtClean="0">
                <a:solidFill>
                  <a:srgbClr val="FFFFFF"/>
                </a:solidFill>
                <a:latin typeface="Franklin Gothic Book"/>
                <a:cs typeface="Franklin Gothic Book"/>
              </a:rPr>
              <a:t>Landeshaushalt 2014-2016</a:t>
            </a:r>
            <a:endParaRPr lang="de-DE" sz="2600" baseline="30000" dirty="0">
              <a:solidFill>
                <a:srgbClr val="FFFFFF"/>
              </a:solidFill>
              <a:latin typeface="Franklin Gothic Book"/>
              <a:cs typeface="Franklin Gothic Book"/>
            </a:endParaRPr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4826401" y="950962"/>
            <a:ext cx="4217538" cy="105490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ts val="344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200" b="1" i="0" u="none" strike="noStrike" kern="1100" cap="none" spc="0" normalizeH="0" baseline="3000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GotTDem"/>
                <a:ea typeface="+mj-ea"/>
                <a:cs typeface="FranklinGotTDem"/>
              </a:rPr>
              <a:t>Sviluppo</a:t>
            </a:r>
            <a:r>
              <a:rPr kumimoji="0" lang="de-DE" sz="4200" b="1" i="0" u="none" strike="noStrike" kern="1100" cap="none" spc="0" normalizeH="0" baseline="300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GotTDem"/>
                <a:ea typeface="+mj-ea"/>
                <a:cs typeface="FranklinGotTDem"/>
              </a:rPr>
              <a:t> </a:t>
            </a:r>
            <a:r>
              <a:rPr kumimoji="0" lang="de-DE" sz="4200" b="1" i="0" u="none" strike="noStrike" kern="1100" cap="none" spc="0" normalizeH="0" baseline="3000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GotTDem"/>
                <a:ea typeface="+mj-ea"/>
                <a:cs typeface="FranklinGotTDem"/>
              </a:rPr>
              <a:t>budget</a:t>
            </a:r>
            <a:r>
              <a:rPr kumimoji="0" lang="de-DE" sz="4200" b="1" i="0" u="none" strike="noStrike" kern="1100" cap="none" spc="0" normalizeH="0" baseline="300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GotTDem"/>
                <a:ea typeface="+mj-ea"/>
                <a:cs typeface="FranklinGotTDem"/>
              </a:rPr>
              <a:t> </a:t>
            </a:r>
          </a:p>
          <a:p>
            <a:pPr marL="0" marR="0" lvl="0" indent="0" defTabSz="457200" rtl="0" eaLnBrk="1" fontAlgn="auto" latinLnBrk="0" hangingPunct="1">
              <a:lnSpc>
                <a:spcPts val="344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e-DE" sz="4200" b="1" kern="1100" baseline="30000" dirty="0">
                <a:solidFill>
                  <a:srgbClr val="FFFFFF"/>
                </a:solidFill>
                <a:latin typeface="FranklinGotTDem"/>
                <a:ea typeface="+mj-ea"/>
                <a:cs typeface="FranklinGotTDem"/>
              </a:rPr>
              <a:t>a</a:t>
            </a:r>
            <a:r>
              <a:rPr kumimoji="0" lang="de-DE" sz="4200" b="1" i="0" u="none" strike="noStrike" kern="1100" cap="none" spc="0" normalizeH="0" baseline="3000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GotTDem"/>
                <a:ea typeface="+mj-ea"/>
                <a:cs typeface="FranklinGotTDem"/>
              </a:rPr>
              <a:t>mbito</a:t>
            </a:r>
            <a:r>
              <a:rPr kumimoji="0" lang="de-DE" sz="4200" b="1" i="0" u="none" strike="noStrike" kern="1100" cap="none" spc="0" normalizeH="0" baseline="300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GotTDem"/>
                <a:ea typeface="+mj-ea"/>
                <a:cs typeface="FranklinGotTDem"/>
              </a:rPr>
              <a:t> </a:t>
            </a:r>
            <a:r>
              <a:rPr kumimoji="0" lang="de-DE" sz="4200" b="1" i="0" u="none" strike="noStrike" kern="1100" cap="none" spc="0" normalizeH="0" baseline="3000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GotTDem"/>
                <a:ea typeface="+mj-ea"/>
                <a:cs typeface="FranklinGotTDem"/>
              </a:rPr>
              <a:t>famiglia</a:t>
            </a:r>
            <a:r>
              <a:rPr kumimoji="0" lang="de-DE" sz="4200" b="1" i="0" u="none" strike="noStrike" kern="11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GotTDem"/>
                <a:ea typeface="+mj-ea"/>
                <a:cs typeface="FranklinGotTDem"/>
              </a:rPr>
              <a:t> </a:t>
            </a:r>
            <a:endParaRPr kumimoji="0" lang="de-DE" sz="4200" b="1" i="0" u="none" strike="noStrike" kern="1200" cap="none" spc="0" normalizeH="0" baseline="3000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GotTDem"/>
              <a:ea typeface="+mj-ea"/>
              <a:cs typeface="FranklinGotTDem"/>
            </a:endParaRPr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4834098" y="487271"/>
            <a:ext cx="4217538" cy="35503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lnSpc>
                <a:spcPts val="2160"/>
              </a:lnSpc>
            </a:pPr>
            <a:r>
              <a:rPr lang="de-DE" sz="2600" baseline="30000" dirty="0" err="1" smtClean="0">
                <a:solidFill>
                  <a:schemeClr val="bg1"/>
                </a:solidFill>
                <a:latin typeface="Franklin Gothic Book"/>
                <a:cs typeface="Franklin Gothic Book"/>
              </a:rPr>
              <a:t>Bilancio</a:t>
            </a:r>
            <a:r>
              <a:rPr lang="de-DE" sz="2600" baseline="30000" dirty="0" smtClean="0">
                <a:solidFill>
                  <a:schemeClr val="bg1"/>
                </a:solidFill>
                <a:latin typeface="Franklin Gothic Book"/>
                <a:cs typeface="Franklin Gothic Book"/>
              </a:rPr>
              <a:t> </a:t>
            </a:r>
            <a:r>
              <a:rPr lang="de-DE" sz="2600" baseline="30000" dirty="0" err="1" smtClean="0">
                <a:solidFill>
                  <a:schemeClr val="bg1"/>
                </a:solidFill>
                <a:latin typeface="Franklin Gothic Book"/>
                <a:cs typeface="Franklin Gothic Book"/>
              </a:rPr>
              <a:t>provinciale</a:t>
            </a:r>
            <a:r>
              <a:rPr lang="de-DE" sz="2600" baseline="30000" dirty="0" smtClean="0">
                <a:solidFill>
                  <a:schemeClr val="bg1"/>
                </a:solidFill>
                <a:latin typeface="Franklin Gothic Book"/>
                <a:cs typeface="Franklin Gothic Book"/>
              </a:rPr>
              <a:t> 2014-2016</a:t>
            </a:r>
            <a:endParaRPr lang="de-DE" sz="2600" baseline="30000" dirty="0">
              <a:solidFill>
                <a:schemeClr val="bg1"/>
              </a:solidFill>
              <a:latin typeface="Franklin Gothic Book"/>
              <a:cs typeface="Franklin Gothic Book"/>
            </a:endParaRPr>
          </a:p>
        </p:txBody>
      </p:sp>
      <p:sp>
        <p:nvSpPr>
          <p:cNvPr id="15" name="Titel 1"/>
          <p:cNvSpPr txBox="1">
            <a:spLocks/>
          </p:cNvSpPr>
          <p:nvPr/>
        </p:nvSpPr>
        <p:spPr>
          <a:xfrm>
            <a:off x="69273" y="1009855"/>
            <a:ext cx="4217538" cy="9371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ts val="344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e-DE" sz="4200" b="1" kern="1100" baseline="30000" dirty="0">
                <a:solidFill>
                  <a:schemeClr val="bg1"/>
                </a:solidFill>
                <a:latin typeface="FranklinGotTDem"/>
                <a:ea typeface="+mj-ea"/>
                <a:cs typeface="FranklinGotTDem"/>
              </a:rPr>
              <a:t>Entwicklung Familienbudget</a:t>
            </a:r>
          </a:p>
        </p:txBody>
      </p:sp>
      <p:graphicFrame>
        <p:nvGraphicFramePr>
          <p:cNvPr id="9" name="Diagramm 8"/>
          <p:cNvGraphicFramePr/>
          <p:nvPr>
            <p:extLst>
              <p:ext uri="{D42A27DB-BD31-4B8C-83A1-F6EECF244321}">
                <p14:modId xmlns:p14="http://schemas.microsoft.com/office/powerpoint/2010/main" val="3135363973"/>
              </p:ext>
            </p:extLst>
          </p:nvPr>
        </p:nvGraphicFramePr>
        <p:xfrm>
          <a:off x="207963" y="2005866"/>
          <a:ext cx="8723312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Line 39"/>
          <p:cNvSpPr>
            <a:spLocks noChangeShapeType="1"/>
          </p:cNvSpPr>
          <p:nvPr/>
        </p:nvSpPr>
        <p:spPr bwMode="auto">
          <a:xfrm>
            <a:off x="431800" y="6534150"/>
            <a:ext cx="3778250" cy="0"/>
          </a:xfrm>
          <a:prstGeom prst="line">
            <a:avLst/>
          </a:prstGeom>
          <a:noFill/>
          <a:ln w="508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3" name="Rectangle 42"/>
          <p:cNvSpPr>
            <a:spLocks noChangeArrowheads="1"/>
          </p:cNvSpPr>
          <p:nvPr/>
        </p:nvSpPr>
        <p:spPr bwMode="auto">
          <a:xfrm>
            <a:off x="2065338" y="6326188"/>
            <a:ext cx="2236787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spcBef>
                <a:spcPct val="0"/>
              </a:spcBef>
            </a:pPr>
            <a:r>
              <a:rPr lang="de-DE" altLang="de-DE" sz="800" dirty="0">
                <a:latin typeface="Arial" panose="020B0604020202020204" pitchFamily="34" charset="0"/>
                <a:cs typeface="Arial" panose="020B0604020202020204" pitchFamily="34" charset="0"/>
              </a:rPr>
              <a:t>AUTONOME PROVINZ BOZEN - SÜDTIROL</a:t>
            </a:r>
          </a:p>
        </p:txBody>
      </p:sp>
      <p:sp>
        <p:nvSpPr>
          <p:cNvPr id="14" name="Rectangle 43"/>
          <p:cNvSpPr>
            <a:spLocks noChangeArrowheads="1"/>
          </p:cNvSpPr>
          <p:nvPr/>
        </p:nvSpPr>
        <p:spPr bwMode="auto">
          <a:xfrm>
            <a:off x="4832350" y="6326188"/>
            <a:ext cx="2709863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it-IT" altLang="de-DE" sz="800" dirty="0">
                <a:latin typeface="Arial" panose="020B0604020202020204" pitchFamily="34" charset="0"/>
                <a:cs typeface="Arial" panose="020B0604020202020204" pitchFamily="34" charset="0"/>
              </a:rPr>
              <a:t>PROVINCIA AUTONOMA DI BOLZANO - ALTO ADIGE</a:t>
            </a:r>
          </a:p>
        </p:txBody>
      </p:sp>
      <p:sp>
        <p:nvSpPr>
          <p:cNvPr id="16" name="Text Box 44"/>
          <p:cNvSpPr txBox="1">
            <a:spLocks noChangeArrowheads="1"/>
          </p:cNvSpPr>
          <p:nvPr/>
        </p:nvSpPr>
        <p:spPr bwMode="auto">
          <a:xfrm>
            <a:off x="4832350" y="6484938"/>
            <a:ext cx="1290738" cy="237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ts val="1300"/>
              </a:lnSpc>
              <a:spcBef>
                <a:spcPct val="0"/>
              </a:spcBef>
            </a:pPr>
            <a:r>
              <a:rPr lang="it-IT" altLang="de-DE" sz="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Assessora </a:t>
            </a:r>
            <a:r>
              <a:rPr lang="it-IT" altLang="de-DE" sz="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Waltraud </a:t>
            </a:r>
            <a:r>
              <a:rPr lang="it-IT" altLang="de-DE" sz="700" b="1" dirty="0">
                <a:latin typeface="Arial" panose="020B0604020202020204" pitchFamily="34" charset="0"/>
                <a:cs typeface="Arial" panose="020B0604020202020204" pitchFamily="34" charset="0"/>
              </a:rPr>
              <a:t>Deeg</a:t>
            </a:r>
          </a:p>
        </p:txBody>
      </p:sp>
      <p:sp>
        <p:nvSpPr>
          <p:cNvPr id="17" name="Text Box 45"/>
          <p:cNvSpPr txBox="1">
            <a:spLocks noChangeArrowheads="1"/>
          </p:cNvSpPr>
          <p:nvPr/>
        </p:nvSpPr>
        <p:spPr bwMode="auto">
          <a:xfrm>
            <a:off x="2956869" y="6484938"/>
            <a:ext cx="1346844" cy="237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lnSpc>
                <a:spcPts val="1300"/>
              </a:lnSpc>
              <a:spcBef>
                <a:spcPct val="0"/>
              </a:spcBef>
            </a:pPr>
            <a:r>
              <a:rPr lang="de-DE" altLang="de-DE" sz="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Landesrätin </a:t>
            </a:r>
            <a:r>
              <a:rPr lang="de-DE" altLang="de-DE" sz="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Waltraud </a:t>
            </a:r>
            <a:r>
              <a:rPr lang="de-DE" altLang="de-DE" sz="700" b="1" dirty="0">
                <a:latin typeface="Arial" panose="020B0604020202020204" pitchFamily="34" charset="0"/>
                <a:cs typeface="Arial" panose="020B0604020202020204" pitchFamily="34" charset="0"/>
              </a:rPr>
              <a:t>Deeg</a:t>
            </a:r>
            <a:endParaRPr lang="de-DE" altLang="de-DE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Line 40"/>
          <p:cNvSpPr>
            <a:spLocks noChangeShapeType="1"/>
          </p:cNvSpPr>
          <p:nvPr/>
        </p:nvSpPr>
        <p:spPr bwMode="auto">
          <a:xfrm>
            <a:off x="4929188" y="6534150"/>
            <a:ext cx="3778250" cy="0"/>
          </a:xfrm>
          <a:prstGeom prst="line">
            <a:avLst/>
          </a:prstGeom>
          <a:noFill/>
          <a:ln w="508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19" name="Picture 65" descr="LW_Adler_4C_16x2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438" y="6310313"/>
            <a:ext cx="360362" cy="449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ylinder 5"/>
          <p:cNvSpPr/>
          <p:nvPr/>
        </p:nvSpPr>
        <p:spPr bwMode="auto">
          <a:xfrm>
            <a:off x="1763688" y="2482427"/>
            <a:ext cx="1152128" cy="3096344"/>
          </a:xfrm>
          <a:prstGeom prst="can">
            <a:avLst/>
          </a:prstGeom>
          <a:solidFill>
            <a:srgbClr val="CCECFF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2323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265" y="4642667"/>
            <a:ext cx="958974" cy="842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4" name="Zylinder 3"/>
          <p:cNvSpPr/>
          <p:nvPr/>
        </p:nvSpPr>
        <p:spPr bwMode="auto">
          <a:xfrm>
            <a:off x="6444208" y="2482427"/>
            <a:ext cx="1152128" cy="3096344"/>
          </a:xfrm>
          <a:prstGeom prst="can">
            <a:avLst/>
          </a:prstGeom>
          <a:solidFill>
            <a:srgbClr val="CCECFF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Zylinder 4"/>
          <p:cNvSpPr/>
          <p:nvPr/>
        </p:nvSpPr>
        <p:spPr bwMode="auto">
          <a:xfrm>
            <a:off x="4067944" y="2482427"/>
            <a:ext cx="1152128" cy="3096344"/>
          </a:xfrm>
          <a:prstGeom prst="can">
            <a:avLst/>
          </a:prstGeom>
          <a:solidFill>
            <a:srgbClr val="CCECFF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Abgerundetes Rechteck 7"/>
          <p:cNvSpPr/>
          <p:nvPr/>
        </p:nvSpPr>
        <p:spPr bwMode="auto">
          <a:xfrm rot="19942881">
            <a:off x="1382178" y="3933646"/>
            <a:ext cx="1956514" cy="715089"/>
          </a:xfrm>
          <a:prstGeom prst="round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b="1" dirty="0" err="1" smtClean="0">
                <a:solidFill>
                  <a:schemeClr val="bg1"/>
                </a:solidFill>
                <a:latin typeface="Arial" charset="0"/>
              </a:rPr>
              <a:t>Rafforzamento</a:t>
            </a:r>
            <a:r>
              <a:rPr lang="de-DE" b="1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de-DE" b="1" dirty="0" err="1" smtClean="0">
                <a:solidFill>
                  <a:schemeClr val="bg1"/>
                </a:solidFill>
                <a:latin typeface="Arial" charset="0"/>
              </a:rPr>
              <a:t>preventivo</a:t>
            </a:r>
            <a:endParaRPr kumimoji="0" lang="de-DE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1" name="Abgerundetes Rechteck 10"/>
          <p:cNvSpPr/>
          <p:nvPr/>
        </p:nvSpPr>
        <p:spPr bwMode="auto">
          <a:xfrm rot="19942881">
            <a:off x="3618901" y="3760588"/>
            <a:ext cx="1962126" cy="715089"/>
          </a:xfrm>
          <a:prstGeom prst="round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Conciliazione</a:t>
            </a:r>
            <a:r>
              <a:rPr kumimoji="0" lang="de-DE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 </a:t>
            </a:r>
            <a:r>
              <a:rPr kumimoji="0" lang="de-DE" sz="1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famiglia</a:t>
            </a:r>
            <a:r>
              <a:rPr lang="de-DE" b="1" dirty="0" err="1" smtClean="0">
                <a:solidFill>
                  <a:schemeClr val="bg1"/>
                </a:solidFill>
                <a:latin typeface="Arial" charset="0"/>
              </a:rPr>
              <a:t>-</a:t>
            </a:r>
            <a:r>
              <a:rPr kumimoji="0" lang="de-DE" sz="1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lavoro</a:t>
            </a:r>
            <a:endParaRPr kumimoji="0" lang="de-DE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2" name="Abgerundetes Rechteck 11"/>
          <p:cNvSpPr/>
          <p:nvPr/>
        </p:nvSpPr>
        <p:spPr bwMode="auto">
          <a:xfrm rot="19942881">
            <a:off x="6055467" y="3642416"/>
            <a:ext cx="2073625" cy="715089"/>
          </a:xfrm>
          <a:prstGeom prst="round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Sostegno</a:t>
            </a:r>
            <a:r>
              <a:rPr kumimoji="0" lang="de-DE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 </a:t>
            </a:r>
            <a:r>
              <a:rPr kumimoji="0" lang="de-DE" sz="1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finanziario</a:t>
            </a:r>
            <a:endParaRPr kumimoji="0" lang="de-DE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3" name="Zylinder 12"/>
          <p:cNvSpPr/>
          <p:nvPr/>
        </p:nvSpPr>
        <p:spPr bwMode="auto">
          <a:xfrm rot="645214">
            <a:off x="6974912" y="4891317"/>
            <a:ext cx="357843" cy="86326"/>
          </a:xfrm>
          <a:prstGeom prst="can">
            <a:avLst/>
          </a:prstGeom>
          <a:solidFill>
            <a:srgbClr val="FF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Zylinder 13"/>
          <p:cNvSpPr/>
          <p:nvPr/>
        </p:nvSpPr>
        <p:spPr bwMode="auto">
          <a:xfrm rot="1301956">
            <a:off x="6912694" y="5191823"/>
            <a:ext cx="357843" cy="86326"/>
          </a:xfrm>
          <a:prstGeom prst="can">
            <a:avLst/>
          </a:prstGeom>
          <a:solidFill>
            <a:srgbClr val="FF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Zylinder 14"/>
          <p:cNvSpPr/>
          <p:nvPr/>
        </p:nvSpPr>
        <p:spPr bwMode="auto">
          <a:xfrm rot="20905073">
            <a:off x="7195563" y="5234538"/>
            <a:ext cx="357843" cy="86326"/>
          </a:xfrm>
          <a:prstGeom prst="can">
            <a:avLst/>
          </a:prstGeom>
          <a:solidFill>
            <a:srgbClr val="FF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Zylinder 15"/>
          <p:cNvSpPr/>
          <p:nvPr/>
        </p:nvSpPr>
        <p:spPr bwMode="auto">
          <a:xfrm rot="3292831">
            <a:off x="6882318" y="5343293"/>
            <a:ext cx="357843" cy="86326"/>
          </a:xfrm>
          <a:prstGeom prst="can">
            <a:avLst/>
          </a:prstGeom>
          <a:solidFill>
            <a:srgbClr val="FF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Zylinder 16"/>
          <p:cNvSpPr/>
          <p:nvPr/>
        </p:nvSpPr>
        <p:spPr bwMode="auto">
          <a:xfrm>
            <a:off x="6734437" y="5060397"/>
            <a:ext cx="357843" cy="86326"/>
          </a:xfrm>
          <a:prstGeom prst="can">
            <a:avLst/>
          </a:prstGeom>
          <a:solidFill>
            <a:srgbClr val="FF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Zylinder 17"/>
          <p:cNvSpPr/>
          <p:nvPr/>
        </p:nvSpPr>
        <p:spPr bwMode="auto">
          <a:xfrm rot="427887">
            <a:off x="6531871" y="5123333"/>
            <a:ext cx="357843" cy="86326"/>
          </a:xfrm>
          <a:prstGeom prst="can">
            <a:avLst/>
          </a:prstGeom>
          <a:solidFill>
            <a:srgbClr val="FF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Zylinder 18"/>
          <p:cNvSpPr/>
          <p:nvPr/>
        </p:nvSpPr>
        <p:spPr bwMode="auto">
          <a:xfrm rot="536959">
            <a:off x="6649965" y="5291489"/>
            <a:ext cx="357843" cy="86326"/>
          </a:xfrm>
          <a:prstGeom prst="can">
            <a:avLst/>
          </a:prstGeom>
          <a:solidFill>
            <a:srgbClr val="FF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Zylinder 19"/>
          <p:cNvSpPr/>
          <p:nvPr/>
        </p:nvSpPr>
        <p:spPr bwMode="auto">
          <a:xfrm>
            <a:off x="6527897" y="5325167"/>
            <a:ext cx="357843" cy="86326"/>
          </a:xfrm>
          <a:prstGeom prst="can">
            <a:avLst/>
          </a:prstGeom>
          <a:solidFill>
            <a:srgbClr val="FF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Zylinder 20"/>
          <p:cNvSpPr/>
          <p:nvPr/>
        </p:nvSpPr>
        <p:spPr bwMode="auto">
          <a:xfrm rot="937761">
            <a:off x="7207564" y="5085787"/>
            <a:ext cx="357843" cy="86326"/>
          </a:xfrm>
          <a:prstGeom prst="can">
            <a:avLst/>
          </a:prstGeom>
          <a:solidFill>
            <a:srgbClr val="FF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Zylinder 21"/>
          <p:cNvSpPr/>
          <p:nvPr/>
        </p:nvSpPr>
        <p:spPr bwMode="auto">
          <a:xfrm rot="20905073">
            <a:off x="6600813" y="5246959"/>
            <a:ext cx="357843" cy="86326"/>
          </a:xfrm>
          <a:prstGeom prst="can">
            <a:avLst/>
          </a:prstGeom>
          <a:solidFill>
            <a:srgbClr val="FF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Zylinder 22"/>
          <p:cNvSpPr/>
          <p:nvPr/>
        </p:nvSpPr>
        <p:spPr bwMode="auto">
          <a:xfrm>
            <a:off x="7195521" y="5368330"/>
            <a:ext cx="357843" cy="86326"/>
          </a:xfrm>
          <a:prstGeom prst="can">
            <a:avLst/>
          </a:prstGeom>
          <a:solidFill>
            <a:srgbClr val="FF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Zylinder 23"/>
          <p:cNvSpPr/>
          <p:nvPr/>
        </p:nvSpPr>
        <p:spPr bwMode="auto">
          <a:xfrm rot="20905073">
            <a:off x="7110923" y="5007358"/>
            <a:ext cx="357843" cy="86326"/>
          </a:xfrm>
          <a:prstGeom prst="can">
            <a:avLst/>
          </a:prstGeom>
          <a:solidFill>
            <a:srgbClr val="FF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Zylinder 24"/>
          <p:cNvSpPr/>
          <p:nvPr/>
        </p:nvSpPr>
        <p:spPr bwMode="auto">
          <a:xfrm rot="20905073">
            <a:off x="7093344" y="5151486"/>
            <a:ext cx="357843" cy="86326"/>
          </a:xfrm>
          <a:prstGeom prst="can">
            <a:avLst/>
          </a:prstGeom>
          <a:solidFill>
            <a:srgbClr val="FF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Zylinder 25"/>
          <p:cNvSpPr/>
          <p:nvPr/>
        </p:nvSpPr>
        <p:spPr bwMode="auto">
          <a:xfrm rot="20905073">
            <a:off x="7241042" y="5291490"/>
            <a:ext cx="357843" cy="86326"/>
          </a:xfrm>
          <a:prstGeom prst="can">
            <a:avLst/>
          </a:prstGeom>
          <a:solidFill>
            <a:srgbClr val="FF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Zylinder 26"/>
          <p:cNvSpPr/>
          <p:nvPr/>
        </p:nvSpPr>
        <p:spPr bwMode="auto">
          <a:xfrm rot="20905073">
            <a:off x="6881278" y="5343292"/>
            <a:ext cx="357843" cy="86326"/>
          </a:xfrm>
          <a:prstGeom prst="can">
            <a:avLst/>
          </a:prstGeom>
          <a:solidFill>
            <a:srgbClr val="FF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Zylinder 27"/>
          <p:cNvSpPr/>
          <p:nvPr/>
        </p:nvSpPr>
        <p:spPr bwMode="auto">
          <a:xfrm rot="676135">
            <a:off x="6580014" y="5391772"/>
            <a:ext cx="357843" cy="86326"/>
          </a:xfrm>
          <a:prstGeom prst="can">
            <a:avLst/>
          </a:prstGeom>
          <a:solidFill>
            <a:srgbClr val="FF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Zylinder 28"/>
          <p:cNvSpPr/>
          <p:nvPr/>
        </p:nvSpPr>
        <p:spPr bwMode="auto">
          <a:xfrm>
            <a:off x="6963679" y="5111220"/>
            <a:ext cx="357843" cy="86326"/>
          </a:xfrm>
          <a:prstGeom prst="can">
            <a:avLst/>
          </a:prstGeom>
          <a:solidFill>
            <a:srgbClr val="FF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Zylinder 29"/>
          <p:cNvSpPr/>
          <p:nvPr/>
        </p:nvSpPr>
        <p:spPr bwMode="auto">
          <a:xfrm rot="21375181">
            <a:off x="6698372" y="5441023"/>
            <a:ext cx="357843" cy="86326"/>
          </a:xfrm>
          <a:prstGeom prst="can">
            <a:avLst/>
          </a:prstGeom>
          <a:solidFill>
            <a:srgbClr val="FF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Zylinder 30"/>
          <p:cNvSpPr/>
          <p:nvPr/>
        </p:nvSpPr>
        <p:spPr bwMode="auto">
          <a:xfrm rot="20905073">
            <a:off x="7110609" y="5436232"/>
            <a:ext cx="357843" cy="86326"/>
          </a:xfrm>
          <a:prstGeom prst="can">
            <a:avLst/>
          </a:prstGeom>
          <a:solidFill>
            <a:srgbClr val="FF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Zylinder 31"/>
          <p:cNvSpPr/>
          <p:nvPr/>
        </p:nvSpPr>
        <p:spPr bwMode="auto">
          <a:xfrm rot="908007">
            <a:off x="6466507" y="5219873"/>
            <a:ext cx="357843" cy="86326"/>
          </a:xfrm>
          <a:prstGeom prst="can">
            <a:avLst/>
          </a:prstGeom>
          <a:solidFill>
            <a:srgbClr val="FF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23234" name="Picture 2" descr="http://www.insm.de/insm/dms/insm/bilder/publikationen/positionspapiere/icon-familie-beruf/Icon%20Familie%20und%20Beru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624" y="4594332"/>
            <a:ext cx="931865" cy="931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Zylinder 34"/>
          <p:cNvSpPr/>
          <p:nvPr/>
        </p:nvSpPr>
        <p:spPr bwMode="auto">
          <a:xfrm rot="1875026">
            <a:off x="6872689" y="4685806"/>
            <a:ext cx="357843" cy="86326"/>
          </a:xfrm>
          <a:prstGeom prst="can">
            <a:avLst/>
          </a:prstGeom>
          <a:solidFill>
            <a:srgbClr val="FF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Zylinder 32"/>
          <p:cNvSpPr/>
          <p:nvPr/>
        </p:nvSpPr>
        <p:spPr bwMode="auto">
          <a:xfrm rot="14312301">
            <a:off x="6524851" y="3223305"/>
            <a:ext cx="460708" cy="159816"/>
          </a:xfrm>
          <a:prstGeom prst="can">
            <a:avLst>
              <a:gd name="adj" fmla="val 50000"/>
            </a:avLst>
          </a:prstGeom>
          <a:solidFill>
            <a:srgbClr val="FF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Gleichschenkliges Dreieck 33"/>
          <p:cNvSpPr/>
          <p:nvPr/>
        </p:nvSpPr>
        <p:spPr bwMode="auto">
          <a:xfrm>
            <a:off x="1440265" y="1618332"/>
            <a:ext cx="6444103" cy="864096"/>
          </a:xfrm>
          <a:prstGeom prst="triangle">
            <a:avLst>
              <a:gd name="adj" fmla="val 49588"/>
            </a:avLst>
          </a:prstGeom>
          <a:solidFill>
            <a:srgbClr val="00B0F0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215900">
              <a:srgbClr val="CCECFF">
                <a:alpha val="0"/>
              </a:srgbClr>
            </a:glow>
            <a:outerShdw blurRad="63500" sx="102000" sy="102000" algn="ctr" rotWithShape="0">
              <a:prstClr val="black">
                <a:alpha val="40000"/>
              </a:prstClr>
            </a:outerShdw>
            <a:softEdge rad="1270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37" name="Textfeld 36"/>
          <p:cNvSpPr txBox="1"/>
          <p:nvPr/>
        </p:nvSpPr>
        <p:spPr>
          <a:xfrm>
            <a:off x="2051720" y="1978371"/>
            <a:ext cx="5238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err="1" smtClean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Politiche</a:t>
            </a:r>
            <a:r>
              <a:rPr lang="de-DE" b="1" dirty="0" smtClean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de-DE" b="1" dirty="0" err="1" smtClean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familiari</a:t>
            </a:r>
            <a:r>
              <a:rPr lang="de-DE" b="1" dirty="0" smtClean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2014-2018</a:t>
            </a:r>
            <a:endParaRPr lang="de-DE" dirty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40" name="Rechteck 39"/>
          <p:cNvSpPr/>
          <p:nvPr/>
        </p:nvSpPr>
        <p:spPr bwMode="auto">
          <a:xfrm>
            <a:off x="1756116" y="5578771"/>
            <a:ext cx="5912228" cy="504056"/>
          </a:xfrm>
          <a:prstGeom prst="rect">
            <a:avLst/>
          </a:prstGeom>
          <a:solidFill>
            <a:srgbClr val="CCECFF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1" name="Textfeld 40"/>
          <p:cNvSpPr txBox="1"/>
          <p:nvPr/>
        </p:nvSpPr>
        <p:spPr>
          <a:xfrm>
            <a:off x="2051720" y="5578771"/>
            <a:ext cx="52381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 err="1" smtClean="0">
                <a:ln w="6350">
                  <a:solidFill>
                    <a:srgbClr val="0070C0"/>
                  </a:solidFill>
                </a:ln>
                <a:solidFill>
                  <a:schemeClr val="bg1"/>
                </a:solidFill>
              </a:rPr>
              <a:t>Legge</a:t>
            </a:r>
            <a:r>
              <a:rPr lang="de-DE" sz="2400" dirty="0" smtClean="0">
                <a:ln w="6350">
                  <a:solidFill>
                    <a:srgbClr val="0070C0"/>
                  </a:solidFill>
                </a:ln>
                <a:solidFill>
                  <a:schemeClr val="bg1"/>
                </a:solidFill>
              </a:rPr>
              <a:t> </a:t>
            </a:r>
            <a:r>
              <a:rPr lang="de-DE" sz="2400" dirty="0" err="1" smtClean="0">
                <a:ln w="6350">
                  <a:solidFill>
                    <a:srgbClr val="0070C0"/>
                  </a:solidFill>
                </a:ln>
                <a:solidFill>
                  <a:schemeClr val="bg1"/>
                </a:solidFill>
              </a:rPr>
              <a:t>provinciale</a:t>
            </a:r>
            <a:r>
              <a:rPr lang="de-DE" sz="2400" dirty="0" smtClean="0">
                <a:ln w="6350">
                  <a:solidFill>
                    <a:srgbClr val="0070C0"/>
                  </a:solidFill>
                </a:ln>
                <a:solidFill>
                  <a:schemeClr val="bg1"/>
                </a:solidFill>
              </a:rPr>
              <a:t> n. </a:t>
            </a:r>
            <a:r>
              <a:rPr lang="de-DE" sz="2400" dirty="0" smtClean="0">
                <a:ln w="6350">
                  <a:solidFill>
                    <a:srgbClr val="0070C0"/>
                  </a:solidFill>
                </a:ln>
                <a:solidFill>
                  <a:schemeClr val="bg1"/>
                </a:solidFill>
              </a:rPr>
              <a:t>8/2013 </a:t>
            </a:r>
            <a:endParaRPr lang="de-DE" sz="2400" dirty="0">
              <a:ln w="6350">
                <a:solidFill>
                  <a:srgbClr val="0070C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8" name="Rechteck 37"/>
          <p:cNvSpPr/>
          <p:nvPr/>
        </p:nvSpPr>
        <p:spPr>
          <a:xfrm>
            <a:off x="0" y="0"/>
            <a:ext cx="9144000" cy="1308100"/>
          </a:xfrm>
          <a:prstGeom prst="rect">
            <a:avLst/>
          </a:prstGeom>
          <a:solidFill>
            <a:srgbClr val="C20D20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FranklinGotTDem"/>
            </a:endParaRPr>
          </a:p>
        </p:txBody>
      </p:sp>
      <p:sp>
        <p:nvSpPr>
          <p:cNvPr id="39" name="Titel 1"/>
          <p:cNvSpPr txBox="1">
            <a:spLocks/>
          </p:cNvSpPr>
          <p:nvPr/>
        </p:nvSpPr>
        <p:spPr>
          <a:xfrm>
            <a:off x="53879" y="466784"/>
            <a:ext cx="4217538" cy="37446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algn="r">
              <a:lnSpc>
                <a:spcPts val="2160"/>
              </a:lnSpc>
            </a:pPr>
            <a:r>
              <a:rPr lang="de-DE" sz="2600" baseline="30000" dirty="0" smtClean="0">
                <a:solidFill>
                  <a:srgbClr val="FFFFFF"/>
                </a:solidFill>
                <a:latin typeface="FranklinGotTDem"/>
                <a:cs typeface="Franklin Gothic Book"/>
              </a:rPr>
              <a:t>Familienpolitik:</a:t>
            </a:r>
            <a:endParaRPr lang="de-DE" sz="2600" baseline="30000" dirty="0">
              <a:solidFill>
                <a:srgbClr val="FFFFFF"/>
              </a:solidFill>
              <a:latin typeface="FranklinGotTDem"/>
              <a:cs typeface="Franklin Gothic Book"/>
            </a:endParaRPr>
          </a:p>
        </p:txBody>
      </p:sp>
      <p:sp>
        <p:nvSpPr>
          <p:cNvPr id="42" name="Titel 1"/>
          <p:cNvSpPr txBox="1">
            <a:spLocks/>
          </p:cNvSpPr>
          <p:nvPr/>
        </p:nvSpPr>
        <p:spPr>
          <a:xfrm>
            <a:off x="4826401" y="837398"/>
            <a:ext cx="4217538" cy="52835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ts val="344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200" b="1" i="0" u="none" strike="noStrike" kern="1100" cap="none" spc="0" normalizeH="0" baseline="300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GotTDem"/>
                <a:ea typeface="+mj-ea"/>
                <a:cs typeface="FranklinGotTDem"/>
              </a:rPr>
              <a:t>I </a:t>
            </a:r>
            <a:r>
              <a:rPr kumimoji="0" lang="de-DE" sz="4200" b="1" i="0" u="none" strike="noStrike" kern="1100" cap="none" spc="0" normalizeH="0" baseline="3000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GotTDem"/>
                <a:ea typeface="+mj-ea"/>
                <a:cs typeface="FranklinGotTDem"/>
              </a:rPr>
              <a:t>tre</a:t>
            </a:r>
            <a:r>
              <a:rPr kumimoji="0" lang="de-DE" sz="4200" b="1" i="0" u="none" strike="noStrike" kern="1100" cap="none" spc="0" normalizeH="0" baseline="300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GotTDem"/>
                <a:ea typeface="+mj-ea"/>
                <a:cs typeface="FranklinGotTDem"/>
              </a:rPr>
              <a:t> </a:t>
            </a:r>
            <a:r>
              <a:rPr kumimoji="0" lang="de-DE" sz="4200" b="1" i="0" u="none" strike="noStrike" kern="1100" cap="none" spc="0" normalizeH="0" baseline="3000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GotTDem"/>
                <a:ea typeface="+mj-ea"/>
                <a:cs typeface="FranklinGotTDem"/>
              </a:rPr>
              <a:t>pilastri</a:t>
            </a:r>
            <a:endParaRPr kumimoji="0" lang="de-DE" sz="4200" b="1" i="0" u="none" strike="noStrike" kern="1200" cap="none" spc="0" normalizeH="0" baseline="3000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GotTDem"/>
              <a:ea typeface="+mj-ea"/>
              <a:cs typeface="FranklinGotTDem"/>
            </a:endParaRPr>
          </a:p>
        </p:txBody>
      </p:sp>
      <p:sp>
        <p:nvSpPr>
          <p:cNvPr id="43" name="Titel 1"/>
          <p:cNvSpPr txBox="1">
            <a:spLocks/>
          </p:cNvSpPr>
          <p:nvPr/>
        </p:nvSpPr>
        <p:spPr>
          <a:xfrm>
            <a:off x="4834098" y="466784"/>
            <a:ext cx="4217538" cy="37446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lnSpc>
                <a:spcPts val="2160"/>
              </a:lnSpc>
            </a:pPr>
            <a:r>
              <a:rPr lang="de-DE" sz="2600" baseline="30000" dirty="0" err="1" smtClean="0">
                <a:solidFill>
                  <a:schemeClr val="bg1"/>
                </a:solidFill>
                <a:latin typeface="FranklinGotTDem"/>
                <a:cs typeface="Franklin Gothic Book"/>
              </a:rPr>
              <a:t>Politiche</a:t>
            </a:r>
            <a:r>
              <a:rPr lang="de-DE" sz="2600" baseline="30000" dirty="0" smtClean="0">
                <a:solidFill>
                  <a:schemeClr val="bg1"/>
                </a:solidFill>
                <a:latin typeface="FranklinGotTDem"/>
                <a:cs typeface="Franklin Gothic Book"/>
              </a:rPr>
              <a:t> </a:t>
            </a:r>
            <a:r>
              <a:rPr lang="de-DE" sz="2600" baseline="30000" dirty="0" err="1" smtClean="0">
                <a:solidFill>
                  <a:schemeClr val="bg1"/>
                </a:solidFill>
                <a:latin typeface="FranklinGotTDem"/>
                <a:cs typeface="Franklin Gothic Book"/>
              </a:rPr>
              <a:t>familiari</a:t>
            </a:r>
            <a:r>
              <a:rPr lang="de-DE" sz="2600" baseline="30000" dirty="0" smtClean="0">
                <a:solidFill>
                  <a:schemeClr val="bg1"/>
                </a:solidFill>
                <a:latin typeface="FranklinGotTDem"/>
                <a:cs typeface="Franklin Gothic Book"/>
              </a:rPr>
              <a:t>:</a:t>
            </a:r>
            <a:endParaRPr lang="de-DE" sz="2600" baseline="30000" dirty="0">
              <a:solidFill>
                <a:schemeClr val="bg1"/>
              </a:solidFill>
              <a:latin typeface="FranklinGotTDem"/>
              <a:cs typeface="Franklin Gothic Book"/>
            </a:endParaRPr>
          </a:p>
        </p:txBody>
      </p:sp>
      <p:sp>
        <p:nvSpPr>
          <p:cNvPr id="44" name="Titel 1"/>
          <p:cNvSpPr txBox="1">
            <a:spLocks/>
          </p:cNvSpPr>
          <p:nvPr/>
        </p:nvSpPr>
        <p:spPr>
          <a:xfrm>
            <a:off x="69273" y="837398"/>
            <a:ext cx="4217538" cy="52835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ts val="344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200" b="1" i="0" u="none" strike="noStrike" kern="1100" cap="none" spc="0" normalizeH="0" baseline="300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anklinGotTDem"/>
                <a:ea typeface="+mj-ea"/>
                <a:cs typeface="FranklinGotTDem"/>
              </a:rPr>
              <a:t>Die drei Säulen</a:t>
            </a:r>
            <a:endParaRPr kumimoji="0" lang="de-DE" sz="4200" b="1" i="0" u="none" strike="noStrike" kern="1200" cap="none" spc="0" normalizeH="0" baseline="3000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ranklinGotTDem"/>
              <a:ea typeface="+mj-ea"/>
              <a:cs typeface="FranklinGotTDem"/>
            </a:endParaRPr>
          </a:p>
        </p:txBody>
      </p:sp>
      <p:sp>
        <p:nvSpPr>
          <p:cNvPr id="45" name="Line 39"/>
          <p:cNvSpPr>
            <a:spLocks noChangeShapeType="1"/>
          </p:cNvSpPr>
          <p:nvPr/>
        </p:nvSpPr>
        <p:spPr bwMode="auto">
          <a:xfrm>
            <a:off x="431800" y="6534150"/>
            <a:ext cx="3778250" cy="0"/>
          </a:xfrm>
          <a:prstGeom prst="line">
            <a:avLst/>
          </a:prstGeom>
          <a:noFill/>
          <a:ln w="508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6" name="Rectangle 42"/>
          <p:cNvSpPr>
            <a:spLocks noChangeArrowheads="1"/>
          </p:cNvSpPr>
          <p:nvPr/>
        </p:nvSpPr>
        <p:spPr bwMode="auto">
          <a:xfrm>
            <a:off x="2065338" y="6326188"/>
            <a:ext cx="2236787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spcBef>
                <a:spcPct val="0"/>
              </a:spcBef>
            </a:pPr>
            <a:r>
              <a:rPr lang="de-DE" altLang="de-DE" sz="800" dirty="0">
                <a:latin typeface="Arial" panose="020B0604020202020204" pitchFamily="34" charset="0"/>
                <a:cs typeface="Arial" panose="020B0604020202020204" pitchFamily="34" charset="0"/>
              </a:rPr>
              <a:t>AUTONOME PROVINZ BOZEN - SÜDTIROL</a:t>
            </a:r>
          </a:p>
        </p:txBody>
      </p:sp>
      <p:sp>
        <p:nvSpPr>
          <p:cNvPr id="47" name="Rectangle 43"/>
          <p:cNvSpPr>
            <a:spLocks noChangeArrowheads="1"/>
          </p:cNvSpPr>
          <p:nvPr/>
        </p:nvSpPr>
        <p:spPr bwMode="auto">
          <a:xfrm>
            <a:off x="4832350" y="6326188"/>
            <a:ext cx="2709863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it-IT" altLang="de-DE" sz="800" dirty="0">
                <a:latin typeface="Arial" panose="020B0604020202020204" pitchFamily="34" charset="0"/>
                <a:cs typeface="Arial" panose="020B0604020202020204" pitchFamily="34" charset="0"/>
              </a:rPr>
              <a:t>PROVINCIA AUTONOMA DI BOLZANO - ALTO ADIGE</a:t>
            </a:r>
          </a:p>
        </p:txBody>
      </p:sp>
      <p:sp>
        <p:nvSpPr>
          <p:cNvPr id="48" name="Text Box 44"/>
          <p:cNvSpPr txBox="1">
            <a:spLocks noChangeArrowheads="1"/>
          </p:cNvSpPr>
          <p:nvPr/>
        </p:nvSpPr>
        <p:spPr bwMode="auto">
          <a:xfrm>
            <a:off x="4832350" y="6484938"/>
            <a:ext cx="1290738" cy="237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ts val="1300"/>
              </a:lnSpc>
              <a:spcBef>
                <a:spcPct val="0"/>
              </a:spcBef>
            </a:pPr>
            <a:r>
              <a:rPr lang="it-IT" altLang="de-DE" sz="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Assessora </a:t>
            </a:r>
            <a:r>
              <a:rPr lang="it-IT" altLang="de-DE" sz="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Waltraud </a:t>
            </a:r>
            <a:r>
              <a:rPr lang="it-IT" altLang="de-DE" sz="700" b="1" dirty="0">
                <a:latin typeface="Arial" panose="020B0604020202020204" pitchFamily="34" charset="0"/>
                <a:cs typeface="Arial" panose="020B0604020202020204" pitchFamily="34" charset="0"/>
              </a:rPr>
              <a:t>Deeg</a:t>
            </a:r>
          </a:p>
        </p:txBody>
      </p:sp>
      <p:sp>
        <p:nvSpPr>
          <p:cNvPr id="49" name="Text Box 45"/>
          <p:cNvSpPr txBox="1">
            <a:spLocks noChangeArrowheads="1"/>
          </p:cNvSpPr>
          <p:nvPr/>
        </p:nvSpPr>
        <p:spPr bwMode="auto">
          <a:xfrm>
            <a:off x="2956869" y="6484938"/>
            <a:ext cx="1346844" cy="237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lnSpc>
                <a:spcPts val="1300"/>
              </a:lnSpc>
              <a:spcBef>
                <a:spcPct val="0"/>
              </a:spcBef>
            </a:pPr>
            <a:r>
              <a:rPr lang="de-DE" altLang="de-DE" sz="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Landesrätin </a:t>
            </a:r>
            <a:r>
              <a:rPr lang="de-DE" altLang="de-DE" sz="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Waltraud </a:t>
            </a:r>
            <a:r>
              <a:rPr lang="de-DE" altLang="de-DE" sz="700" b="1" dirty="0">
                <a:latin typeface="Arial" panose="020B0604020202020204" pitchFamily="34" charset="0"/>
                <a:cs typeface="Arial" panose="020B0604020202020204" pitchFamily="34" charset="0"/>
              </a:rPr>
              <a:t>Deeg</a:t>
            </a:r>
            <a:endParaRPr lang="de-DE" altLang="de-DE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Line 40"/>
          <p:cNvSpPr>
            <a:spLocks noChangeShapeType="1"/>
          </p:cNvSpPr>
          <p:nvPr/>
        </p:nvSpPr>
        <p:spPr bwMode="auto">
          <a:xfrm>
            <a:off x="4929188" y="6534150"/>
            <a:ext cx="3778250" cy="0"/>
          </a:xfrm>
          <a:prstGeom prst="line">
            <a:avLst/>
          </a:prstGeom>
          <a:noFill/>
          <a:ln w="508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51" name="Picture 65" descr="LW_Adler_4C_16x2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438" y="6310313"/>
            <a:ext cx="360362" cy="449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618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0" y="0"/>
            <a:ext cx="9144000" cy="1854200"/>
          </a:xfrm>
          <a:prstGeom prst="rect">
            <a:avLst/>
          </a:prstGeom>
          <a:solidFill>
            <a:srgbClr val="C20D20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53879" y="487271"/>
            <a:ext cx="4217538" cy="35503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algn="r">
              <a:lnSpc>
                <a:spcPts val="2160"/>
              </a:lnSpc>
            </a:pPr>
            <a:r>
              <a:rPr lang="de-DE" sz="2600" baseline="30000" dirty="0" smtClean="0">
                <a:solidFill>
                  <a:srgbClr val="FFFFFF"/>
                </a:solidFill>
                <a:latin typeface="Franklin Gothic Book"/>
                <a:cs typeface="Franklin Gothic Book"/>
              </a:rPr>
              <a:t>Landeshaushalt 2016</a:t>
            </a:r>
            <a:endParaRPr lang="de-DE" sz="2600" baseline="30000" dirty="0">
              <a:solidFill>
                <a:srgbClr val="FFFFFF"/>
              </a:solidFill>
              <a:latin typeface="Franklin Gothic Book"/>
              <a:cs typeface="Franklin Gothic Book"/>
            </a:endParaRPr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4826401" y="996231"/>
            <a:ext cx="4217538" cy="96436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ts val="344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200" b="1" i="0" u="none" strike="noStrike" kern="1100" cap="none" spc="0" normalizeH="0" baseline="3000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GotTDem"/>
                <a:ea typeface="+mj-ea"/>
                <a:cs typeface="FranklinGotTDem"/>
              </a:rPr>
              <a:t>Misure</a:t>
            </a:r>
            <a:r>
              <a:rPr kumimoji="0" lang="de-DE" sz="4200" b="1" i="0" u="none" strike="noStrike" kern="1100" cap="none" spc="0" normalizeH="0" baseline="300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GotTDem"/>
                <a:ea typeface="+mj-ea"/>
                <a:cs typeface="FranklinGotTDem"/>
              </a:rPr>
              <a:t> per </a:t>
            </a:r>
            <a:r>
              <a:rPr kumimoji="0" lang="de-DE" sz="4200" b="1" i="0" u="none" strike="noStrike" kern="1100" cap="none" spc="0" normalizeH="0" baseline="3000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GotTDem"/>
                <a:ea typeface="+mj-ea"/>
                <a:cs typeface="FranklinGotTDem"/>
              </a:rPr>
              <a:t>il</a:t>
            </a:r>
            <a:r>
              <a:rPr kumimoji="0" lang="de-DE" sz="4200" b="1" i="0" u="none" strike="noStrike" kern="1100" cap="none" spc="0" normalizeH="0" baseline="300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GotTDem"/>
                <a:ea typeface="+mj-ea"/>
                <a:cs typeface="FranklinGotTDem"/>
              </a:rPr>
              <a:t> „</a:t>
            </a:r>
            <a:r>
              <a:rPr kumimoji="0" lang="de-DE" sz="4200" b="1" i="0" u="none" strike="noStrike" kern="1100" cap="none" spc="0" normalizeH="0" baseline="3000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GotTDem"/>
                <a:ea typeface="+mj-ea"/>
                <a:cs typeface="FranklinGotTDem"/>
              </a:rPr>
              <a:t>sostegno</a:t>
            </a:r>
            <a:r>
              <a:rPr kumimoji="0" lang="de-DE" sz="4200" b="1" i="0" u="none" strike="noStrike" kern="1100" cap="none" spc="0" normalizeH="0" baseline="300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GotTDem"/>
                <a:ea typeface="+mj-ea"/>
                <a:cs typeface="FranklinGotTDem"/>
              </a:rPr>
              <a:t> </a:t>
            </a:r>
            <a:r>
              <a:rPr lang="de-DE" sz="4200" b="1" kern="1100" baseline="30000" dirty="0" err="1">
                <a:solidFill>
                  <a:srgbClr val="FFFFFF"/>
                </a:solidFill>
                <a:latin typeface="FranklinGotTDem"/>
                <a:ea typeface="+mj-ea"/>
                <a:cs typeface="FranklinGotTDem"/>
              </a:rPr>
              <a:t>precoce</a:t>
            </a:r>
            <a:r>
              <a:rPr lang="de-DE" sz="4200" b="1" kern="1100" baseline="30000" dirty="0">
                <a:solidFill>
                  <a:srgbClr val="FFFFFF"/>
                </a:solidFill>
                <a:latin typeface="FranklinGotTDem"/>
                <a:ea typeface="+mj-ea"/>
                <a:cs typeface="FranklinGotTDem"/>
              </a:rPr>
              <a:t> delle </a:t>
            </a:r>
            <a:r>
              <a:rPr lang="de-DE" sz="4200" b="1" kern="1100" baseline="30000" dirty="0" err="1" smtClean="0">
                <a:solidFill>
                  <a:srgbClr val="FFFFFF"/>
                </a:solidFill>
                <a:latin typeface="FranklinGotTDem"/>
                <a:ea typeface="+mj-ea"/>
                <a:cs typeface="FranklinGotTDem"/>
              </a:rPr>
              <a:t>famiglie</a:t>
            </a:r>
            <a:r>
              <a:rPr lang="de-DE" sz="4200" b="1" kern="1100" baseline="30000" dirty="0" smtClean="0">
                <a:solidFill>
                  <a:srgbClr val="FFFFFF"/>
                </a:solidFill>
                <a:latin typeface="FranklinGotTDem"/>
                <a:ea typeface="+mj-ea"/>
                <a:cs typeface="FranklinGotTDem"/>
              </a:rPr>
              <a:t>“ </a:t>
            </a:r>
            <a:endParaRPr lang="de-DE" sz="4200" b="1" kern="1100" baseline="30000" dirty="0">
              <a:solidFill>
                <a:srgbClr val="FFFFFF"/>
              </a:solidFill>
              <a:latin typeface="FranklinGotTDem"/>
              <a:ea typeface="+mj-ea"/>
              <a:cs typeface="FranklinGotTDem"/>
            </a:endParaRPr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4834098" y="477558"/>
            <a:ext cx="4217538" cy="37446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lnSpc>
                <a:spcPts val="2160"/>
              </a:lnSpc>
            </a:pPr>
            <a:r>
              <a:rPr lang="de-DE" sz="2600" baseline="30000" dirty="0" err="1" smtClean="0">
                <a:solidFill>
                  <a:schemeClr val="bg1"/>
                </a:solidFill>
                <a:latin typeface="Franklin Gothic Book"/>
                <a:cs typeface="Franklin Gothic Book"/>
              </a:rPr>
              <a:t>Bilancio</a:t>
            </a:r>
            <a:r>
              <a:rPr lang="de-DE" sz="2600" baseline="30000" dirty="0" smtClean="0">
                <a:solidFill>
                  <a:schemeClr val="bg1"/>
                </a:solidFill>
                <a:latin typeface="Franklin Gothic Book"/>
                <a:cs typeface="Franklin Gothic Book"/>
              </a:rPr>
              <a:t> </a:t>
            </a:r>
            <a:r>
              <a:rPr lang="de-DE" sz="2600" baseline="30000" dirty="0" err="1" smtClean="0">
                <a:solidFill>
                  <a:schemeClr val="bg1"/>
                </a:solidFill>
                <a:latin typeface="Franklin Gothic Book"/>
                <a:cs typeface="Franklin Gothic Book"/>
              </a:rPr>
              <a:t>provinciale</a:t>
            </a:r>
            <a:r>
              <a:rPr lang="de-DE" sz="2600" baseline="30000" dirty="0" smtClean="0">
                <a:solidFill>
                  <a:schemeClr val="bg1"/>
                </a:solidFill>
                <a:latin typeface="Franklin Gothic Book"/>
                <a:cs typeface="Franklin Gothic Book"/>
              </a:rPr>
              <a:t> 2016</a:t>
            </a:r>
            <a:endParaRPr lang="de-DE" sz="2600" baseline="30000" dirty="0">
              <a:solidFill>
                <a:schemeClr val="bg1"/>
              </a:solidFill>
              <a:latin typeface="Franklin Gothic Book"/>
              <a:cs typeface="Franklin Gothic Book"/>
            </a:endParaRPr>
          </a:p>
        </p:txBody>
      </p:sp>
      <p:sp>
        <p:nvSpPr>
          <p:cNvPr id="15" name="Titel 1"/>
          <p:cNvSpPr txBox="1">
            <a:spLocks/>
          </p:cNvSpPr>
          <p:nvPr/>
        </p:nvSpPr>
        <p:spPr>
          <a:xfrm>
            <a:off x="69273" y="989434"/>
            <a:ext cx="4217538" cy="97796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ts val="344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e-DE" sz="4200" b="1" kern="1100" baseline="30000" dirty="0" smtClean="0">
                <a:solidFill>
                  <a:schemeClr val="bg1"/>
                </a:solidFill>
                <a:latin typeface="FranklinGotTDem"/>
                <a:ea typeface="+mj-ea"/>
                <a:cs typeface="FranklinGotTDem"/>
              </a:rPr>
              <a:t>Maßnahmen im Bereich „Familie früh stärken“</a:t>
            </a:r>
            <a:r>
              <a:rPr lang="de-DE" sz="4200" b="1" kern="1100" dirty="0" smtClean="0">
                <a:solidFill>
                  <a:schemeClr val="bg1"/>
                </a:solidFill>
                <a:latin typeface="FranklinGotTDem"/>
                <a:ea typeface="+mj-ea"/>
                <a:cs typeface="FranklinGotTDem"/>
              </a:rPr>
              <a:t> </a:t>
            </a:r>
            <a:endParaRPr lang="de-DE" sz="4200" b="1" kern="1100" baseline="30000" dirty="0">
              <a:solidFill>
                <a:schemeClr val="bg1"/>
              </a:solidFill>
              <a:latin typeface="FranklinGotTDem"/>
              <a:ea typeface="+mj-ea"/>
              <a:cs typeface="FranklinGotTDem"/>
            </a:endParaRPr>
          </a:p>
        </p:txBody>
      </p:sp>
      <p:graphicFrame>
        <p:nvGraphicFramePr>
          <p:cNvPr id="11" name="Diagramm 10"/>
          <p:cNvGraphicFramePr/>
          <p:nvPr>
            <p:extLst>
              <p:ext uri="{D42A27DB-BD31-4B8C-83A1-F6EECF244321}">
                <p14:modId xmlns:p14="http://schemas.microsoft.com/office/powerpoint/2010/main" val="4153474172"/>
              </p:ext>
            </p:extLst>
          </p:nvPr>
        </p:nvGraphicFramePr>
        <p:xfrm>
          <a:off x="528810" y="2785425"/>
          <a:ext cx="7910110" cy="333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Textfeld 12"/>
          <p:cNvSpPr txBox="1"/>
          <p:nvPr/>
        </p:nvSpPr>
        <p:spPr>
          <a:xfrm>
            <a:off x="1617291" y="2173367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err="1" smtClean="0">
                <a:latin typeface="FranklinGotTDem"/>
              </a:rPr>
              <a:t>Fondi</a:t>
            </a:r>
            <a:r>
              <a:rPr lang="de-DE" dirty="0" smtClean="0">
                <a:latin typeface="FranklinGotTDem"/>
              </a:rPr>
              <a:t> </a:t>
            </a:r>
            <a:r>
              <a:rPr lang="de-DE" dirty="0" err="1" smtClean="0">
                <a:latin typeface="FranklinGotTDem"/>
              </a:rPr>
              <a:t>stanzia</a:t>
            </a:r>
            <a:r>
              <a:rPr lang="de-DE" dirty="0" err="1" smtClean="0">
                <a:latin typeface="FranklinGotTDem"/>
              </a:rPr>
              <a:t>ti</a:t>
            </a:r>
            <a:r>
              <a:rPr lang="de-DE" dirty="0" smtClean="0">
                <a:latin typeface="FranklinGotTDem"/>
              </a:rPr>
              <a:t> </a:t>
            </a:r>
            <a:r>
              <a:rPr lang="de-DE" dirty="0" smtClean="0">
                <a:latin typeface="FranklinGotTDem"/>
              </a:rPr>
              <a:t>2016</a:t>
            </a:r>
            <a:r>
              <a:rPr lang="de-DE" dirty="0" smtClean="0">
                <a:latin typeface="FranklinGotTDem"/>
              </a:rPr>
              <a:t>: </a:t>
            </a:r>
            <a:r>
              <a:rPr lang="de-DE" b="1" dirty="0" smtClean="0">
                <a:latin typeface="FranklinGotTDem"/>
              </a:rPr>
              <a:t>5.102.059,90 </a:t>
            </a:r>
            <a:r>
              <a:rPr lang="de-DE" b="1" dirty="0" err="1" smtClean="0">
                <a:latin typeface="FranklinGotTDem"/>
              </a:rPr>
              <a:t>milioni</a:t>
            </a:r>
            <a:r>
              <a:rPr lang="de-DE" b="1" dirty="0" smtClean="0">
                <a:latin typeface="FranklinGotTDem"/>
              </a:rPr>
              <a:t> di </a:t>
            </a:r>
            <a:r>
              <a:rPr lang="de-DE" b="1" dirty="0" smtClean="0">
                <a:latin typeface="FranklinGotTDem"/>
              </a:rPr>
              <a:t>€</a:t>
            </a:r>
            <a:endParaRPr lang="de-DE" b="1" dirty="0">
              <a:latin typeface="FranklinGotTDem"/>
            </a:endParaRPr>
          </a:p>
        </p:txBody>
      </p:sp>
      <p:sp>
        <p:nvSpPr>
          <p:cNvPr id="14" name="Line 39"/>
          <p:cNvSpPr>
            <a:spLocks noChangeShapeType="1"/>
          </p:cNvSpPr>
          <p:nvPr/>
        </p:nvSpPr>
        <p:spPr bwMode="auto">
          <a:xfrm>
            <a:off x="431800" y="6534150"/>
            <a:ext cx="3778250" cy="0"/>
          </a:xfrm>
          <a:prstGeom prst="line">
            <a:avLst/>
          </a:prstGeom>
          <a:noFill/>
          <a:ln w="508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" name="Rectangle 42"/>
          <p:cNvSpPr>
            <a:spLocks noChangeArrowheads="1"/>
          </p:cNvSpPr>
          <p:nvPr/>
        </p:nvSpPr>
        <p:spPr bwMode="auto">
          <a:xfrm>
            <a:off x="2065338" y="6326188"/>
            <a:ext cx="2236787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spcBef>
                <a:spcPct val="0"/>
              </a:spcBef>
            </a:pPr>
            <a:r>
              <a:rPr lang="de-DE" altLang="de-DE" sz="800" dirty="0">
                <a:latin typeface="Arial" panose="020B0604020202020204" pitchFamily="34" charset="0"/>
                <a:cs typeface="Arial" panose="020B0604020202020204" pitchFamily="34" charset="0"/>
              </a:rPr>
              <a:t>AUTONOME PROVINZ BOZEN - SÜDTIROL</a:t>
            </a:r>
          </a:p>
        </p:txBody>
      </p:sp>
      <p:sp>
        <p:nvSpPr>
          <p:cNvPr id="17" name="Rectangle 43"/>
          <p:cNvSpPr>
            <a:spLocks noChangeArrowheads="1"/>
          </p:cNvSpPr>
          <p:nvPr/>
        </p:nvSpPr>
        <p:spPr bwMode="auto">
          <a:xfrm>
            <a:off x="4832350" y="6326188"/>
            <a:ext cx="2709863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it-IT" altLang="de-DE" sz="800" dirty="0">
                <a:latin typeface="Arial" panose="020B0604020202020204" pitchFamily="34" charset="0"/>
                <a:cs typeface="Arial" panose="020B0604020202020204" pitchFamily="34" charset="0"/>
              </a:rPr>
              <a:t>PROVINCIA AUTONOMA DI BOLZANO - ALTO ADIGE</a:t>
            </a:r>
          </a:p>
        </p:txBody>
      </p:sp>
      <p:sp>
        <p:nvSpPr>
          <p:cNvPr id="18" name="Text Box 44"/>
          <p:cNvSpPr txBox="1">
            <a:spLocks noChangeArrowheads="1"/>
          </p:cNvSpPr>
          <p:nvPr/>
        </p:nvSpPr>
        <p:spPr bwMode="auto">
          <a:xfrm>
            <a:off x="4832350" y="6484938"/>
            <a:ext cx="1290738" cy="237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ts val="1300"/>
              </a:lnSpc>
              <a:spcBef>
                <a:spcPct val="0"/>
              </a:spcBef>
            </a:pPr>
            <a:r>
              <a:rPr lang="it-IT" altLang="de-DE" sz="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Assessora </a:t>
            </a:r>
            <a:r>
              <a:rPr lang="it-IT" altLang="de-DE" sz="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Waltraud </a:t>
            </a:r>
            <a:r>
              <a:rPr lang="it-IT" altLang="de-DE" sz="700" b="1" dirty="0">
                <a:latin typeface="Arial" panose="020B0604020202020204" pitchFamily="34" charset="0"/>
                <a:cs typeface="Arial" panose="020B0604020202020204" pitchFamily="34" charset="0"/>
              </a:rPr>
              <a:t>Deeg</a:t>
            </a:r>
          </a:p>
        </p:txBody>
      </p:sp>
      <p:sp>
        <p:nvSpPr>
          <p:cNvPr id="19" name="Text Box 45"/>
          <p:cNvSpPr txBox="1">
            <a:spLocks noChangeArrowheads="1"/>
          </p:cNvSpPr>
          <p:nvPr/>
        </p:nvSpPr>
        <p:spPr bwMode="auto">
          <a:xfrm>
            <a:off x="2956869" y="6484938"/>
            <a:ext cx="1346844" cy="237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lnSpc>
                <a:spcPts val="1300"/>
              </a:lnSpc>
              <a:spcBef>
                <a:spcPct val="0"/>
              </a:spcBef>
            </a:pPr>
            <a:r>
              <a:rPr lang="de-DE" altLang="de-DE" sz="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Landesrätin </a:t>
            </a:r>
            <a:r>
              <a:rPr lang="de-DE" altLang="de-DE" sz="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Waltraud </a:t>
            </a:r>
            <a:r>
              <a:rPr lang="de-DE" altLang="de-DE" sz="700" b="1" dirty="0">
                <a:latin typeface="Arial" panose="020B0604020202020204" pitchFamily="34" charset="0"/>
                <a:cs typeface="Arial" panose="020B0604020202020204" pitchFamily="34" charset="0"/>
              </a:rPr>
              <a:t>Deeg</a:t>
            </a:r>
            <a:endParaRPr lang="de-DE" altLang="de-DE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Line 40"/>
          <p:cNvSpPr>
            <a:spLocks noChangeShapeType="1"/>
          </p:cNvSpPr>
          <p:nvPr/>
        </p:nvSpPr>
        <p:spPr bwMode="auto">
          <a:xfrm>
            <a:off x="4929188" y="6534150"/>
            <a:ext cx="3778250" cy="0"/>
          </a:xfrm>
          <a:prstGeom prst="line">
            <a:avLst/>
          </a:prstGeom>
          <a:noFill/>
          <a:ln w="508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21" name="Picture 65" descr="LW_Adler_4C_16x2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438" y="6310313"/>
            <a:ext cx="360362" cy="449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357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0" y="0"/>
            <a:ext cx="9144000" cy="1854200"/>
          </a:xfrm>
          <a:prstGeom prst="rect">
            <a:avLst/>
          </a:prstGeom>
          <a:solidFill>
            <a:srgbClr val="C20D20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53879" y="487271"/>
            <a:ext cx="4217538" cy="35503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algn="r">
              <a:lnSpc>
                <a:spcPts val="2160"/>
              </a:lnSpc>
            </a:pPr>
            <a:r>
              <a:rPr lang="de-DE" sz="2600" baseline="30000" dirty="0" smtClean="0">
                <a:solidFill>
                  <a:srgbClr val="FFFFFF"/>
                </a:solidFill>
                <a:latin typeface="Franklin Gothic Book"/>
                <a:cs typeface="Franklin Gothic Book"/>
              </a:rPr>
              <a:t>Landeshaushalt 2016</a:t>
            </a:r>
            <a:endParaRPr lang="de-DE" sz="2600" baseline="30000" dirty="0">
              <a:solidFill>
                <a:srgbClr val="FFFFFF"/>
              </a:solidFill>
              <a:latin typeface="Franklin Gothic Book"/>
              <a:cs typeface="Franklin Gothic Book"/>
            </a:endParaRPr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4826401" y="1009856"/>
            <a:ext cx="4217538" cy="9371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ts val="344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200" b="1" i="0" u="none" strike="noStrike" kern="1100" cap="none" spc="0" normalizeH="0" baseline="3000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GotTDem"/>
                <a:ea typeface="+mj-ea"/>
                <a:cs typeface="FranklinGotTDem"/>
              </a:rPr>
              <a:t>Misure</a:t>
            </a:r>
            <a:r>
              <a:rPr kumimoji="0" lang="de-DE" sz="4200" b="1" i="0" u="none" strike="noStrike" kern="1100" cap="none" spc="0" normalizeH="0" baseline="300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GotTDem"/>
                <a:ea typeface="+mj-ea"/>
                <a:cs typeface="FranklinGotTDem"/>
              </a:rPr>
              <a:t> </a:t>
            </a:r>
            <a:r>
              <a:rPr lang="de-DE" sz="4200" b="1" kern="1100" baseline="30000" dirty="0" err="1">
                <a:solidFill>
                  <a:srgbClr val="FFFFFF"/>
                </a:solidFill>
                <a:latin typeface="FranklinGotTDem"/>
                <a:ea typeface="+mj-ea"/>
                <a:cs typeface="FranklinGotTDem"/>
              </a:rPr>
              <a:t>nell‘ambito</a:t>
            </a:r>
            <a:r>
              <a:rPr lang="de-DE" sz="4200" b="1" kern="1100" baseline="30000" dirty="0">
                <a:solidFill>
                  <a:srgbClr val="FFFFFF"/>
                </a:solidFill>
                <a:latin typeface="FranklinGotTDem"/>
                <a:ea typeface="+mj-ea"/>
                <a:cs typeface="FranklinGotTDem"/>
              </a:rPr>
              <a:t> della </a:t>
            </a:r>
            <a:r>
              <a:rPr lang="de-DE" sz="4200" b="1" kern="1100" baseline="30000" dirty="0" err="1">
                <a:solidFill>
                  <a:srgbClr val="FFFFFF"/>
                </a:solidFill>
                <a:latin typeface="FranklinGotTDem"/>
                <a:ea typeface="+mj-ea"/>
                <a:cs typeface="FranklinGotTDem"/>
              </a:rPr>
              <a:t>conciliazione</a:t>
            </a:r>
            <a:r>
              <a:rPr lang="de-DE" sz="4200" b="1" kern="1100" baseline="30000" dirty="0">
                <a:solidFill>
                  <a:srgbClr val="FFFFFF"/>
                </a:solidFill>
                <a:latin typeface="FranklinGotTDem"/>
                <a:ea typeface="+mj-ea"/>
                <a:cs typeface="FranklinGotTDem"/>
              </a:rPr>
              <a:t> </a:t>
            </a:r>
            <a:endParaRPr lang="de-DE" sz="4200" b="1" kern="1100" baseline="30000" dirty="0">
              <a:solidFill>
                <a:srgbClr val="FFFFFF"/>
              </a:solidFill>
              <a:latin typeface="FranklinGotTDem"/>
              <a:ea typeface="+mj-ea"/>
              <a:cs typeface="FranklinGotTDem"/>
            </a:endParaRPr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4834098" y="477558"/>
            <a:ext cx="4217538" cy="37446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lnSpc>
                <a:spcPts val="2160"/>
              </a:lnSpc>
            </a:pPr>
            <a:r>
              <a:rPr lang="de-DE" sz="2600" baseline="30000" dirty="0" err="1" smtClean="0">
                <a:solidFill>
                  <a:schemeClr val="bg1"/>
                </a:solidFill>
                <a:latin typeface="Franklin Gothic Book"/>
                <a:cs typeface="Franklin Gothic Book"/>
              </a:rPr>
              <a:t>Bilancio</a:t>
            </a:r>
            <a:r>
              <a:rPr lang="de-DE" sz="2600" baseline="30000" dirty="0" smtClean="0">
                <a:solidFill>
                  <a:schemeClr val="bg1"/>
                </a:solidFill>
                <a:latin typeface="Franklin Gothic Book"/>
                <a:cs typeface="Franklin Gothic Book"/>
              </a:rPr>
              <a:t> </a:t>
            </a:r>
            <a:r>
              <a:rPr lang="de-DE" sz="2600" baseline="30000" dirty="0" err="1" smtClean="0">
                <a:solidFill>
                  <a:schemeClr val="bg1"/>
                </a:solidFill>
                <a:latin typeface="Franklin Gothic Book"/>
                <a:cs typeface="Franklin Gothic Book"/>
              </a:rPr>
              <a:t>provinciale</a:t>
            </a:r>
            <a:r>
              <a:rPr lang="de-DE" sz="2600" baseline="30000" dirty="0" smtClean="0">
                <a:solidFill>
                  <a:schemeClr val="bg1"/>
                </a:solidFill>
                <a:latin typeface="Franklin Gothic Book"/>
                <a:cs typeface="Franklin Gothic Book"/>
              </a:rPr>
              <a:t> 2016</a:t>
            </a:r>
            <a:endParaRPr lang="de-DE" sz="2600" baseline="30000" dirty="0">
              <a:solidFill>
                <a:schemeClr val="bg1"/>
              </a:solidFill>
              <a:latin typeface="Franklin Gothic Book"/>
              <a:cs typeface="Franklin Gothic Book"/>
            </a:endParaRPr>
          </a:p>
        </p:txBody>
      </p:sp>
      <p:sp>
        <p:nvSpPr>
          <p:cNvPr id="15" name="Titel 1"/>
          <p:cNvSpPr txBox="1">
            <a:spLocks/>
          </p:cNvSpPr>
          <p:nvPr/>
        </p:nvSpPr>
        <p:spPr>
          <a:xfrm>
            <a:off x="69273" y="989434"/>
            <a:ext cx="4217538" cy="97796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ts val="344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e-DE" sz="4200" b="1" kern="1100" baseline="30000" dirty="0" smtClean="0">
                <a:solidFill>
                  <a:schemeClr val="bg1"/>
                </a:solidFill>
                <a:latin typeface="FranklinGotTDem"/>
                <a:ea typeface="+mj-ea"/>
                <a:cs typeface="FranklinGotTDem"/>
              </a:rPr>
              <a:t>Maßnahmen im Bereich Vereinbarkeit </a:t>
            </a:r>
            <a:r>
              <a:rPr lang="de-DE" sz="4200" b="1" kern="1100" dirty="0" smtClean="0">
                <a:solidFill>
                  <a:schemeClr val="bg1"/>
                </a:solidFill>
                <a:latin typeface="FranklinGotTDem"/>
                <a:ea typeface="+mj-ea"/>
                <a:cs typeface="FranklinGotTDem"/>
              </a:rPr>
              <a:t> </a:t>
            </a:r>
            <a:endParaRPr lang="de-DE" sz="4200" b="1" kern="1100" baseline="30000" dirty="0">
              <a:solidFill>
                <a:schemeClr val="bg1"/>
              </a:solidFill>
              <a:latin typeface="FranklinGotTDem"/>
              <a:ea typeface="+mj-ea"/>
              <a:cs typeface="FranklinGotTDem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1437110" y="2200888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err="1" smtClean="0">
                <a:latin typeface="FranklinGotTDem"/>
                <a:ea typeface="Open Sans" panose="020B0606030504020204" pitchFamily="34" charset="0"/>
                <a:cs typeface="Arial" panose="020B0604020202020204" pitchFamily="34" charset="0"/>
              </a:rPr>
              <a:t>Fondi</a:t>
            </a:r>
            <a:r>
              <a:rPr lang="de-DE" dirty="0" smtClean="0">
                <a:latin typeface="FranklinGotTDem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FranklinGotTDem"/>
                <a:ea typeface="Open Sans" panose="020B0606030504020204" pitchFamily="34" charset="0"/>
                <a:cs typeface="Arial" panose="020B0604020202020204" pitchFamily="34" charset="0"/>
              </a:rPr>
              <a:t>stanziati</a:t>
            </a:r>
            <a:r>
              <a:rPr lang="de-DE" dirty="0" smtClean="0">
                <a:latin typeface="FranklinGotTDem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de-DE" dirty="0" smtClean="0">
                <a:latin typeface="FranklinGotTDem"/>
                <a:cs typeface="Arial" panose="020B0604020202020204" pitchFamily="34" charset="0"/>
              </a:rPr>
              <a:t>2016</a:t>
            </a:r>
            <a:r>
              <a:rPr lang="de-DE" dirty="0" smtClean="0">
                <a:latin typeface="FranklinGotTDem"/>
                <a:cs typeface="Arial" panose="020B0604020202020204" pitchFamily="34" charset="0"/>
              </a:rPr>
              <a:t>: </a:t>
            </a:r>
            <a:r>
              <a:rPr lang="de-DE" b="1" dirty="0" smtClean="0">
                <a:latin typeface="FranklinGotTDem"/>
                <a:cs typeface="Arial" panose="020B0604020202020204" pitchFamily="34" charset="0"/>
              </a:rPr>
              <a:t>16.742.126,17 </a:t>
            </a:r>
            <a:r>
              <a:rPr lang="de-DE" b="1" dirty="0" err="1" smtClean="0">
                <a:latin typeface="FranklinGotTDem"/>
                <a:cs typeface="Arial" panose="020B0604020202020204" pitchFamily="34" charset="0"/>
              </a:rPr>
              <a:t>milioni</a:t>
            </a:r>
            <a:r>
              <a:rPr lang="de-DE" b="1" dirty="0" smtClean="0">
                <a:latin typeface="FranklinGotTDem"/>
                <a:cs typeface="Arial" panose="020B0604020202020204" pitchFamily="34" charset="0"/>
              </a:rPr>
              <a:t> di €</a:t>
            </a:r>
            <a:endParaRPr lang="de-DE" b="1" dirty="0">
              <a:latin typeface="FranklinGotTDem"/>
              <a:cs typeface="Arial" panose="020B0604020202020204" pitchFamily="34" charset="0"/>
            </a:endParaRPr>
          </a:p>
        </p:txBody>
      </p:sp>
      <p:graphicFrame>
        <p:nvGraphicFramePr>
          <p:cNvPr id="14" name="Diagramm 13"/>
          <p:cNvGraphicFramePr/>
          <p:nvPr>
            <p:extLst>
              <p:ext uri="{D42A27DB-BD31-4B8C-83A1-F6EECF244321}">
                <p14:modId xmlns:p14="http://schemas.microsoft.com/office/powerpoint/2010/main" val="3441860515"/>
              </p:ext>
            </p:extLst>
          </p:nvPr>
        </p:nvGraphicFramePr>
        <p:xfrm>
          <a:off x="272208" y="2892375"/>
          <a:ext cx="8548264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Line 39"/>
          <p:cNvSpPr>
            <a:spLocks noChangeShapeType="1"/>
          </p:cNvSpPr>
          <p:nvPr/>
        </p:nvSpPr>
        <p:spPr bwMode="auto">
          <a:xfrm>
            <a:off x="431800" y="6534150"/>
            <a:ext cx="3778250" cy="0"/>
          </a:xfrm>
          <a:prstGeom prst="line">
            <a:avLst/>
          </a:prstGeom>
          <a:noFill/>
          <a:ln w="508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7" name="Rectangle 42"/>
          <p:cNvSpPr>
            <a:spLocks noChangeArrowheads="1"/>
          </p:cNvSpPr>
          <p:nvPr/>
        </p:nvSpPr>
        <p:spPr bwMode="auto">
          <a:xfrm>
            <a:off x="2065338" y="6326188"/>
            <a:ext cx="2236787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spcBef>
                <a:spcPct val="0"/>
              </a:spcBef>
            </a:pPr>
            <a:r>
              <a:rPr lang="de-DE" altLang="de-DE" sz="800" dirty="0">
                <a:latin typeface="Arial" panose="020B0604020202020204" pitchFamily="34" charset="0"/>
                <a:cs typeface="Arial" panose="020B0604020202020204" pitchFamily="34" charset="0"/>
              </a:rPr>
              <a:t>AUTONOME PROVINZ BOZEN - SÜDTIROL</a:t>
            </a:r>
          </a:p>
        </p:txBody>
      </p:sp>
      <p:sp>
        <p:nvSpPr>
          <p:cNvPr id="18" name="Rectangle 43"/>
          <p:cNvSpPr>
            <a:spLocks noChangeArrowheads="1"/>
          </p:cNvSpPr>
          <p:nvPr/>
        </p:nvSpPr>
        <p:spPr bwMode="auto">
          <a:xfrm>
            <a:off x="4832350" y="6326188"/>
            <a:ext cx="2709863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it-IT" altLang="de-DE" sz="800" dirty="0">
                <a:latin typeface="Arial" panose="020B0604020202020204" pitchFamily="34" charset="0"/>
                <a:cs typeface="Arial" panose="020B0604020202020204" pitchFamily="34" charset="0"/>
              </a:rPr>
              <a:t>PROVINCIA AUTONOMA DI BOLZANO - ALTO ADIGE</a:t>
            </a:r>
          </a:p>
        </p:txBody>
      </p:sp>
      <p:sp>
        <p:nvSpPr>
          <p:cNvPr id="19" name="Text Box 44"/>
          <p:cNvSpPr txBox="1">
            <a:spLocks noChangeArrowheads="1"/>
          </p:cNvSpPr>
          <p:nvPr/>
        </p:nvSpPr>
        <p:spPr bwMode="auto">
          <a:xfrm>
            <a:off x="4832350" y="6484938"/>
            <a:ext cx="1290738" cy="237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ts val="1300"/>
              </a:lnSpc>
              <a:spcBef>
                <a:spcPct val="0"/>
              </a:spcBef>
            </a:pPr>
            <a:r>
              <a:rPr lang="it-IT" altLang="de-DE" sz="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Assessora </a:t>
            </a:r>
            <a:r>
              <a:rPr lang="it-IT" altLang="de-DE" sz="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Waltraud </a:t>
            </a:r>
            <a:r>
              <a:rPr lang="it-IT" altLang="de-DE" sz="700" b="1" dirty="0">
                <a:latin typeface="Arial" panose="020B0604020202020204" pitchFamily="34" charset="0"/>
                <a:cs typeface="Arial" panose="020B0604020202020204" pitchFamily="34" charset="0"/>
              </a:rPr>
              <a:t>Deeg</a:t>
            </a:r>
          </a:p>
        </p:txBody>
      </p:sp>
      <p:sp>
        <p:nvSpPr>
          <p:cNvPr id="20" name="Text Box 45"/>
          <p:cNvSpPr txBox="1">
            <a:spLocks noChangeArrowheads="1"/>
          </p:cNvSpPr>
          <p:nvPr/>
        </p:nvSpPr>
        <p:spPr bwMode="auto">
          <a:xfrm>
            <a:off x="2956869" y="6484938"/>
            <a:ext cx="1346844" cy="237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lnSpc>
                <a:spcPts val="1300"/>
              </a:lnSpc>
              <a:spcBef>
                <a:spcPct val="0"/>
              </a:spcBef>
            </a:pPr>
            <a:r>
              <a:rPr lang="de-DE" altLang="de-DE" sz="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Landesrätin </a:t>
            </a:r>
            <a:r>
              <a:rPr lang="de-DE" altLang="de-DE" sz="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Waltraud </a:t>
            </a:r>
            <a:r>
              <a:rPr lang="de-DE" altLang="de-DE" sz="700" b="1" dirty="0">
                <a:latin typeface="Arial" panose="020B0604020202020204" pitchFamily="34" charset="0"/>
                <a:cs typeface="Arial" panose="020B0604020202020204" pitchFamily="34" charset="0"/>
              </a:rPr>
              <a:t>Deeg</a:t>
            </a:r>
            <a:endParaRPr lang="de-DE" altLang="de-DE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Line 40"/>
          <p:cNvSpPr>
            <a:spLocks noChangeShapeType="1"/>
          </p:cNvSpPr>
          <p:nvPr/>
        </p:nvSpPr>
        <p:spPr bwMode="auto">
          <a:xfrm>
            <a:off x="4929188" y="6534150"/>
            <a:ext cx="3778250" cy="0"/>
          </a:xfrm>
          <a:prstGeom prst="line">
            <a:avLst/>
          </a:prstGeom>
          <a:noFill/>
          <a:ln w="508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22" name="Picture 65" descr="LW_Adler_4C_16x2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438" y="6310313"/>
            <a:ext cx="360362" cy="449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039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0" y="0"/>
            <a:ext cx="9144000" cy="1854200"/>
          </a:xfrm>
          <a:prstGeom prst="rect">
            <a:avLst/>
          </a:prstGeom>
          <a:solidFill>
            <a:srgbClr val="C20D20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53879" y="487271"/>
            <a:ext cx="4217538" cy="35503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algn="r">
              <a:lnSpc>
                <a:spcPts val="2160"/>
              </a:lnSpc>
            </a:pPr>
            <a:r>
              <a:rPr lang="de-DE" sz="2600" baseline="30000" dirty="0" smtClean="0">
                <a:solidFill>
                  <a:srgbClr val="FFFFFF"/>
                </a:solidFill>
                <a:latin typeface="Franklin Gothic Book"/>
                <a:cs typeface="Franklin Gothic Book"/>
              </a:rPr>
              <a:t>Landeshaushalt 2016</a:t>
            </a:r>
            <a:endParaRPr lang="de-DE" sz="2600" baseline="30000" dirty="0">
              <a:solidFill>
                <a:srgbClr val="FFFFFF"/>
              </a:solidFill>
              <a:latin typeface="Franklin Gothic Book"/>
              <a:cs typeface="Franklin Gothic Book"/>
            </a:endParaRPr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4826401" y="996231"/>
            <a:ext cx="4217538" cy="96436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ts val="344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200" b="1" i="0" u="none" strike="noStrike" kern="1100" cap="none" spc="0" normalizeH="0" baseline="3000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GotTDem"/>
                <a:ea typeface="+mj-ea"/>
                <a:cs typeface="FranklinGotTDem"/>
              </a:rPr>
              <a:t>Sostegno</a:t>
            </a:r>
            <a:r>
              <a:rPr kumimoji="0" lang="de-DE" sz="4200" b="1" i="0" u="none" strike="noStrike" kern="1100" cap="none" spc="0" normalizeH="0" baseline="300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GotTDem"/>
                <a:ea typeface="+mj-ea"/>
                <a:cs typeface="FranklinGotTDem"/>
              </a:rPr>
              <a:t> </a:t>
            </a:r>
            <a:r>
              <a:rPr kumimoji="0" lang="de-DE" sz="4200" b="1" i="0" u="none" strike="noStrike" kern="1100" cap="none" spc="0" normalizeH="0" baseline="3000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GotTDem"/>
                <a:ea typeface="+mj-ea"/>
                <a:cs typeface="FranklinGotTDem"/>
              </a:rPr>
              <a:t>finanziario</a:t>
            </a:r>
            <a:r>
              <a:rPr kumimoji="0" lang="de-DE" sz="4200" b="1" i="0" u="none" strike="noStrike" kern="1100" cap="none" spc="0" normalizeH="0" baseline="300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GotTDem"/>
                <a:ea typeface="+mj-ea"/>
                <a:cs typeface="FranklinGotTDem"/>
              </a:rPr>
              <a:t> per le </a:t>
            </a:r>
            <a:r>
              <a:rPr kumimoji="0" lang="de-DE" sz="4200" b="1" i="0" u="none" strike="noStrike" kern="1100" cap="none" spc="0" normalizeH="0" baseline="3000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GotTDem"/>
                <a:ea typeface="+mj-ea"/>
                <a:cs typeface="FranklinGotTDem"/>
              </a:rPr>
              <a:t>famiglie</a:t>
            </a:r>
            <a:endParaRPr lang="de-DE" sz="4200" b="1" kern="1100" baseline="30000" dirty="0">
              <a:solidFill>
                <a:srgbClr val="FFFFFF"/>
              </a:solidFill>
              <a:latin typeface="FranklinGotTDem"/>
              <a:ea typeface="+mj-ea"/>
              <a:cs typeface="FranklinGotTDem"/>
            </a:endParaRPr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4834098" y="477558"/>
            <a:ext cx="4217538" cy="37446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lnSpc>
                <a:spcPts val="2160"/>
              </a:lnSpc>
            </a:pPr>
            <a:r>
              <a:rPr lang="de-DE" sz="2600" baseline="30000" dirty="0" err="1" smtClean="0">
                <a:solidFill>
                  <a:schemeClr val="bg1"/>
                </a:solidFill>
                <a:latin typeface="Franklin Gothic Book"/>
                <a:cs typeface="Franklin Gothic Book"/>
              </a:rPr>
              <a:t>Bilancio</a:t>
            </a:r>
            <a:r>
              <a:rPr lang="de-DE" sz="2600" baseline="30000" dirty="0" smtClean="0">
                <a:solidFill>
                  <a:schemeClr val="bg1"/>
                </a:solidFill>
                <a:latin typeface="Franklin Gothic Book"/>
                <a:cs typeface="Franklin Gothic Book"/>
              </a:rPr>
              <a:t> </a:t>
            </a:r>
            <a:r>
              <a:rPr lang="de-DE" sz="2600" baseline="30000" dirty="0" err="1" smtClean="0">
                <a:solidFill>
                  <a:schemeClr val="bg1"/>
                </a:solidFill>
                <a:latin typeface="Franklin Gothic Book"/>
                <a:cs typeface="Franklin Gothic Book"/>
              </a:rPr>
              <a:t>provinciale</a:t>
            </a:r>
            <a:r>
              <a:rPr lang="de-DE" sz="2600" baseline="30000" dirty="0" smtClean="0">
                <a:solidFill>
                  <a:schemeClr val="bg1"/>
                </a:solidFill>
                <a:latin typeface="Franklin Gothic Book"/>
                <a:cs typeface="Franklin Gothic Book"/>
              </a:rPr>
              <a:t> 2016</a:t>
            </a:r>
            <a:endParaRPr lang="de-DE" sz="2600" baseline="30000" dirty="0">
              <a:solidFill>
                <a:schemeClr val="bg1"/>
              </a:solidFill>
              <a:latin typeface="Franklin Gothic Book"/>
              <a:cs typeface="Franklin Gothic Book"/>
            </a:endParaRPr>
          </a:p>
        </p:txBody>
      </p:sp>
      <p:sp>
        <p:nvSpPr>
          <p:cNvPr id="15" name="Titel 1"/>
          <p:cNvSpPr txBox="1">
            <a:spLocks/>
          </p:cNvSpPr>
          <p:nvPr/>
        </p:nvSpPr>
        <p:spPr>
          <a:xfrm>
            <a:off x="69273" y="989436"/>
            <a:ext cx="4217538" cy="97796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ts val="344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e-DE" sz="4200" b="1" kern="1100" baseline="30000" dirty="0" smtClean="0">
                <a:solidFill>
                  <a:schemeClr val="bg1"/>
                </a:solidFill>
                <a:latin typeface="FranklinGotTDem"/>
                <a:ea typeface="+mj-ea"/>
                <a:cs typeface="FranklinGotTDem"/>
              </a:rPr>
              <a:t>Finanzielle Unterstützung</a:t>
            </a:r>
            <a:r>
              <a:rPr lang="de-DE" sz="4200" b="1" kern="1100" dirty="0" smtClean="0">
                <a:solidFill>
                  <a:schemeClr val="bg1"/>
                </a:solidFill>
                <a:latin typeface="FranklinGotTDem"/>
                <a:ea typeface="+mj-ea"/>
                <a:cs typeface="FranklinGotTDem"/>
              </a:rPr>
              <a:t> </a:t>
            </a:r>
            <a:r>
              <a:rPr lang="de-DE" sz="4200" b="1" kern="1100" baseline="30000" dirty="0" smtClean="0">
                <a:solidFill>
                  <a:schemeClr val="bg1"/>
                </a:solidFill>
                <a:latin typeface="FranklinGotTDem"/>
                <a:ea typeface="+mj-ea"/>
                <a:cs typeface="FranklinGotTDem"/>
              </a:rPr>
              <a:t> </a:t>
            </a:r>
            <a:r>
              <a:rPr lang="de-DE" sz="4200" b="1" kern="1100" dirty="0" smtClean="0">
                <a:solidFill>
                  <a:schemeClr val="bg1"/>
                </a:solidFill>
                <a:latin typeface="FranklinGotTDem"/>
                <a:ea typeface="+mj-ea"/>
                <a:cs typeface="FranklinGotTDem"/>
              </a:rPr>
              <a:t> </a:t>
            </a:r>
            <a:endParaRPr lang="de-DE" sz="4200" b="1" kern="1100" baseline="30000" dirty="0">
              <a:solidFill>
                <a:schemeClr val="bg1"/>
              </a:solidFill>
              <a:latin typeface="FranklinGotTDem"/>
              <a:ea typeface="+mj-ea"/>
              <a:cs typeface="FranklinGotTDem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1319089" y="1989025"/>
            <a:ext cx="5904656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de-DE" dirty="0" err="1" smtClean="0">
                <a:latin typeface="FranklinGotTDem"/>
              </a:rPr>
              <a:t>Spesa</a:t>
            </a:r>
            <a:r>
              <a:rPr lang="de-DE" dirty="0" smtClean="0">
                <a:latin typeface="FranklinGotTDem"/>
              </a:rPr>
              <a:t> </a:t>
            </a:r>
            <a:r>
              <a:rPr lang="de-DE" dirty="0" err="1" smtClean="0">
                <a:latin typeface="FranklinGotTDem"/>
              </a:rPr>
              <a:t>complessiva</a:t>
            </a:r>
            <a:r>
              <a:rPr lang="de-DE" dirty="0" smtClean="0">
                <a:latin typeface="FranklinGotTDem"/>
              </a:rPr>
              <a:t> 2015</a:t>
            </a:r>
            <a:r>
              <a:rPr lang="de-DE" b="1" dirty="0">
                <a:latin typeface="FranklinGotTDem"/>
              </a:rPr>
              <a:t>: </a:t>
            </a:r>
            <a:r>
              <a:rPr lang="de-DE" b="1" dirty="0" smtClean="0">
                <a:latin typeface="FranklinGotTDem"/>
              </a:rPr>
              <a:t>74 </a:t>
            </a:r>
            <a:r>
              <a:rPr lang="de-DE" b="1" dirty="0" err="1" smtClean="0">
                <a:latin typeface="FranklinGotTDem"/>
              </a:rPr>
              <a:t>milioni</a:t>
            </a:r>
            <a:r>
              <a:rPr lang="de-DE" b="1" dirty="0" smtClean="0">
                <a:latin typeface="FranklinGotTDem"/>
              </a:rPr>
              <a:t> di €</a:t>
            </a:r>
            <a:endParaRPr lang="de-DE" b="1" dirty="0">
              <a:latin typeface="FranklinGotTDem"/>
            </a:endParaRPr>
          </a:p>
          <a:p>
            <a:pPr algn="ctr">
              <a:spcBef>
                <a:spcPts val="600"/>
              </a:spcBef>
            </a:pPr>
            <a:r>
              <a:rPr lang="de-DE" dirty="0" err="1" smtClean="0">
                <a:latin typeface="FranklinGotTDem"/>
              </a:rPr>
              <a:t>Beneficiari</a:t>
            </a:r>
            <a:r>
              <a:rPr lang="de-DE" dirty="0" smtClean="0">
                <a:latin typeface="FranklinGotTDem"/>
              </a:rPr>
              <a:t> 2015</a:t>
            </a:r>
            <a:r>
              <a:rPr lang="de-DE" dirty="0">
                <a:latin typeface="FranklinGotTDem"/>
              </a:rPr>
              <a:t>: </a:t>
            </a:r>
            <a:r>
              <a:rPr lang="de-DE" b="1" dirty="0">
                <a:latin typeface="FranklinGotTDem"/>
              </a:rPr>
              <a:t>46.893</a:t>
            </a:r>
            <a:endParaRPr lang="de-DE" b="1" dirty="0">
              <a:latin typeface="FranklinGotTDem"/>
            </a:endParaRPr>
          </a:p>
        </p:txBody>
      </p:sp>
      <p:graphicFrame>
        <p:nvGraphicFramePr>
          <p:cNvPr id="13" name="Diagramm 12"/>
          <p:cNvGraphicFramePr/>
          <p:nvPr>
            <p:extLst>
              <p:ext uri="{D42A27DB-BD31-4B8C-83A1-F6EECF244321}">
                <p14:modId xmlns:p14="http://schemas.microsoft.com/office/powerpoint/2010/main" val="4256547143"/>
              </p:ext>
            </p:extLst>
          </p:nvPr>
        </p:nvGraphicFramePr>
        <p:xfrm>
          <a:off x="538801" y="2843455"/>
          <a:ext cx="7701273" cy="333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Line 39"/>
          <p:cNvSpPr>
            <a:spLocks noChangeShapeType="1"/>
          </p:cNvSpPr>
          <p:nvPr/>
        </p:nvSpPr>
        <p:spPr bwMode="auto">
          <a:xfrm>
            <a:off x="431800" y="6534150"/>
            <a:ext cx="3778250" cy="0"/>
          </a:xfrm>
          <a:prstGeom prst="line">
            <a:avLst/>
          </a:prstGeom>
          <a:noFill/>
          <a:ln w="508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7" name="Rectangle 42"/>
          <p:cNvSpPr>
            <a:spLocks noChangeArrowheads="1"/>
          </p:cNvSpPr>
          <p:nvPr/>
        </p:nvSpPr>
        <p:spPr bwMode="auto">
          <a:xfrm>
            <a:off x="2065338" y="6326188"/>
            <a:ext cx="2236787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spcBef>
                <a:spcPct val="0"/>
              </a:spcBef>
            </a:pPr>
            <a:r>
              <a:rPr lang="de-DE" altLang="de-DE" sz="800" dirty="0">
                <a:latin typeface="Arial" panose="020B0604020202020204" pitchFamily="34" charset="0"/>
                <a:cs typeface="Arial" panose="020B0604020202020204" pitchFamily="34" charset="0"/>
              </a:rPr>
              <a:t>AUTONOME PROVINZ BOZEN - SÜDTIROL</a:t>
            </a:r>
          </a:p>
        </p:txBody>
      </p:sp>
      <p:sp>
        <p:nvSpPr>
          <p:cNvPr id="18" name="Rectangle 43"/>
          <p:cNvSpPr>
            <a:spLocks noChangeArrowheads="1"/>
          </p:cNvSpPr>
          <p:nvPr/>
        </p:nvSpPr>
        <p:spPr bwMode="auto">
          <a:xfrm>
            <a:off x="4832350" y="6326188"/>
            <a:ext cx="2709863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it-IT" altLang="de-DE" sz="800" dirty="0">
                <a:latin typeface="Arial" panose="020B0604020202020204" pitchFamily="34" charset="0"/>
                <a:cs typeface="Arial" panose="020B0604020202020204" pitchFamily="34" charset="0"/>
              </a:rPr>
              <a:t>PROVINCIA AUTONOMA DI BOLZANO - ALTO ADIGE</a:t>
            </a:r>
          </a:p>
        </p:txBody>
      </p:sp>
      <p:sp>
        <p:nvSpPr>
          <p:cNvPr id="19" name="Text Box 44"/>
          <p:cNvSpPr txBox="1">
            <a:spLocks noChangeArrowheads="1"/>
          </p:cNvSpPr>
          <p:nvPr/>
        </p:nvSpPr>
        <p:spPr bwMode="auto">
          <a:xfrm>
            <a:off x="4832350" y="6484938"/>
            <a:ext cx="1290738" cy="237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ts val="1300"/>
              </a:lnSpc>
              <a:spcBef>
                <a:spcPct val="0"/>
              </a:spcBef>
            </a:pPr>
            <a:r>
              <a:rPr lang="it-IT" altLang="de-DE" sz="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Assessora </a:t>
            </a:r>
            <a:r>
              <a:rPr lang="it-IT" altLang="de-DE" sz="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Waltraud </a:t>
            </a:r>
            <a:r>
              <a:rPr lang="it-IT" altLang="de-DE" sz="700" b="1" dirty="0">
                <a:latin typeface="Arial" panose="020B0604020202020204" pitchFamily="34" charset="0"/>
                <a:cs typeface="Arial" panose="020B0604020202020204" pitchFamily="34" charset="0"/>
              </a:rPr>
              <a:t>Deeg</a:t>
            </a:r>
          </a:p>
        </p:txBody>
      </p:sp>
      <p:sp>
        <p:nvSpPr>
          <p:cNvPr id="20" name="Text Box 45"/>
          <p:cNvSpPr txBox="1">
            <a:spLocks noChangeArrowheads="1"/>
          </p:cNvSpPr>
          <p:nvPr/>
        </p:nvSpPr>
        <p:spPr bwMode="auto">
          <a:xfrm>
            <a:off x="2956869" y="6484938"/>
            <a:ext cx="1346844" cy="237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lnSpc>
                <a:spcPts val="1300"/>
              </a:lnSpc>
              <a:spcBef>
                <a:spcPct val="0"/>
              </a:spcBef>
            </a:pPr>
            <a:r>
              <a:rPr lang="de-DE" altLang="de-DE" sz="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Landesrätin </a:t>
            </a:r>
            <a:r>
              <a:rPr lang="de-DE" altLang="de-DE" sz="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Waltraud </a:t>
            </a:r>
            <a:r>
              <a:rPr lang="de-DE" altLang="de-DE" sz="700" b="1" dirty="0">
                <a:latin typeface="Arial" panose="020B0604020202020204" pitchFamily="34" charset="0"/>
                <a:cs typeface="Arial" panose="020B0604020202020204" pitchFamily="34" charset="0"/>
              </a:rPr>
              <a:t>Deeg</a:t>
            </a:r>
            <a:endParaRPr lang="de-DE" altLang="de-DE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Line 40"/>
          <p:cNvSpPr>
            <a:spLocks noChangeShapeType="1"/>
          </p:cNvSpPr>
          <p:nvPr/>
        </p:nvSpPr>
        <p:spPr bwMode="auto">
          <a:xfrm>
            <a:off x="4929188" y="6534150"/>
            <a:ext cx="3778250" cy="0"/>
          </a:xfrm>
          <a:prstGeom prst="line">
            <a:avLst/>
          </a:prstGeom>
          <a:noFill/>
          <a:ln w="508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22" name="Picture 65" descr="LW_Adler_4C_16x2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438" y="6310313"/>
            <a:ext cx="360362" cy="449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419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" y="1967396"/>
            <a:ext cx="9144000" cy="4816078"/>
          </a:xfrm>
          <a:prstGeom prst="rect">
            <a:avLst/>
          </a:prstGeom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524601" y="269776"/>
            <a:ext cx="8229600" cy="1143000"/>
          </a:xfrm>
          <a:prstGeom prst="rect">
            <a:avLst/>
          </a:prstGeom>
          <a:noFill/>
          <a:ln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de-DE" altLang="de-DE" sz="3400" b="1" kern="0" dirty="0" smtClean="0">
                <a:solidFill>
                  <a:srgbClr val="A50021"/>
                </a:solidFill>
                <a:latin typeface="Arial" charset="0"/>
              </a:rPr>
              <a:t>Was wurde umgesetzt – Was steht an? </a:t>
            </a:r>
            <a:endParaRPr lang="de-DE" altLang="de-DE" sz="3400" b="1" kern="0" dirty="0">
              <a:solidFill>
                <a:srgbClr val="A50021"/>
              </a:solidFill>
              <a:latin typeface="Arial" charset="0"/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53879" y="366327"/>
            <a:ext cx="4217538" cy="35503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algn="r">
              <a:lnSpc>
                <a:spcPts val="2160"/>
              </a:lnSpc>
            </a:pPr>
            <a:r>
              <a:rPr lang="de-DE" sz="2600" baseline="30000" dirty="0" smtClean="0">
                <a:solidFill>
                  <a:srgbClr val="FFFFFF"/>
                </a:solidFill>
                <a:latin typeface="Franklin Gothic Book"/>
                <a:cs typeface="Franklin Gothic Book"/>
              </a:rPr>
              <a:t>Bereich</a:t>
            </a:r>
            <a:endParaRPr lang="de-DE" sz="2600" baseline="30000" dirty="0">
              <a:solidFill>
                <a:srgbClr val="FFFFFF"/>
              </a:solidFill>
              <a:latin typeface="Franklin Gothic Book"/>
              <a:cs typeface="Franklin Gothic Book"/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4826401" y="740853"/>
            <a:ext cx="4217538" cy="50109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ts val="344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200" b="1" i="0" u="none" strike="noStrike" kern="1100" cap="none" spc="0" normalizeH="0" baseline="3000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GotTDem"/>
                <a:ea typeface="+mj-ea"/>
                <a:cs typeface="FranklinGotTDem"/>
              </a:rPr>
              <a:t>Famiglia</a:t>
            </a:r>
            <a:endParaRPr kumimoji="0" lang="de-DE" sz="4200" b="1" i="0" u="none" strike="noStrike" kern="1200" cap="none" spc="0" normalizeH="0" baseline="3000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GotTDem"/>
              <a:ea typeface="+mj-ea"/>
              <a:cs typeface="FranklinGotTDem"/>
            </a:endParaRPr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4834098" y="366327"/>
            <a:ext cx="4217538" cy="35503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lnSpc>
                <a:spcPts val="2160"/>
              </a:lnSpc>
            </a:pPr>
            <a:r>
              <a:rPr lang="de-DE" sz="2600" baseline="30000" dirty="0" err="1" smtClean="0">
                <a:solidFill>
                  <a:schemeClr val="bg1"/>
                </a:solidFill>
                <a:latin typeface="Franklin Gothic Book"/>
                <a:cs typeface="Franklin Gothic Book"/>
              </a:rPr>
              <a:t>Ambito</a:t>
            </a:r>
            <a:endParaRPr lang="de-DE" sz="2600" baseline="30000" dirty="0">
              <a:solidFill>
                <a:schemeClr val="bg1"/>
              </a:solidFill>
              <a:latin typeface="Franklin Gothic Book"/>
              <a:cs typeface="Franklin Gothic Book"/>
            </a:endParaRPr>
          </a:p>
        </p:txBody>
      </p:sp>
      <p:sp>
        <p:nvSpPr>
          <p:cNvPr id="11" name="Titel 1"/>
          <p:cNvSpPr txBox="1">
            <a:spLocks/>
          </p:cNvSpPr>
          <p:nvPr/>
        </p:nvSpPr>
        <p:spPr>
          <a:xfrm>
            <a:off x="69273" y="740853"/>
            <a:ext cx="4217538" cy="50109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ts val="344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200" b="1" i="0" u="none" strike="noStrike" kern="1100" cap="none" spc="0" normalizeH="0" baseline="300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anklinGotTDem"/>
                <a:ea typeface="+mj-ea"/>
                <a:cs typeface="FranklinGotTDem"/>
              </a:rPr>
              <a:t>Familie</a:t>
            </a:r>
            <a:endParaRPr kumimoji="0" lang="de-DE" sz="4200" b="1" i="0" u="none" strike="noStrike" kern="1200" cap="none" spc="0" normalizeH="0" baseline="3000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ranklinGotTDem"/>
              <a:ea typeface="+mj-ea"/>
              <a:cs typeface="FranklinGotTDem"/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0" y="0"/>
            <a:ext cx="9144000" cy="1854200"/>
          </a:xfrm>
          <a:prstGeom prst="rect">
            <a:avLst/>
          </a:prstGeom>
          <a:solidFill>
            <a:srgbClr val="C20D20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53879" y="487271"/>
            <a:ext cx="4217538" cy="35503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algn="r">
              <a:lnSpc>
                <a:spcPts val="2160"/>
              </a:lnSpc>
            </a:pPr>
            <a:r>
              <a:rPr lang="de-DE" sz="2600" baseline="30000" dirty="0" smtClean="0">
                <a:solidFill>
                  <a:srgbClr val="FFFFFF"/>
                </a:solidFill>
                <a:latin typeface="Franklin Gothic Book"/>
                <a:cs typeface="Franklin Gothic Book"/>
              </a:rPr>
              <a:t>Bereich Familie</a:t>
            </a:r>
            <a:endParaRPr lang="de-DE" sz="2600" baseline="30000" dirty="0">
              <a:solidFill>
                <a:srgbClr val="FFFFFF"/>
              </a:solidFill>
              <a:latin typeface="Franklin Gothic Book"/>
              <a:cs typeface="Franklin Gothic Book"/>
            </a:endParaRPr>
          </a:p>
        </p:txBody>
      </p:sp>
      <p:sp>
        <p:nvSpPr>
          <p:cNvPr id="14" name="Titel 1"/>
          <p:cNvSpPr txBox="1">
            <a:spLocks/>
          </p:cNvSpPr>
          <p:nvPr/>
        </p:nvSpPr>
        <p:spPr>
          <a:xfrm>
            <a:off x="4826401" y="996231"/>
            <a:ext cx="4217538" cy="96436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ts val="344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200" b="1" i="0" u="none" strike="noStrike" kern="1100" cap="none" spc="0" normalizeH="0" baseline="3000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GotTDem"/>
                <a:ea typeface="+mj-ea"/>
                <a:cs typeface="FranklinGotTDem"/>
              </a:rPr>
              <a:t>Progetti</a:t>
            </a:r>
            <a:r>
              <a:rPr kumimoji="0" lang="de-DE" sz="4200" b="1" i="0" u="none" strike="noStrike" kern="1100" cap="none" spc="0" normalizeH="0" baseline="300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GotTDem"/>
                <a:ea typeface="+mj-ea"/>
                <a:cs typeface="FranklinGotTDem"/>
              </a:rPr>
              <a:t> </a:t>
            </a:r>
            <a:r>
              <a:rPr kumimoji="0" lang="de-DE" sz="4200" b="1" i="0" u="none" strike="noStrike" kern="1100" cap="none" spc="0" normalizeH="0" baseline="3000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GotTDem"/>
                <a:ea typeface="+mj-ea"/>
                <a:cs typeface="FranklinGotTDem"/>
              </a:rPr>
              <a:t>realizzati</a:t>
            </a:r>
            <a:r>
              <a:rPr kumimoji="0" lang="de-DE" sz="4200" b="1" i="0" u="none" strike="noStrike" kern="1100" cap="none" spc="0" normalizeH="0" baseline="300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GotTDem"/>
                <a:ea typeface="+mj-ea"/>
                <a:cs typeface="FranklinGotTDem"/>
              </a:rPr>
              <a:t> e </a:t>
            </a:r>
            <a:r>
              <a:rPr kumimoji="0" lang="de-DE" sz="4200" b="1" i="0" u="none" strike="noStrike" kern="1100" cap="none" spc="0" normalizeH="0" baseline="3000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GotTDem"/>
                <a:ea typeface="+mj-ea"/>
                <a:cs typeface="FranklinGotTDem"/>
              </a:rPr>
              <a:t>obiettivi</a:t>
            </a:r>
            <a:r>
              <a:rPr kumimoji="0" lang="de-DE" sz="4200" b="1" i="0" u="none" strike="noStrike" kern="1100" cap="none" spc="0" normalizeH="0" baseline="300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GotTDem"/>
                <a:ea typeface="+mj-ea"/>
                <a:cs typeface="FranklinGotTDem"/>
              </a:rPr>
              <a:t> </a:t>
            </a:r>
            <a:r>
              <a:rPr kumimoji="0" lang="de-DE" sz="4200" b="1" i="0" u="none" strike="noStrike" kern="1100" cap="none" spc="0" normalizeH="0" baseline="3000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GotTDem"/>
                <a:ea typeface="+mj-ea"/>
                <a:cs typeface="FranklinGotTDem"/>
              </a:rPr>
              <a:t>futuri</a:t>
            </a:r>
            <a:r>
              <a:rPr kumimoji="0" lang="de-DE" sz="4200" b="1" i="0" u="none" strike="noStrike" kern="11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GotTDem"/>
                <a:ea typeface="+mj-ea"/>
                <a:cs typeface="FranklinGotTDem"/>
              </a:rPr>
              <a:t> </a:t>
            </a:r>
            <a:endParaRPr lang="de-DE" sz="4200" b="1" kern="1100" baseline="30000" dirty="0">
              <a:solidFill>
                <a:srgbClr val="FFFFFF"/>
              </a:solidFill>
              <a:latin typeface="FranklinGotTDem"/>
              <a:ea typeface="+mj-ea"/>
              <a:cs typeface="FranklinGotTDem"/>
            </a:endParaRPr>
          </a:p>
        </p:txBody>
      </p:sp>
      <p:sp>
        <p:nvSpPr>
          <p:cNvPr id="15" name="Titel 1"/>
          <p:cNvSpPr txBox="1">
            <a:spLocks/>
          </p:cNvSpPr>
          <p:nvPr/>
        </p:nvSpPr>
        <p:spPr>
          <a:xfrm>
            <a:off x="4834098" y="487271"/>
            <a:ext cx="4217538" cy="35503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lnSpc>
                <a:spcPts val="2160"/>
              </a:lnSpc>
            </a:pPr>
            <a:r>
              <a:rPr lang="de-DE" sz="2600" baseline="30000" dirty="0" err="1" smtClean="0">
                <a:solidFill>
                  <a:schemeClr val="bg1"/>
                </a:solidFill>
                <a:latin typeface="Franklin Gothic Book"/>
                <a:cs typeface="Franklin Gothic Book"/>
              </a:rPr>
              <a:t>Ambito</a:t>
            </a:r>
            <a:r>
              <a:rPr lang="de-DE" sz="2600" baseline="30000" dirty="0" smtClean="0">
                <a:solidFill>
                  <a:schemeClr val="bg1"/>
                </a:solidFill>
                <a:latin typeface="Franklin Gothic Book"/>
                <a:cs typeface="Franklin Gothic Book"/>
              </a:rPr>
              <a:t> </a:t>
            </a:r>
            <a:r>
              <a:rPr lang="de-DE" sz="2600" baseline="30000" dirty="0" err="1" smtClean="0">
                <a:solidFill>
                  <a:schemeClr val="bg1"/>
                </a:solidFill>
                <a:latin typeface="Franklin Gothic Book"/>
                <a:cs typeface="Franklin Gothic Book"/>
              </a:rPr>
              <a:t>famiglia</a:t>
            </a:r>
            <a:endParaRPr lang="de-DE" sz="2600" baseline="30000" dirty="0">
              <a:solidFill>
                <a:schemeClr val="bg1"/>
              </a:solidFill>
              <a:latin typeface="Franklin Gothic Book"/>
              <a:cs typeface="Franklin Gothic Book"/>
            </a:endParaRPr>
          </a:p>
        </p:txBody>
      </p:sp>
      <p:sp>
        <p:nvSpPr>
          <p:cNvPr id="16" name="Titel 1"/>
          <p:cNvSpPr txBox="1">
            <a:spLocks/>
          </p:cNvSpPr>
          <p:nvPr/>
        </p:nvSpPr>
        <p:spPr>
          <a:xfrm>
            <a:off x="69273" y="996233"/>
            <a:ext cx="4217538" cy="96436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ts val="344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e-DE" sz="4200" b="1" kern="1100" baseline="30000" dirty="0" smtClean="0">
                <a:solidFill>
                  <a:schemeClr val="bg1"/>
                </a:solidFill>
                <a:latin typeface="FranklinGotTDem"/>
                <a:ea typeface="+mj-ea"/>
                <a:cs typeface="FranklinGotTDem"/>
              </a:rPr>
              <a:t>Was wurde umgesetzt? Was steht an?</a:t>
            </a:r>
            <a:endParaRPr lang="de-DE" sz="4200" b="1" kern="1100" baseline="30000" dirty="0">
              <a:solidFill>
                <a:schemeClr val="bg1"/>
              </a:solidFill>
              <a:latin typeface="FranklinGotTDem"/>
              <a:ea typeface="+mj-ea"/>
              <a:cs typeface="FranklinGotTDem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113341" y="2038119"/>
            <a:ext cx="1131566" cy="677108"/>
          </a:xfrm>
          <a:prstGeom prst="rect">
            <a:avLst/>
          </a:prstGeom>
          <a:solidFill>
            <a:srgbClr val="3599D7"/>
          </a:solidFill>
        </p:spPr>
        <p:txBody>
          <a:bodyPr wrap="square" lIns="36000" tIns="0" rIns="36000" bIns="0" rtlCol="0">
            <a:spAutoFit/>
          </a:bodyPr>
          <a:lstStyle/>
          <a:p>
            <a:pPr algn="ctr"/>
            <a:r>
              <a:rPr lang="de-DE" sz="1600" b="1" dirty="0" err="1" smtClean="0">
                <a:solidFill>
                  <a:schemeClr val="bg1"/>
                </a:solidFill>
              </a:rPr>
              <a:t>Assegni</a:t>
            </a:r>
            <a:r>
              <a:rPr lang="de-DE" sz="1600" b="1" dirty="0" smtClean="0">
                <a:solidFill>
                  <a:schemeClr val="bg1"/>
                </a:solidFill>
              </a:rPr>
              <a:t> </a:t>
            </a:r>
            <a:r>
              <a:rPr lang="de-DE" sz="1600" b="1" dirty="0" err="1" smtClean="0">
                <a:solidFill>
                  <a:schemeClr val="bg1"/>
                </a:solidFill>
              </a:rPr>
              <a:t>familiari</a:t>
            </a:r>
            <a:r>
              <a:rPr lang="de-DE" sz="1600" b="1" dirty="0" smtClean="0">
                <a:solidFill>
                  <a:schemeClr val="bg1"/>
                </a:solidFill>
              </a:rPr>
              <a:t> x 2</a:t>
            </a:r>
          </a:p>
          <a:p>
            <a:pPr algn="ctr"/>
            <a:r>
              <a:rPr lang="de-DE" sz="1200" dirty="0" err="1" smtClean="0">
                <a:solidFill>
                  <a:schemeClr val="bg1"/>
                </a:solidFill>
              </a:rPr>
              <a:t>Gennaio</a:t>
            </a:r>
            <a:r>
              <a:rPr lang="de-DE" sz="1200" dirty="0" smtClean="0">
                <a:solidFill>
                  <a:schemeClr val="bg1"/>
                </a:solidFill>
              </a:rPr>
              <a:t> 2014 </a:t>
            </a:r>
            <a:endParaRPr lang="de-DE" sz="1200" dirty="0">
              <a:solidFill>
                <a:schemeClr val="bg1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1399143" y="2071169"/>
            <a:ext cx="1241734" cy="677108"/>
          </a:xfrm>
          <a:prstGeom prst="rect">
            <a:avLst/>
          </a:prstGeom>
          <a:solidFill>
            <a:srgbClr val="3599D7"/>
          </a:solidFill>
        </p:spPr>
        <p:txBody>
          <a:bodyPr wrap="square" lIns="36000" tIns="0" rIns="36000" bIns="0" rtlCol="0">
            <a:spAutoFit/>
          </a:bodyPr>
          <a:lstStyle/>
          <a:p>
            <a:pPr algn="ctr"/>
            <a:r>
              <a:rPr lang="de-DE" sz="1600" b="1" dirty="0" err="1" smtClean="0">
                <a:solidFill>
                  <a:schemeClr val="bg1"/>
                </a:solidFill>
              </a:rPr>
              <a:t>Armonizza-zione</a:t>
            </a:r>
            <a:r>
              <a:rPr lang="de-DE" sz="1600" b="1" dirty="0" smtClean="0">
                <a:solidFill>
                  <a:schemeClr val="bg1"/>
                </a:solidFill>
              </a:rPr>
              <a:t> </a:t>
            </a:r>
            <a:r>
              <a:rPr lang="de-DE" sz="1600" b="1" dirty="0" err="1" smtClean="0">
                <a:solidFill>
                  <a:schemeClr val="bg1"/>
                </a:solidFill>
              </a:rPr>
              <a:t>tariffe</a:t>
            </a:r>
            <a:endParaRPr lang="de-DE" sz="1600" b="1" dirty="0" smtClean="0">
              <a:solidFill>
                <a:schemeClr val="bg1"/>
              </a:solidFill>
            </a:endParaRPr>
          </a:p>
          <a:p>
            <a:pPr algn="ctr"/>
            <a:r>
              <a:rPr lang="de-DE" sz="1200" dirty="0" err="1" smtClean="0">
                <a:solidFill>
                  <a:schemeClr val="bg1"/>
                </a:solidFill>
              </a:rPr>
              <a:t>Gennaio</a:t>
            </a:r>
            <a:r>
              <a:rPr lang="de-DE" sz="1200" dirty="0" smtClean="0">
                <a:solidFill>
                  <a:schemeClr val="bg1"/>
                </a:solidFill>
              </a:rPr>
              <a:t> 2014 </a:t>
            </a:r>
            <a:endParaRPr lang="de-DE" sz="1200" dirty="0">
              <a:solidFill>
                <a:schemeClr val="bg1"/>
              </a:solidFill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3597946" y="2059707"/>
            <a:ext cx="1129540" cy="677108"/>
          </a:xfrm>
          <a:prstGeom prst="rect">
            <a:avLst/>
          </a:prstGeom>
          <a:solidFill>
            <a:srgbClr val="3599D7"/>
          </a:solidFill>
        </p:spPr>
        <p:txBody>
          <a:bodyPr wrap="square" lIns="36000" tIns="0" rIns="36000" bIns="0" rtlCol="0">
            <a:spAutoFit/>
          </a:bodyPr>
          <a:lstStyle/>
          <a:p>
            <a:pPr algn="ctr"/>
            <a:r>
              <a:rPr lang="de-DE" sz="1600" b="1" dirty="0" err="1" smtClean="0">
                <a:solidFill>
                  <a:schemeClr val="bg1"/>
                </a:solidFill>
              </a:rPr>
              <a:t>Famiglie</a:t>
            </a:r>
            <a:r>
              <a:rPr lang="de-DE" sz="1600" b="1" dirty="0" smtClean="0">
                <a:solidFill>
                  <a:schemeClr val="bg1"/>
                </a:solidFill>
              </a:rPr>
              <a:t> più </a:t>
            </a:r>
            <a:r>
              <a:rPr lang="de-DE" sz="1600" b="1" dirty="0" err="1" smtClean="0">
                <a:solidFill>
                  <a:schemeClr val="bg1"/>
                </a:solidFill>
              </a:rPr>
              <a:t>forti</a:t>
            </a:r>
            <a:endParaRPr lang="de-DE" sz="1600" b="1" dirty="0" smtClean="0">
              <a:solidFill>
                <a:schemeClr val="bg1"/>
              </a:solidFill>
            </a:endParaRPr>
          </a:p>
          <a:p>
            <a:pPr algn="ctr"/>
            <a:r>
              <a:rPr lang="de-DE" sz="1200" dirty="0" smtClean="0">
                <a:solidFill>
                  <a:schemeClr val="bg1"/>
                </a:solidFill>
              </a:rPr>
              <a:t>2015 - 2017 </a:t>
            </a:r>
            <a:endParaRPr lang="de-DE" sz="1200" dirty="0">
              <a:solidFill>
                <a:schemeClr val="bg1"/>
              </a:solidFill>
            </a:endParaRPr>
          </a:p>
        </p:txBody>
      </p:sp>
      <p:sp>
        <p:nvSpPr>
          <p:cNvPr id="29" name="Textfeld 28"/>
          <p:cNvSpPr txBox="1"/>
          <p:nvPr/>
        </p:nvSpPr>
        <p:spPr>
          <a:xfrm>
            <a:off x="4857683" y="2069522"/>
            <a:ext cx="1241734" cy="677108"/>
          </a:xfrm>
          <a:prstGeom prst="rect">
            <a:avLst/>
          </a:prstGeom>
          <a:solidFill>
            <a:srgbClr val="3599D7"/>
          </a:solidFill>
        </p:spPr>
        <p:txBody>
          <a:bodyPr wrap="square" lIns="36000" tIns="0" rIns="36000" bIns="0" rtlCol="0">
            <a:spAutoFit/>
          </a:bodyPr>
          <a:lstStyle/>
          <a:p>
            <a:pPr algn="ctr"/>
            <a:r>
              <a:rPr lang="de-DE" sz="1600" b="1" dirty="0" err="1" smtClean="0">
                <a:solidFill>
                  <a:schemeClr val="bg1"/>
                </a:solidFill>
              </a:rPr>
              <a:t>Linee</a:t>
            </a:r>
            <a:r>
              <a:rPr lang="de-DE" sz="1600" b="1" dirty="0" smtClean="0">
                <a:solidFill>
                  <a:schemeClr val="bg1"/>
                </a:solidFill>
              </a:rPr>
              <a:t> </a:t>
            </a:r>
            <a:r>
              <a:rPr lang="de-DE" sz="1600" b="1" dirty="0" err="1" smtClean="0">
                <a:solidFill>
                  <a:schemeClr val="bg1"/>
                </a:solidFill>
              </a:rPr>
              <a:t>guida</a:t>
            </a:r>
            <a:r>
              <a:rPr lang="de-DE" sz="1600" b="1" dirty="0" smtClean="0">
                <a:solidFill>
                  <a:schemeClr val="bg1"/>
                </a:solidFill>
              </a:rPr>
              <a:t> </a:t>
            </a:r>
            <a:r>
              <a:rPr lang="de-DE" sz="1600" b="1" dirty="0" err="1" smtClean="0">
                <a:solidFill>
                  <a:schemeClr val="bg1"/>
                </a:solidFill>
              </a:rPr>
              <a:t>assistenza</a:t>
            </a:r>
            <a:r>
              <a:rPr lang="de-DE" sz="1600" b="1" dirty="0" smtClean="0">
                <a:solidFill>
                  <a:schemeClr val="bg1"/>
                </a:solidFill>
              </a:rPr>
              <a:t> 0-3</a:t>
            </a:r>
          </a:p>
          <a:p>
            <a:pPr algn="ctr"/>
            <a:r>
              <a:rPr lang="de-DE" sz="1200" dirty="0" smtClean="0">
                <a:solidFill>
                  <a:schemeClr val="bg1"/>
                </a:solidFill>
              </a:rPr>
              <a:t>2015-2017</a:t>
            </a:r>
            <a:endParaRPr lang="de-DE" sz="1200" dirty="0">
              <a:solidFill>
                <a:schemeClr val="bg1"/>
              </a:solidFill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6420999" y="2046852"/>
            <a:ext cx="1241734" cy="677108"/>
          </a:xfrm>
          <a:prstGeom prst="rect">
            <a:avLst/>
          </a:prstGeom>
          <a:solidFill>
            <a:srgbClr val="3599D7"/>
          </a:solidFill>
        </p:spPr>
        <p:txBody>
          <a:bodyPr wrap="square" lIns="36000" tIns="0" rIns="36000" bIns="0" rtlCol="0">
            <a:spAutoFit/>
          </a:bodyPr>
          <a:lstStyle/>
          <a:p>
            <a:pPr algn="ctr"/>
            <a:r>
              <a:rPr lang="de-DE" sz="1600" b="1" dirty="0" err="1" smtClean="0">
                <a:solidFill>
                  <a:schemeClr val="bg1"/>
                </a:solidFill>
              </a:rPr>
              <a:t>Congedi</a:t>
            </a:r>
            <a:r>
              <a:rPr lang="de-DE" sz="1600" b="1" dirty="0" smtClean="0">
                <a:solidFill>
                  <a:schemeClr val="bg1"/>
                </a:solidFill>
              </a:rPr>
              <a:t> per </a:t>
            </a:r>
            <a:r>
              <a:rPr lang="de-DE" sz="1600" b="1" dirty="0" err="1" smtClean="0">
                <a:solidFill>
                  <a:schemeClr val="bg1"/>
                </a:solidFill>
              </a:rPr>
              <a:t>papà</a:t>
            </a:r>
            <a:endParaRPr lang="de-DE" sz="1600" b="1" dirty="0" smtClean="0">
              <a:solidFill>
                <a:schemeClr val="bg1"/>
              </a:solidFill>
            </a:endParaRPr>
          </a:p>
          <a:p>
            <a:pPr algn="ctr"/>
            <a:r>
              <a:rPr lang="de-DE" sz="1200" dirty="0" err="1" smtClean="0">
                <a:solidFill>
                  <a:schemeClr val="bg1"/>
                </a:solidFill>
              </a:rPr>
              <a:t>Inizio</a:t>
            </a:r>
            <a:r>
              <a:rPr lang="de-DE" sz="1200" dirty="0" smtClean="0">
                <a:solidFill>
                  <a:schemeClr val="bg1"/>
                </a:solidFill>
              </a:rPr>
              <a:t> 2017 </a:t>
            </a:r>
            <a:endParaRPr lang="de-DE" sz="1200" dirty="0">
              <a:solidFill>
                <a:schemeClr val="bg1"/>
              </a:solidFill>
            </a:endParaRPr>
          </a:p>
        </p:txBody>
      </p:sp>
      <p:sp>
        <p:nvSpPr>
          <p:cNvPr id="31" name="Textfeld 30"/>
          <p:cNvSpPr txBox="1"/>
          <p:nvPr/>
        </p:nvSpPr>
        <p:spPr>
          <a:xfrm>
            <a:off x="7850352" y="2067049"/>
            <a:ext cx="1241734" cy="677108"/>
          </a:xfrm>
          <a:prstGeom prst="rect">
            <a:avLst/>
          </a:prstGeom>
          <a:solidFill>
            <a:srgbClr val="3599D7"/>
          </a:solidFill>
        </p:spPr>
        <p:txBody>
          <a:bodyPr wrap="square" lIns="36000" tIns="0" rIns="36000" bIns="0" rtlCol="0">
            <a:spAutoFit/>
          </a:bodyPr>
          <a:lstStyle/>
          <a:p>
            <a:pPr algn="ctr"/>
            <a:r>
              <a:rPr lang="de-DE" sz="1600" b="1" dirty="0" err="1" smtClean="0">
                <a:solidFill>
                  <a:schemeClr val="bg1"/>
                </a:solidFill>
              </a:rPr>
              <a:t>Assegni</a:t>
            </a:r>
            <a:r>
              <a:rPr lang="de-DE" sz="1600" b="1" dirty="0" smtClean="0">
                <a:solidFill>
                  <a:schemeClr val="bg1"/>
                </a:solidFill>
              </a:rPr>
              <a:t> reg.  + prov.</a:t>
            </a:r>
          </a:p>
          <a:p>
            <a:pPr algn="ctr"/>
            <a:r>
              <a:rPr lang="de-DE" sz="1200" dirty="0" smtClean="0">
                <a:solidFill>
                  <a:schemeClr val="bg1"/>
                </a:solidFill>
              </a:rPr>
              <a:t>2017-2018 </a:t>
            </a:r>
            <a:endParaRPr lang="de-DE" sz="1200" dirty="0">
              <a:solidFill>
                <a:schemeClr val="bg1"/>
              </a:solidFill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42862" y="4843300"/>
            <a:ext cx="1241734" cy="677108"/>
          </a:xfrm>
          <a:prstGeom prst="rect">
            <a:avLst/>
          </a:prstGeom>
          <a:solidFill>
            <a:srgbClr val="3599D7"/>
          </a:solidFill>
        </p:spPr>
        <p:txBody>
          <a:bodyPr wrap="square" lIns="36000" tIns="0" rIns="36000" bIns="0" rtlCol="0">
            <a:spAutoFit/>
          </a:bodyPr>
          <a:lstStyle/>
          <a:p>
            <a:pPr algn="ctr"/>
            <a:r>
              <a:rPr lang="de-DE" sz="1600" b="1" dirty="0" err="1" smtClean="0">
                <a:solidFill>
                  <a:schemeClr val="bg1"/>
                </a:solidFill>
              </a:rPr>
              <a:t>Dipartimento</a:t>
            </a:r>
            <a:r>
              <a:rPr lang="de-DE" sz="1600" b="1" dirty="0" smtClean="0">
                <a:solidFill>
                  <a:schemeClr val="bg1"/>
                </a:solidFill>
              </a:rPr>
              <a:t> </a:t>
            </a:r>
            <a:r>
              <a:rPr lang="de-DE" sz="1600" b="1" dirty="0" err="1" smtClean="0">
                <a:solidFill>
                  <a:schemeClr val="bg1"/>
                </a:solidFill>
              </a:rPr>
              <a:t>famiglia</a:t>
            </a:r>
            <a:endParaRPr lang="de-DE" sz="1600" b="1" dirty="0" smtClean="0">
              <a:solidFill>
                <a:schemeClr val="bg1"/>
              </a:solidFill>
            </a:endParaRPr>
          </a:p>
          <a:p>
            <a:pPr algn="ctr"/>
            <a:r>
              <a:rPr lang="de-DE" sz="1200" dirty="0" err="1" smtClean="0">
                <a:solidFill>
                  <a:schemeClr val="bg1"/>
                </a:solidFill>
              </a:rPr>
              <a:t>Gennaio</a:t>
            </a:r>
            <a:r>
              <a:rPr lang="de-DE" sz="1200" dirty="0" smtClean="0">
                <a:solidFill>
                  <a:schemeClr val="bg1"/>
                </a:solidFill>
              </a:rPr>
              <a:t> 2014</a:t>
            </a:r>
            <a:endParaRPr lang="de-DE" sz="1200" dirty="0">
              <a:solidFill>
                <a:schemeClr val="bg1"/>
              </a:solidFill>
            </a:endParaRPr>
          </a:p>
        </p:txBody>
      </p:sp>
      <p:sp>
        <p:nvSpPr>
          <p:cNvPr id="33" name="Textfeld 32"/>
          <p:cNvSpPr txBox="1"/>
          <p:nvPr/>
        </p:nvSpPr>
        <p:spPr>
          <a:xfrm>
            <a:off x="1355075" y="4828161"/>
            <a:ext cx="1241734" cy="677108"/>
          </a:xfrm>
          <a:prstGeom prst="rect">
            <a:avLst/>
          </a:prstGeom>
          <a:solidFill>
            <a:srgbClr val="3599D7"/>
          </a:solidFill>
        </p:spPr>
        <p:txBody>
          <a:bodyPr wrap="square" lIns="36000" tIns="0" rIns="36000" bIns="0" rtlCol="0">
            <a:spAutoFit/>
          </a:bodyPr>
          <a:lstStyle/>
          <a:p>
            <a:pPr algn="ctr"/>
            <a:r>
              <a:rPr lang="de-DE" sz="1600" b="1" dirty="0" err="1" smtClean="0">
                <a:solidFill>
                  <a:schemeClr val="bg1"/>
                </a:solidFill>
              </a:rPr>
              <a:t>Agenzia</a:t>
            </a:r>
            <a:r>
              <a:rPr lang="de-DE" sz="1600" b="1" dirty="0" smtClean="0">
                <a:solidFill>
                  <a:schemeClr val="bg1"/>
                </a:solidFill>
              </a:rPr>
              <a:t> </a:t>
            </a:r>
            <a:r>
              <a:rPr lang="de-DE" sz="1600" b="1" dirty="0" err="1" smtClean="0">
                <a:solidFill>
                  <a:schemeClr val="bg1"/>
                </a:solidFill>
              </a:rPr>
              <a:t>famiglia</a:t>
            </a:r>
            <a:endParaRPr lang="de-DE" sz="1600" b="1" dirty="0" smtClean="0">
              <a:solidFill>
                <a:schemeClr val="bg1"/>
              </a:solidFill>
            </a:endParaRPr>
          </a:p>
          <a:p>
            <a:pPr algn="ctr"/>
            <a:r>
              <a:rPr lang="de-DE" sz="1200" dirty="0" err="1" smtClean="0">
                <a:solidFill>
                  <a:schemeClr val="bg1"/>
                </a:solidFill>
              </a:rPr>
              <a:t>Primavera</a:t>
            </a:r>
            <a:r>
              <a:rPr lang="de-DE" sz="1200" dirty="0" smtClean="0">
                <a:solidFill>
                  <a:schemeClr val="bg1"/>
                </a:solidFill>
              </a:rPr>
              <a:t> 2014 </a:t>
            </a:r>
            <a:endParaRPr lang="de-DE" sz="1200" dirty="0">
              <a:solidFill>
                <a:schemeClr val="bg1"/>
              </a:solidFill>
            </a:endParaRPr>
          </a:p>
        </p:txBody>
      </p:sp>
      <p:sp>
        <p:nvSpPr>
          <p:cNvPr id="34" name="Textfeld 33"/>
          <p:cNvSpPr txBox="1"/>
          <p:nvPr/>
        </p:nvSpPr>
        <p:spPr>
          <a:xfrm>
            <a:off x="2695962" y="4854317"/>
            <a:ext cx="1241734" cy="677108"/>
          </a:xfrm>
          <a:prstGeom prst="rect">
            <a:avLst/>
          </a:prstGeom>
          <a:solidFill>
            <a:srgbClr val="3599D7"/>
          </a:solidFill>
        </p:spPr>
        <p:txBody>
          <a:bodyPr wrap="square" lIns="36000" tIns="0" rIns="36000" bIns="0" rtlCol="0">
            <a:spAutoFit/>
          </a:bodyPr>
          <a:lstStyle/>
          <a:p>
            <a:pPr algn="ctr"/>
            <a:r>
              <a:rPr lang="de-DE" sz="1600" b="1" dirty="0" err="1" smtClean="0">
                <a:solidFill>
                  <a:schemeClr val="bg1"/>
                </a:solidFill>
              </a:rPr>
              <a:t>Consulta</a:t>
            </a:r>
            <a:r>
              <a:rPr lang="de-DE" sz="1600" b="1" dirty="0" smtClean="0">
                <a:solidFill>
                  <a:schemeClr val="bg1"/>
                </a:solidFill>
              </a:rPr>
              <a:t> </a:t>
            </a:r>
            <a:r>
              <a:rPr lang="de-DE" sz="1600" b="1" dirty="0" err="1" smtClean="0">
                <a:solidFill>
                  <a:schemeClr val="bg1"/>
                </a:solidFill>
              </a:rPr>
              <a:t>famiglia</a:t>
            </a:r>
            <a:endParaRPr lang="de-DE" sz="1600" b="1" dirty="0" smtClean="0">
              <a:solidFill>
                <a:schemeClr val="bg1"/>
              </a:solidFill>
            </a:endParaRPr>
          </a:p>
          <a:p>
            <a:pPr algn="ctr"/>
            <a:r>
              <a:rPr lang="de-DE" sz="1200" dirty="0" err="1" smtClean="0">
                <a:solidFill>
                  <a:schemeClr val="bg1"/>
                </a:solidFill>
              </a:rPr>
              <a:t>Autunno</a:t>
            </a:r>
            <a:r>
              <a:rPr lang="de-DE" sz="1200" dirty="0" smtClean="0">
                <a:solidFill>
                  <a:schemeClr val="bg1"/>
                </a:solidFill>
              </a:rPr>
              <a:t> 2014 </a:t>
            </a:r>
            <a:endParaRPr lang="de-DE" sz="1200" dirty="0">
              <a:solidFill>
                <a:schemeClr val="bg1"/>
              </a:solidFill>
            </a:endParaRPr>
          </a:p>
        </p:txBody>
      </p:sp>
      <p:sp>
        <p:nvSpPr>
          <p:cNvPr id="35" name="Textfeld 34"/>
          <p:cNvSpPr txBox="1"/>
          <p:nvPr/>
        </p:nvSpPr>
        <p:spPr>
          <a:xfrm>
            <a:off x="4377034" y="4835057"/>
            <a:ext cx="1241734" cy="677108"/>
          </a:xfrm>
          <a:prstGeom prst="rect">
            <a:avLst/>
          </a:prstGeom>
          <a:solidFill>
            <a:srgbClr val="3599D7"/>
          </a:solidFill>
        </p:spPr>
        <p:txBody>
          <a:bodyPr wrap="square" lIns="36000" tIns="0" rIns="36000" bIns="0" rtlCol="0">
            <a:spAutoFit/>
          </a:bodyPr>
          <a:lstStyle/>
          <a:p>
            <a:pPr algn="ctr"/>
            <a:r>
              <a:rPr lang="de-DE" sz="1600" b="1" dirty="0" err="1" smtClean="0">
                <a:solidFill>
                  <a:schemeClr val="bg1"/>
                </a:solidFill>
              </a:rPr>
              <a:t>Assistenza</a:t>
            </a:r>
            <a:r>
              <a:rPr lang="de-DE" sz="1600" b="1" dirty="0" smtClean="0">
                <a:solidFill>
                  <a:schemeClr val="bg1"/>
                </a:solidFill>
              </a:rPr>
              <a:t> </a:t>
            </a:r>
            <a:r>
              <a:rPr lang="de-DE" sz="1600" b="1" dirty="0" err="1" smtClean="0">
                <a:solidFill>
                  <a:schemeClr val="bg1"/>
                </a:solidFill>
              </a:rPr>
              <a:t>extrascuola</a:t>
            </a:r>
            <a:endParaRPr lang="de-DE" sz="1600" b="1" dirty="0" smtClean="0">
              <a:solidFill>
                <a:schemeClr val="bg1"/>
              </a:solidFill>
            </a:endParaRPr>
          </a:p>
          <a:p>
            <a:pPr algn="ctr"/>
            <a:r>
              <a:rPr lang="de-DE" sz="1200" dirty="0" smtClean="0">
                <a:solidFill>
                  <a:schemeClr val="bg1"/>
                </a:solidFill>
              </a:rPr>
              <a:t>2015-2016</a:t>
            </a:r>
            <a:endParaRPr lang="de-DE" sz="1200" dirty="0">
              <a:solidFill>
                <a:schemeClr val="bg1"/>
              </a:solidFill>
            </a:endParaRPr>
          </a:p>
        </p:txBody>
      </p:sp>
      <p:sp>
        <p:nvSpPr>
          <p:cNvPr id="36" name="Textfeld 35"/>
          <p:cNvSpPr txBox="1"/>
          <p:nvPr/>
        </p:nvSpPr>
        <p:spPr>
          <a:xfrm>
            <a:off x="6017291" y="4835057"/>
            <a:ext cx="1241734" cy="677108"/>
          </a:xfrm>
          <a:prstGeom prst="rect">
            <a:avLst/>
          </a:prstGeom>
          <a:solidFill>
            <a:srgbClr val="3599D7"/>
          </a:solidFill>
        </p:spPr>
        <p:txBody>
          <a:bodyPr wrap="square" lIns="36000" tIns="0" rIns="36000" bIns="0" rtlCol="0">
            <a:spAutoFit/>
          </a:bodyPr>
          <a:lstStyle/>
          <a:p>
            <a:pPr algn="ctr"/>
            <a:r>
              <a:rPr lang="de-DE" sz="1600" b="1" dirty="0" err="1" smtClean="0">
                <a:solidFill>
                  <a:schemeClr val="bg1"/>
                </a:solidFill>
              </a:rPr>
              <a:t>Nuovo</a:t>
            </a:r>
            <a:r>
              <a:rPr lang="de-DE" sz="1600" b="1" dirty="0" smtClean="0">
                <a:solidFill>
                  <a:schemeClr val="bg1"/>
                </a:solidFill>
              </a:rPr>
              <a:t> </a:t>
            </a:r>
            <a:r>
              <a:rPr lang="de-DE" sz="1600" b="1" dirty="0" err="1" smtClean="0">
                <a:solidFill>
                  <a:schemeClr val="bg1"/>
                </a:solidFill>
              </a:rPr>
              <a:t>FamilyPass</a:t>
            </a:r>
            <a:endParaRPr lang="de-DE" sz="1600" b="1" dirty="0" smtClean="0">
              <a:solidFill>
                <a:schemeClr val="bg1"/>
              </a:solidFill>
            </a:endParaRPr>
          </a:p>
          <a:p>
            <a:pPr algn="ctr"/>
            <a:r>
              <a:rPr lang="de-DE" sz="1200" dirty="0" smtClean="0">
                <a:solidFill>
                  <a:schemeClr val="bg1"/>
                </a:solidFill>
              </a:rPr>
              <a:t>Fine 2016 </a:t>
            </a:r>
            <a:endParaRPr lang="de-DE" sz="1200" dirty="0">
              <a:solidFill>
                <a:schemeClr val="bg1"/>
              </a:solidFill>
            </a:endParaRPr>
          </a:p>
        </p:txBody>
      </p:sp>
      <p:sp>
        <p:nvSpPr>
          <p:cNvPr id="37" name="Textfeld 36"/>
          <p:cNvSpPr txBox="1"/>
          <p:nvPr/>
        </p:nvSpPr>
        <p:spPr>
          <a:xfrm>
            <a:off x="7573112" y="4865334"/>
            <a:ext cx="1241734" cy="677108"/>
          </a:xfrm>
          <a:prstGeom prst="rect">
            <a:avLst/>
          </a:prstGeom>
          <a:solidFill>
            <a:srgbClr val="3599D7"/>
          </a:solidFill>
        </p:spPr>
        <p:txBody>
          <a:bodyPr wrap="square" lIns="36000" tIns="0" rIns="36000" bIns="0" rtlCol="0">
            <a:spAutoFit/>
          </a:bodyPr>
          <a:lstStyle/>
          <a:p>
            <a:pPr algn="ctr"/>
            <a:r>
              <a:rPr lang="de-DE" sz="1600" b="1" dirty="0" smtClean="0">
                <a:solidFill>
                  <a:schemeClr val="bg1"/>
                </a:solidFill>
              </a:rPr>
              <a:t>Tempi di </a:t>
            </a:r>
            <a:r>
              <a:rPr lang="de-DE" sz="1600" b="1" dirty="0" err="1" smtClean="0">
                <a:solidFill>
                  <a:schemeClr val="bg1"/>
                </a:solidFill>
              </a:rPr>
              <a:t>cura</a:t>
            </a:r>
            <a:r>
              <a:rPr lang="de-DE" sz="1600" b="1" dirty="0" smtClean="0">
                <a:solidFill>
                  <a:schemeClr val="bg1"/>
                </a:solidFill>
              </a:rPr>
              <a:t> ai </a:t>
            </a:r>
            <a:r>
              <a:rPr lang="de-DE" sz="1600" b="1" dirty="0" err="1" smtClean="0">
                <a:solidFill>
                  <a:schemeClr val="bg1"/>
                </a:solidFill>
              </a:rPr>
              <a:t>figli</a:t>
            </a:r>
            <a:endParaRPr lang="de-DE" sz="1600" b="1" dirty="0" smtClean="0">
              <a:solidFill>
                <a:schemeClr val="bg1"/>
              </a:solidFill>
            </a:endParaRPr>
          </a:p>
          <a:p>
            <a:pPr algn="ctr"/>
            <a:r>
              <a:rPr lang="de-DE" sz="1200" dirty="0" smtClean="0">
                <a:solidFill>
                  <a:schemeClr val="bg1"/>
                </a:solidFill>
              </a:rPr>
              <a:t>2017-2018 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50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3752850" cy="4525963"/>
          </a:xfrm>
        </p:spPr>
        <p:txBody>
          <a:bodyPr/>
          <a:lstStyle/>
          <a:p>
            <a:pPr marL="0" indent="0">
              <a:buNone/>
            </a:pPr>
            <a:endParaRPr lang="de-DE" sz="2800" dirty="0" smtClean="0">
              <a:latin typeface="FranklinGotTDem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sz="2800" dirty="0" smtClean="0">
                <a:latin typeface="FranklinGotTDem"/>
                <a:cs typeface="Arial" panose="020B0604020202020204" pitchFamily="34" charset="0"/>
              </a:rPr>
              <a:t>Familie lebt davon, ihren Alltag möglichst nach ihren eigenen Bedürfnissen gestalten zu können. Familienpolitik muss dies ermöglichen.</a:t>
            </a:r>
            <a:endParaRPr lang="de-DE" sz="2800" dirty="0">
              <a:latin typeface="FranklinGotTDem"/>
              <a:cs typeface="Arial" panose="020B0604020202020204" pitchFamily="34" charset="0"/>
            </a:endParaRPr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69273" y="1227867"/>
            <a:ext cx="4217538" cy="50109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ts val="344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e-DE" sz="4200" b="1" kern="1100" baseline="30000" dirty="0" smtClean="0">
                <a:solidFill>
                  <a:schemeClr val="bg1"/>
                </a:solidFill>
                <a:latin typeface="FranklinGotTDem"/>
                <a:ea typeface="+mj-ea"/>
                <a:cs typeface="FranklinGotTDem"/>
              </a:rPr>
              <a:t>Ausblick</a:t>
            </a:r>
            <a:endParaRPr lang="de-DE" sz="4200" b="1" kern="1100" baseline="30000" dirty="0">
              <a:solidFill>
                <a:schemeClr val="bg1"/>
              </a:solidFill>
              <a:latin typeface="FranklinGotTDem"/>
              <a:ea typeface="+mj-ea"/>
              <a:cs typeface="FranklinGotTDem"/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0" y="0"/>
            <a:ext cx="9144000" cy="1308100"/>
          </a:xfrm>
          <a:prstGeom prst="rect">
            <a:avLst/>
          </a:prstGeom>
          <a:solidFill>
            <a:srgbClr val="C20D20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itel 1"/>
          <p:cNvSpPr txBox="1">
            <a:spLocks/>
          </p:cNvSpPr>
          <p:nvPr/>
        </p:nvSpPr>
        <p:spPr>
          <a:xfrm>
            <a:off x="53879" y="366327"/>
            <a:ext cx="4217538" cy="35503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algn="r">
              <a:lnSpc>
                <a:spcPts val="2160"/>
              </a:lnSpc>
            </a:pPr>
            <a:r>
              <a:rPr lang="de-DE" sz="2600" baseline="30000" dirty="0" smtClean="0">
                <a:solidFill>
                  <a:srgbClr val="FFFFFF"/>
                </a:solidFill>
                <a:latin typeface="Franklin Gothic Book"/>
                <a:cs typeface="Franklin Gothic Book"/>
              </a:rPr>
              <a:t>Bereich Familie</a:t>
            </a:r>
            <a:endParaRPr lang="de-DE" sz="2600" baseline="30000" dirty="0">
              <a:solidFill>
                <a:srgbClr val="FFFFFF"/>
              </a:solidFill>
              <a:latin typeface="Franklin Gothic Book"/>
              <a:cs typeface="Franklin Gothic Book"/>
            </a:endParaRPr>
          </a:p>
        </p:txBody>
      </p:sp>
      <p:sp>
        <p:nvSpPr>
          <p:cNvPr id="16" name="Titel 1"/>
          <p:cNvSpPr txBox="1">
            <a:spLocks/>
          </p:cNvSpPr>
          <p:nvPr/>
        </p:nvSpPr>
        <p:spPr>
          <a:xfrm>
            <a:off x="4826401" y="740853"/>
            <a:ext cx="4217538" cy="50109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ts val="344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e-DE" sz="4200" b="1" kern="1100" baseline="30000" dirty="0" smtClean="0">
                <a:solidFill>
                  <a:srgbClr val="FFFFFF"/>
                </a:solidFill>
                <a:latin typeface="FranklinGotTDem"/>
                <a:ea typeface="+mj-ea"/>
                <a:cs typeface="FranklinGotTDem"/>
              </a:rPr>
              <a:t>C</a:t>
            </a:r>
            <a:r>
              <a:rPr kumimoji="0" lang="de-DE" sz="4200" b="1" i="0" u="none" strike="noStrike" kern="1100" cap="none" spc="0" normalizeH="0" baseline="3000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GotTDem"/>
                <a:ea typeface="+mj-ea"/>
                <a:cs typeface="FranklinGotTDem"/>
              </a:rPr>
              <a:t>ontesto</a:t>
            </a:r>
            <a:r>
              <a:rPr kumimoji="0" lang="de-DE" sz="4200" b="1" i="0" u="none" strike="noStrike" kern="1100" cap="none" spc="0" normalizeH="0" baseline="300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GotTDem"/>
                <a:ea typeface="+mj-ea"/>
                <a:cs typeface="FranklinGotTDem"/>
              </a:rPr>
              <a:t> e </a:t>
            </a:r>
            <a:r>
              <a:rPr kumimoji="0" lang="de-DE" sz="4200" b="1" i="0" u="none" strike="noStrike" kern="1100" cap="none" spc="0" normalizeH="0" baseline="3000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GotTDem"/>
                <a:ea typeface="+mj-ea"/>
                <a:cs typeface="FranklinGotTDem"/>
              </a:rPr>
              <a:t>obiettivo</a:t>
            </a:r>
            <a:endParaRPr kumimoji="0" lang="de-DE" sz="4200" b="1" i="0" u="none" strike="noStrike" kern="1200" cap="none" spc="0" normalizeH="0" baseline="3000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GotTDem"/>
              <a:ea typeface="+mj-ea"/>
              <a:cs typeface="FranklinGotTDem"/>
            </a:endParaRPr>
          </a:p>
        </p:txBody>
      </p:sp>
      <p:sp>
        <p:nvSpPr>
          <p:cNvPr id="17" name="Titel 1"/>
          <p:cNvSpPr txBox="1">
            <a:spLocks/>
          </p:cNvSpPr>
          <p:nvPr/>
        </p:nvSpPr>
        <p:spPr>
          <a:xfrm>
            <a:off x="4834098" y="366327"/>
            <a:ext cx="4217538" cy="35503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lnSpc>
                <a:spcPts val="2160"/>
              </a:lnSpc>
            </a:pPr>
            <a:r>
              <a:rPr lang="de-DE" sz="2600" baseline="30000" dirty="0" err="1" smtClean="0">
                <a:solidFill>
                  <a:schemeClr val="bg1"/>
                </a:solidFill>
                <a:latin typeface="Franklin Gothic Book"/>
                <a:cs typeface="Franklin Gothic Book"/>
              </a:rPr>
              <a:t>Ambito</a:t>
            </a:r>
            <a:r>
              <a:rPr lang="de-DE" sz="2600" baseline="30000" dirty="0" smtClean="0">
                <a:solidFill>
                  <a:schemeClr val="bg1"/>
                </a:solidFill>
                <a:latin typeface="Franklin Gothic Book"/>
                <a:cs typeface="Franklin Gothic Book"/>
              </a:rPr>
              <a:t> </a:t>
            </a:r>
            <a:r>
              <a:rPr lang="de-DE" sz="2600" baseline="30000" dirty="0" err="1" smtClean="0">
                <a:solidFill>
                  <a:schemeClr val="bg1"/>
                </a:solidFill>
                <a:latin typeface="Franklin Gothic Book"/>
                <a:cs typeface="Franklin Gothic Book"/>
              </a:rPr>
              <a:t>famiglia</a:t>
            </a:r>
            <a:endParaRPr lang="de-DE" sz="2600" baseline="30000" dirty="0">
              <a:solidFill>
                <a:schemeClr val="bg1"/>
              </a:solidFill>
              <a:latin typeface="Franklin Gothic Book"/>
              <a:cs typeface="Franklin Gothic Book"/>
            </a:endParaRPr>
          </a:p>
        </p:txBody>
      </p:sp>
      <p:sp>
        <p:nvSpPr>
          <p:cNvPr id="18" name="Titel 1"/>
          <p:cNvSpPr txBox="1">
            <a:spLocks/>
          </p:cNvSpPr>
          <p:nvPr/>
        </p:nvSpPr>
        <p:spPr>
          <a:xfrm>
            <a:off x="69273" y="727228"/>
            <a:ext cx="4217538" cy="52835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ts val="344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200" b="1" i="0" u="none" strike="noStrike" kern="1100" cap="none" spc="0" normalizeH="0" baseline="300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anklinGotTDem"/>
                <a:ea typeface="+mj-ea"/>
                <a:cs typeface="FranklinGotTDem"/>
              </a:rPr>
              <a:t>Rahmen und Ziel</a:t>
            </a:r>
            <a:endParaRPr kumimoji="0" lang="de-DE" sz="4200" b="1" i="0" u="none" strike="noStrike" kern="1200" cap="none" spc="0" normalizeH="0" baseline="3000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ranklinGotTDem"/>
              <a:ea typeface="+mj-ea"/>
              <a:cs typeface="FranklinGotTDem"/>
            </a:endParaRPr>
          </a:p>
        </p:txBody>
      </p:sp>
      <p:sp>
        <p:nvSpPr>
          <p:cNvPr id="19" name="Line 39"/>
          <p:cNvSpPr>
            <a:spLocks noChangeShapeType="1"/>
          </p:cNvSpPr>
          <p:nvPr/>
        </p:nvSpPr>
        <p:spPr bwMode="auto">
          <a:xfrm>
            <a:off x="431800" y="6534150"/>
            <a:ext cx="3778250" cy="0"/>
          </a:xfrm>
          <a:prstGeom prst="line">
            <a:avLst/>
          </a:prstGeom>
          <a:noFill/>
          <a:ln w="508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0" name="Rectangle 42"/>
          <p:cNvSpPr>
            <a:spLocks noChangeArrowheads="1"/>
          </p:cNvSpPr>
          <p:nvPr/>
        </p:nvSpPr>
        <p:spPr bwMode="auto">
          <a:xfrm>
            <a:off x="2065338" y="6326188"/>
            <a:ext cx="2236787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spcBef>
                <a:spcPct val="0"/>
              </a:spcBef>
            </a:pPr>
            <a:r>
              <a:rPr lang="de-DE" altLang="de-DE" sz="800" dirty="0">
                <a:latin typeface="Arial" panose="020B0604020202020204" pitchFamily="34" charset="0"/>
                <a:cs typeface="Arial" panose="020B0604020202020204" pitchFamily="34" charset="0"/>
              </a:rPr>
              <a:t>AUTONOME PROVINZ BOZEN - SÜDTIROL</a:t>
            </a:r>
          </a:p>
        </p:txBody>
      </p:sp>
      <p:sp>
        <p:nvSpPr>
          <p:cNvPr id="21" name="Rectangle 43"/>
          <p:cNvSpPr>
            <a:spLocks noChangeArrowheads="1"/>
          </p:cNvSpPr>
          <p:nvPr/>
        </p:nvSpPr>
        <p:spPr bwMode="auto">
          <a:xfrm>
            <a:off x="4832350" y="6326188"/>
            <a:ext cx="2709863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it-IT" altLang="de-DE" sz="800" dirty="0">
                <a:latin typeface="Arial" panose="020B0604020202020204" pitchFamily="34" charset="0"/>
                <a:cs typeface="Arial" panose="020B0604020202020204" pitchFamily="34" charset="0"/>
              </a:rPr>
              <a:t>PROVINCIA AUTONOMA DI BOLZANO - ALTO ADIGE</a:t>
            </a:r>
          </a:p>
        </p:txBody>
      </p:sp>
      <p:sp>
        <p:nvSpPr>
          <p:cNvPr id="22" name="Text Box 44"/>
          <p:cNvSpPr txBox="1">
            <a:spLocks noChangeArrowheads="1"/>
          </p:cNvSpPr>
          <p:nvPr/>
        </p:nvSpPr>
        <p:spPr bwMode="auto">
          <a:xfrm>
            <a:off x="4832350" y="6484938"/>
            <a:ext cx="1290738" cy="237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ts val="1300"/>
              </a:lnSpc>
              <a:spcBef>
                <a:spcPct val="0"/>
              </a:spcBef>
            </a:pPr>
            <a:r>
              <a:rPr lang="it-IT" altLang="de-DE" sz="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Assessora </a:t>
            </a:r>
            <a:r>
              <a:rPr lang="it-IT" altLang="de-DE" sz="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Waltraud </a:t>
            </a:r>
            <a:r>
              <a:rPr lang="it-IT" altLang="de-DE" sz="700" b="1" dirty="0">
                <a:latin typeface="Arial" panose="020B0604020202020204" pitchFamily="34" charset="0"/>
                <a:cs typeface="Arial" panose="020B0604020202020204" pitchFamily="34" charset="0"/>
              </a:rPr>
              <a:t>Deeg</a:t>
            </a:r>
          </a:p>
        </p:txBody>
      </p:sp>
      <p:sp>
        <p:nvSpPr>
          <p:cNvPr id="23" name="Text Box 45"/>
          <p:cNvSpPr txBox="1">
            <a:spLocks noChangeArrowheads="1"/>
          </p:cNvSpPr>
          <p:nvPr/>
        </p:nvSpPr>
        <p:spPr bwMode="auto">
          <a:xfrm>
            <a:off x="2956869" y="6484938"/>
            <a:ext cx="1346844" cy="237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lnSpc>
                <a:spcPts val="1300"/>
              </a:lnSpc>
              <a:spcBef>
                <a:spcPct val="0"/>
              </a:spcBef>
            </a:pPr>
            <a:r>
              <a:rPr lang="de-DE" altLang="de-DE" sz="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Landesrätin </a:t>
            </a:r>
            <a:r>
              <a:rPr lang="de-DE" altLang="de-DE" sz="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Waltraud </a:t>
            </a:r>
            <a:r>
              <a:rPr lang="de-DE" altLang="de-DE" sz="700" b="1" dirty="0">
                <a:latin typeface="Arial" panose="020B0604020202020204" pitchFamily="34" charset="0"/>
                <a:cs typeface="Arial" panose="020B0604020202020204" pitchFamily="34" charset="0"/>
              </a:rPr>
              <a:t>Deeg</a:t>
            </a:r>
            <a:endParaRPr lang="de-DE" altLang="de-DE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Line 40"/>
          <p:cNvSpPr>
            <a:spLocks noChangeShapeType="1"/>
          </p:cNvSpPr>
          <p:nvPr/>
        </p:nvSpPr>
        <p:spPr bwMode="auto">
          <a:xfrm>
            <a:off x="4929188" y="6534150"/>
            <a:ext cx="3778250" cy="0"/>
          </a:xfrm>
          <a:prstGeom prst="line">
            <a:avLst/>
          </a:prstGeom>
          <a:noFill/>
          <a:ln w="508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25" name="Picture 65" descr="LW_Adler_4C_16x2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438" y="6310313"/>
            <a:ext cx="360362" cy="449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Inhaltsplatzhalter 2"/>
          <p:cNvSpPr txBox="1">
            <a:spLocks/>
          </p:cNvSpPr>
          <p:nvPr/>
        </p:nvSpPr>
        <p:spPr>
          <a:xfrm>
            <a:off x="4928264" y="1596080"/>
            <a:ext cx="375285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de-DE" sz="2800" dirty="0" smtClean="0">
              <a:latin typeface="FranklinGotTDem"/>
              <a:cs typeface="Arial" panose="020B0604020202020204" pitchFamily="34" charset="0"/>
            </a:endParaRPr>
          </a:p>
          <a:p>
            <a:pPr marL="0" indent="0">
              <a:buFont typeface="Arial"/>
              <a:buNone/>
            </a:pPr>
            <a:r>
              <a:rPr lang="de-DE" sz="2800" dirty="0" smtClean="0">
                <a:latin typeface="FranklinGotTDem"/>
                <a:cs typeface="Arial" panose="020B0604020202020204" pitchFamily="34" charset="0"/>
              </a:rPr>
              <a:t>Cosa </a:t>
            </a:r>
            <a:r>
              <a:rPr lang="de-DE" sz="2800" dirty="0" err="1" smtClean="0">
                <a:latin typeface="FranklinGotTDem"/>
                <a:cs typeface="Arial" panose="020B0604020202020204" pitchFamily="34" charset="0"/>
              </a:rPr>
              <a:t>vogliono</a:t>
            </a:r>
            <a:r>
              <a:rPr lang="de-DE" sz="2800" dirty="0" smtClean="0">
                <a:latin typeface="FranklinGotTDem"/>
                <a:cs typeface="Arial" panose="020B0604020202020204" pitchFamily="34" charset="0"/>
              </a:rPr>
              <a:t> le </a:t>
            </a:r>
            <a:r>
              <a:rPr lang="de-DE" sz="2800" dirty="0" err="1" smtClean="0">
                <a:latin typeface="FranklinGotTDem"/>
                <a:cs typeface="Arial" panose="020B0604020202020204" pitchFamily="34" charset="0"/>
              </a:rPr>
              <a:t>famiglie</a:t>
            </a:r>
            <a:r>
              <a:rPr lang="de-DE" sz="2800" dirty="0" smtClean="0">
                <a:latin typeface="FranklinGotTDem"/>
                <a:cs typeface="Arial" panose="020B0604020202020204" pitchFamily="34" charset="0"/>
              </a:rPr>
              <a:t>? </a:t>
            </a:r>
            <a:r>
              <a:rPr lang="de-DE" sz="2800" dirty="0" err="1" smtClean="0">
                <a:latin typeface="FranklinGotTDem"/>
                <a:cs typeface="Arial" panose="020B0604020202020204" pitchFamily="34" charset="0"/>
              </a:rPr>
              <a:t>Potersi</a:t>
            </a:r>
            <a:r>
              <a:rPr lang="de-DE" sz="2800" dirty="0" smtClean="0">
                <a:latin typeface="FranklinGotTDem"/>
                <a:cs typeface="Arial" panose="020B0604020202020204" pitchFamily="34" charset="0"/>
              </a:rPr>
              <a:t> </a:t>
            </a:r>
            <a:r>
              <a:rPr lang="de-DE" sz="2800" dirty="0" err="1" smtClean="0">
                <a:latin typeface="FranklinGotTDem"/>
                <a:cs typeface="Arial" panose="020B0604020202020204" pitchFamily="34" charset="0"/>
              </a:rPr>
              <a:t>gestire</a:t>
            </a:r>
            <a:r>
              <a:rPr lang="de-DE" sz="2800" dirty="0" smtClean="0">
                <a:latin typeface="FranklinGotTDem"/>
                <a:cs typeface="Arial" panose="020B0604020202020204" pitchFamily="34" charset="0"/>
              </a:rPr>
              <a:t> </a:t>
            </a:r>
            <a:r>
              <a:rPr lang="de-DE" sz="2800" dirty="0" err="1" smtClean="0">
                <a:latin typeface="FranklinGotTDem"/>
                <a:cs typeface="Arial" panose="020B0604020202020204" pitchFamily="34" charset="0"/>
              </a:rPr>
              <a:t>nel</a:t>
            </a:r>
            <a:r>
              <a:rPr lang="de-DE" sz="2800" dirty="0" smtClean="0">
                <a:latin typeface="FranklinGotTDem"/>
                <a:cs typeface="Arial" panose="020B0604020202020204" pitchFamily="34" charset="0"/>
              </a:rPr>
              <a:t> </a:t>
            </a:r>
            <a:r>
              <a:rPr lang="de-DE" sz="2800" dirty="0" err="1" smtClean="0">
                <a:latin typeface="FranklinGotTDem"/>
                <a:cs typeface="Arial" panose="020B0604020202020204" pitchFamily="34" charset="0"/>
              </a:rPr>
              <a:t>quotidiano</a:t>
            </a:r>
            <a:r>
              <a:rPr lang="de-DE" sz="2800" dirty="0" smtClean="0">
                <a:latin typeface="FranklinGotTDem"/>
                <a:cs typeface="Arial" panose="020B0604020202020204" pitchFamily="34" charset="0"/>
              </a:rPr>
              <a:t> </a:t>
            </a:r>
            <a:r>
              <a:rPr lang="de-DE" sz="2800" dirty="0" err="1" smtClean="0">
                <a:latin typeface="FranklinGotTDem"/>
                <a:cs typeface="Arial" panose="020B0604020202020204" pitchFamily="34" charset="0"/>
              </a:rPr>
              <a:t>secondo</a:t>
            </a:r>
            <a:r>
              <a:rPr lang="de-DE" sz="2800" dirty="0" smtClean="0">
                <a:latin typeface="FranklinGotTDem"/>
                <a:cs typeface="Arial" panose="020B0604020202020204" pitchFamily="34" charset="0"/>
              </a:rPr>
              <a:t> le </a:t>
            </a:r>
            <a:r>
              <a:rPr lang="de-DE" sz="2800" dirty="0" err="1" smtClean="0">
                <a:latin typeface="FranklinGotTDem"/>
                <a:cs typeface="Arial" panose="020B0604020202020204" pitchFamily="34" charset="0"/>
              </a:rPr>
              <a:t>proprie</a:t>
            </a:r>
            <a:r>
              <a:rPr lang="de-DE" sz="2800" dirty="0" smtClean="0">
                <a:latin typeface="FranklinGotTDem"/>
                <a:cs typeface="Arial" panose="020B0604020202020204" pitchFamily="34" charset="0"/>
              </a:rPr>
              <a:t> </a:t>
            </a:r>
            <a:r>
              <a:rPr lang="de-DE" sz="2800" dirty="0" err="1" smtClean="0">
                <a:latin typeface="FranklinGotTDem"/>
                <a:cs typeface="Arial" panose="020B0604020202020204" pitchFamily="34" charset="0"/>
              </a:rPr>
              <a:t>esigenze</a:t>
            </a:r>
            <a:r>
              <a:rPr lang="de-DE" sz="2800" dirty="0">
                <a:latin typeface="FranklinGotTDem"/>
                <a:cs typeface="Arial" panose="020B0604020202020204" pitchFamily="34" charset="0"/>
              </a:rPr>
              <a:t> </a:t>
            </a:r>
            <a:r>
              <a:rPr lang="de-DE" sz="2800" dirty="0" err="1" smtClean="0">
                <a:latin typeface="FranklinGotTDem"/>
                <a:cs typeface="Arial" panose="020B0604020202020204" pitchFamily="34" charset="0"/>
              </a:rPr>
              <a:t>specifiche</a:t>
            </a:r>
            <a:r>
              <a:rPr lang="de-DE" sz="2800" dirty="0" smtClean="0">
                <a:latin typeface="FranklinGotTDem"/>
                <a:cs typeface="Arial" panose="020B0604020202020204" pitchFamily="34" charset="0"/>
              </a:rPr>
              <a:t>. Il </a:t>
            </a:r>
            <a:r>
              <a:rPr lang="de-DE" sz="2800" dirty="0" err="1" smtClean="0">
                <a:latin typeface="FranklinGotTDem"/>
                <a:cs typeface="Arial" panose="020B0604020202020204" pitchFamily="34" charset="0"/>
              </a:rPr>
              <a:t>compito</a:t>
            </a:r>
            <a:r>
              <a:rPr lang="de-DE" sz="2800" dirty="0" smtClean="0">
                <a:latin typeface="FranklinGotTDem"/>
                <a:cs typeface="Arial" panose="020B0604020202020204" pitchFamily="34" charset="0"/>
              </a:rPr>
              <a:t> della </a:t>
            </a:r>
            <a:r>
              <a:rPr lang="de-DE" sz="2800" dirty="0" err="1" smtClean="0">
                <a:latin typeface="FranklinGotTDem"/>
                <a:cs typeface="Arial" panose="020B0604020202020204" pitchFamily="34" charset="0"/>
              </a:rPr>
              <a:t>politica</a:t>
            </a:r>
            <a:r>
              <a:rPr lang="de-DE" sz="2800" dirty="0" smtClean="0">
                <a:latin typeface="FranklinGotTDem"/>
                <a:cs typeface="Arial" panose="020B0604020202020204" pitchFamily="34" charset="0"/>
              </a:rPr>
              <a:t> è </a:t>
            </a:r>
            <a:r>
              <a:rPr lang="de-DE" sz="2800" dirty="0" err="1" smtClean="0">
                <a:latin typeface="FranklinGotTDem"/>
                <a:cs typeface="Arial" panose="020B0604020202020204" pitchFamily="34" charset="0"/>
              </a:rPr>
              <a:t>renderlo</a:t>
            </a:r>
            <a:r>
              <a:rPr lang="de-DE" sz="2800" dirty="0" smtClean="0">
                <a:latin typeface="FranklinGotTDem"/>
                <a:cs typeface="Arial" panose="020B0604020202020204" pitchFamily="34" charset="0"/>
              </a:rPr>
              <a:t> </a:t>
            </a:r>
            <a:r>
              <a:rPr lang="de-DE" sz="2800" dirty="0" err="1" smtClean="0">
                <a:latin typeface="FranklinGotTDem"/>
                <a:cs typeface="Arial" panose="020B0604020202020204" pitchFamily="34" charset="0"/>
              </a:rPr>
              <a:t>possibile</a:t>
            </a:r>
            <a:r>
              <a:rPr lang="de-DE" sz="2800" dirty="0" smtClean="0">
                <a:latin typeface="FranklinGotTDem"/>
                <a:cs typeface="Arial" panose="020B0604020202020204" pitchFamily="34" charset="0"/>
              </a:rPr>
              <a:t>.</a:t>
            </a:r>
            <a:endParaRPr lang="de-DE" sz="2800" dirty="0">
              <a:latin typeface="FranklinGotTDem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241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1714</Words>
  <Application>Microsoft Office PowerPoint</Application>
  <PresentationFormat>Bildschirmpräsentation (4:3)</PresentationFormat>
  <Paragraphs>423</Paragraphs>
  <Slides>27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27</vt:i4>
      </vt:variant>
    </vt:vector>
  </HeadingPairs>
  <TitlesOfParts>
    <vt:vector size="28" baseType="lpstr">
      <vt:lpstr>Office-Design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Grafik Studio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Karin von Elzenbaum</dc:creator>
  <cp:lastModifiedBy>Leiter, Karin</cp:lastModifiedBy>
  <cp:revision>36</cp:revision>
  <cp:lastPrinted>2016-06-21T11:02:37Z</cp:lastPrinted>
  <dcterms:created xsi:type="dcterms:W3CDTF">2016-06-20T14:01:34Z</dcterms:created>
  <dcterms:modified xsi:type="dcterms:W3CDTF">2016-06-21T17:50:53Z</dcterms:modified>
</cp:coreProperties>
</file>