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Kontinentale Verteilung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Tabelle1!$E$4:$E$8</c:f>
              <c:strCache>
                <c:ptCount val="5"/>
                <c:pt idx="0">
                  <c:v>nicht EU </c:v>
                </c:pt>
                <c:pt idx="1">
                  <c:v>EU</c:v>
                </c:pt>
                <c:pt idx="2">
                  <c:v>Afrika </c:v>
                </c:pt>
                <c:pt idx="3">
                  <c:v>Asien </c:v>
                </c:pt>
                <c:pt idx="4">
                  <c:v>Amerika </c:v>
                </c:pt>
              </c:strCache>
            </c:strRef>
          </c:cat>
          <c:val>
            <c:numRef>
              <c:f>Tabelle1!$D$4:$D$8</c:f>
              <c:numCache>
                <c:formatCode>0.00</c:formatCode>
                <c:ptCount val="5"/>
                <c:pt idx="0">
                  <c:v>32.690404451384445</c:v>
                </c:pt>
                <c:pt idx="1">
                  <c:v>32.565044315907542</c:v>
                </c:pt>
                <c:pt idx="2">
                  <c:v>12.474433130264575</c:v>
                </c:pt>
                <c:pt idx="3">
                  <c:v>17.464646242494883</c:v>
                </c:pt>
                <c:pt idx="4">
                  <c:v>4.6405243132683802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757830271216092"/>
          <c:y val="0.31157261592300967"/>
          <c:w val="0.23742169728783905"/>
          <c:h val="0.4554425488480606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E20FE2-208B-4D3A-8045-E59FC244100F}" type="datetimeFigureOut">
              <a:rPr lang="de-DE" smtClean="0"/>
              <a:t>28.10.2015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F51BF-7912-4325-B803-CBD96D2341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9620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458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9A1544-AC8D-4207-BA05-B2392C16B3C5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633588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458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9A1544-AC8D-4207-BA05-B2392C16B3C5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2890596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458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9A1544-AC8D-4207-BA05-B2392C16B3C5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206586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458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9A1544-AC8D-4207-BA05-B2392C16B3C5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3723797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458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9A1544-AC8D-4207-BA05-B2392C16B3C5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2906987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32E99-BEEE-49AD-9D00-4864D76806F3}" type="datetimeFigureOut">
              <a:rPr lang="de-DE" smtClean="0"/>
              <a:t>28.10.2015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DA91-426A-4936-A28F-3D8B5EB0DC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5551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32E99-BEEE-49AD-9D00-4864D76806F3}" type="datetimeFigureOut">
              <a:rPr lang="de-DE" smtClean="0"/>
              <a:t>28.10.2015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DA91-426A-4936-A28F-3D8B5EB0DC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8368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32E99-BEEE-49AD-9D00-4864D76806F3}" type="datetimeFigureOut">
              <a:rPr lang="de-DE" smtClean="0"/>
              <a:t>28.10.2015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DA91-426A-4936-A28F-3D8B5EB0DC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6645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32E99-BEEE-49AD-9D00-4864D76806F3}" type="datetimeFigureOut">
              <a:rPr lang="de-DE" smtClean="0"/>
              <a:t>28.10.2015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DA91-426A-4936-A28F-3D8B5EB0DC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9429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32E99-BEEE-49AD-9D00-4864D76806F3}" type="datetimeFigureOut">
              <a:rPr lang="de-DE" smtClean="0"/>
              <a:t>28.10.2015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DA91-426A-4936-A28F-3D8B5EB0DC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7299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32E99-BEEE-49AD-9D00-4864D76806F3}" type="datetimeFigureOut">
              <a:rPr lang="de-DE" smtClean="0"/>
              <a:t>28.10.2015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DA91-426A-4936-A28F-3D8B5EB0DC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0390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32E99-BEEE-49AD-9D00-4864D76806F3}" type="datetimeFigureOut">
              <a:rPr lang="de-DE" smtClean="0"/>
              <a:t>28.10.2015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DA91-426A-4936-A28F-3D8B5EB0DC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2957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32E99-BEEE-49AD-9D00-4864D76806F3}" type="datetimeFigureOut">
              <a:rPr lang="de-DE" smtClean="0"/>
              <a:t>28.10.2015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DA91-426A-4936-A28F-3D8B5EB0DC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2363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32E99-BEEE-49AD-9D00-4864D76806F3}" type="datetimeFigureOut">
              <a:rPr lang="de-DE" smtClean="0"/>
              <a:t>28.10.2015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DA91-426A-4936-A28F-3D8B5EB0DC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9151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32E99-BEEE-49AD-9D00-4864D76806F3}" type="datetimeFigureOut">
              <a:rPr lang="de-DE" smtClean="0"/>
              <a:t>28.10.2015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DA91-426A-4936-A28F-3D8B5EB0DC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3083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32E99-BEEE-49AD-9D00-4864D76806F3}" type="datetimeFigureOut">
              <a:rPr lang="de-DE" smtClean="0"/>
              <a:t>28.10.2015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DA91-426A-4936-A28F-3D8B5EB0DC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9906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32E99-BEEE-49AD-9D00-4864D76806F3}" type="datetimeFigureOut">
              <a:rPr lang="de-DE" smtClean="0"/>
              <a:t>28.10.2015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0DA91-426A-4936-A28F-3D8B5EB0DC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9423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chart" Target="../charts/chart1.xml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lum bright="55000" contrast="-65000"/>
          </a:blip>
          <a:srcRect/>
          <a:stretch>
            <a:fillRect/>
          </a:stretch>
        </p:blipFill>
        <p:spPr bwMode="auto">
          <a:xfrm>
            <a:off x="1524001" y="0"/>
            <a:ext cx="9144000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ttangolo 9"/>
          <p:cNvSpPr/>
          <p:nvPr/>
        </p:nvSpPr>
        <p:spPr>
          <a:xfrm>
            <a:off x="2063751" y="333375"/>
            <a:ext cx="7993063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Einwanderung in Südtirol </a:t>
            </a:r>
            <a:endParaRPr lang="it-IT" sz="4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nettore 1 13"/>
          <p:cNvCxnSpPr/>
          <p:nvPr/>
        </p:nvCxnSpPr>
        <p:spPr>
          <a:xfrm>
            <a:off x="1524000" y="1412875"/>
            <a:ext cx="91440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Inhaltsplatzhalter 2"/>
          <p:cNvSpPr txBox="1">
            <a:spLocks/>
          </p:cNvSpPr>
          <p:nvPr/>
        </p:nvSpPr>
        <p:spPr>
          <a:xfrm>
            <a:off x="1951290" y="1501725"/>
            <a:ext cx="8608760" cy="5138357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de-DE" sz="6500" b="1" dirty="0">
                <a:solidFill>
                  <a:schemeClr val="accent3">
                    <a:lumMod val="50000"/>
                  </a:schemeClr>
                </a:solidFill>
              </a:rPr>
              <a:t>46.</a:t>
            </a:r>
            <a:r>
              <a:rPr lang="de-DE" sz="6500" b="1" dirty="0">
                <a:solidFill>
                  <a:schemeClr val="accent3">
                    <a:lumMod val="50000"/>
                  </a:schemeClr>
                </a:solidFill>
              </a:rPr>
              <a:t>045 </a:t>
            </a:r>
            <a:r>
              <a:rPr lang="de-DE" sz="6500" b="1" dirty="0">
                <a:solidFill>
                  <a:schemeClr val="accent3">
                    <a:lumMod val="50000"/>
                  </a:schemeClr>
                </a:solidFill>
              </a:rPr>
              <a:t>ansässige </a:t>
            </a:r>
            <a:r>
              <a:rPr lang="de-DE" sz="6500" b="1" dirty="0" smtClean="0">
                <a:solidFill>
                  <a:schemeClr val="accent3">
                    <a:lumMod val="50000"/>
                  </a:schemeClr>
                </a:solidFill>
              </a:rPr>
              <a:t>Ausländer/-innen</a:t>
            </a:r>
          </a:p>
          <a:p>
            <a:pPr marL="0" lvl="1">
              <a:spcBef>
                <a:spcPct val="20000"/>
              </a:spcBef>
            </a:pPr>
            <a:r>
              <a:rPr lang="de-DE" sz="2000" b="1" dirty="0" smtClean="0">
                <a:solidFill>
                  <a:schemeClr val="accent3">
                    <a:lumMod val="50000"/>
                  </a:schemeClr>
                </a:solidFill>
              </a:rPr>
              <a:t>Daten </a:t>
            </a:r>
            <a:r>
              <a:rPr lang="de-DE" sz="2000" b="1" dirty="0" err="1" smtClean="0">
                <a:solidFill>
                  <a:schemeClr val="accent3">
                    <a:lumMod val="50000"/>
                  </a:schemeClr>
                </a:solidFill>
              </a:rPr>
              <a:t>Istat</a:t>
            </a:r>
            <a:r>
              <a:rPr lang="de-DE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sz="2000" b="1" dirty="0" smtClean="0">
                <a:solidFill>
                  <a:schemeClr val="accent3">
                    <a:lumMod val="50000"/>
                  </a:schemeClr>
                </a:solidFill>
              </a:rPr>
              <a:t>am </a:t>
            </a:r>
            <a:r>
              <a:rPr lang="de-DE" sz="2000" b="1" dirty="0" smtClean="0">
                <a:solidFill>
                  <a:schemeClr val="accent3">
                    <a:lumMod val="50000"/>
                  </a:schemeClr>
                </a:solidFill>
              </a:rPr>
              <a:t>31.12.2014 </a:t>
            </a:r>
            <a:endParaRPr lang="de-DE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lvl="1">
              <a:spcBef>
                <a:spcPct val="20000"/>
              </a:spcBef>
            </a:pPr>
            <a:r>
              <a:rPr lang="de-DE" sz="6500" b="1" dirty="0" smtClean="0">
                <a:solidFill>
                  <a:schemeClr val="accent3">
                    <a:lumMod val="50000"/>
                  </a:schemeClr>
                </a:solidFill>
              </a:rPr>
              <a:t>8,9 </a:t>
            </a:r>
            <a:r>
              <a:rPr lang="de-DE" sz="6500" b="1" dirty="0">
                <a:solidFill>
                  <a:schemeClr val="accent3">
                    <a:lumMod val="50000"/>
                  </a:schemeClr>
                </a:solidFill>
              </a:rPr>
              <a:t>% der Südtiroler Bevölkerung </a:t>
            </a:r>
          </a:p>
          <a:p>
            <a:pPr lvl="1" indent="-4572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de-DE" sz="2800" b="1" dirty="0">
                <a:solidFill>
                  <a:schemeClr val="accent3">
                    <a:lumMod val="50000"/>
                  </a:schemeClr>
                </a:solidFill>
              </a:rPr>
              <a:t>der gesamtstaatliche Durchschnitt </a:t>
            </a:r>
            <a:r>
              <a:rPr lang="de-DE" sz="2800" b="1" dirty="0" smtClean="0">
                <a:solidFill>
                  <a:schemeClr val="accent3">
                    <a:lumMod val="50000"/>
                  </a:schemeClr>
                </a:solidFill>
              </a:rPr>
              <a:t>8,2</a:t>
            </a:r>
          </a:p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endParaRPr lang="de-DE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de-DE" sz="4400" b="1" dirty="0" smtClean="0">
                <a:solidFill>
                  <a:schemeClr val="accent3">
                    <a:lumMod val="50000"/>
                  </a:schemeClr>
                </a:solidFill>
              </a:rPr>
              <a:t>+ 576 Personen (+</a:t>
            </a:r>
            <a:r>
              <a:rPr lang="de-DE" sz="4400" b="1" dirty="0">
                <a:solidFill>
                  <a:schemeClr val="accent3">
                    <a:lumMod val="50000"/>
                  </a:schemeClr>
                </a:solidFill>
              </a:rPr>
              <a:t>1,3%) </a:t>
            </a:r>
            <a:endParaRPr lang="de-DE" sz="4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de-DE" sz="4400" b="1" dirty="0" smtClean="0">
                <a:solidFill>
                  <a:schemeClr val="accent3">
                    <a:lumMod val="50000"/>
                  </a:schemeClr>
                </a:solidFill>
              </a:rPr>
              <a:t>Positive Geburtenbilanz 693 </a:t>
            </a:r>
          </a:p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de-DE" sz="4400" b="1" dirty="0" smtClean="0">
                <a:solidFill>
                  <a:schemeClr val="accent3">
                    <a:lumMod val="50000"/>
                  </a:schemeClr>
                </a:solidFill>
              </a:rPr>
              <a:t>(789 Lebendgeborene / 96 Verstorbene) </a:t>
            </a:r>
          </a:p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de-DE" sz="4400" b="1" dirty="0" smtClean="0">
                <a:solidFill>
                  <a:schemeClr val="accent3">
                    <a:lumMod val="50000"/>
                  </a:schemeClr>
                </a:solidFill>
              </a:rPr>
              <a:t>Negativer Wanderungssaldo -117 </a:t>
            </a:r>
          </a:p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de-DE" sz="4400" b="1" dirty="0" smtClean="0">
                <a:solidFill>
                  <a:schemeClr val="accent3">
                    <a:lumMod val="50000"/>
                  </a:schemeClr>
                </a:solidFill>
              </a:rPr>
              <a:t>(5.237 Zuwanderungen / 5.354 Abwanderungen</a:t>
            </a:r>
            <a:r>
              <a:rPr lang="de-DE" sz="3600" b="1" dirty="0" smtClean="0">
                <a:solidFill>
                  <a:schemeClr val="accent3">
                    <a:lumMod val="50000"/>
                  </a:schemeClr>
                </a:solidFill>
              </a:rPr>
              <a:t>) </a:t>
            </a:r>
            <a:endParaRPr lang="de-DE" sz="3600" b="1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endParaRPr lang="de-DE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 indent="-4572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de-DE" sz="5800" b="1" dirty="0" smtClean="0">
                <a:solidFill>
                  <a:schemeClr val="accent3">
                    <a:lumMod val="50000"/>
                  </a:schemeClr>
                </a:solidFill>
              </a:rPr>
              <a:t>1.775 neue italienische Staatsbürger</a:t>
            </a:r>
            <a:r>
              <a:rPr lang="de-DE" sz="5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lvl="1" indent="-4572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de-DE" sz="5800" b="1" dirty="0" smtClean="0">
                <a:solidFill>
                  <a:schemeClr val="accent3">
                    <a:lumMod val="50000"/>
                  </a:schemeClr>
                </a:solidFill>
              </a:rPr>
              <a:t>9.959 </a:t>
            </a:r>
            <a:r>
              <a:rPr lang="de-DE" sz="5800" b="1" dirty="0">
                <a:solidFill>
                  <a:schemeClr val="accent3">
                    <a:lumMod val="50000"/>
                  </a:schemeClr>
                </a:solidFill>
              </a:rPr>
              <a:t>Minderjährige (21,6%)</a:t>
            </a:r>
          </a:p>
          <a:p>
            <a:pPr lvl="1" indent="-4572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de-DE" sz="5800" b="1" dirty="0">
                <a:solidFill>
                  <a:schemeClr val="accent3">
                    <a:lumMod val="50000"/>
                  </a:schemeClr>
                </a:solidFill>
              </a:rPr>
              <a:t>6.830 sind in Italien geboren (15%)</a:t>
            </a:r>
            <a:r>
              <a:rPr lang="de-DE" sz="28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de-DE" sz="2800" b="1" dirty="0">
                <a:solidFill>
                  <a:schemeClr val="accent3">
                    <a:lumMod val="50000"/>
                  </a:schemeClr>
                </a:solidFill>
              </a:rPr>
            </a:br>
            <a:endParaRPr lang="de-DE" sz="28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lvl="1">
              <a:spcBef>
                <a:spcPct val="20000"/>
              </a:spcBef>
            </a:pPr>
            <a:r>
              <a:rPr lang="de-DE" sz="4000" b="1" dirty="0" smtClean="0">
                <a:solidFill>
                  <a:schemeClr val="accent3">
                    <a:lumMod val="50000"/>
                  </a:schemeClr>
                </a:solidFill>
              </a:rPr>
              <a:t>	</a:t>
            </a:r>
            <a:endParaRPr lang="de-DE" dirty="0"/>
          </a:p>
        </p:txBody>
      </p:sp>
      <p:sp>
        <p:nvSpPr>
          <p:cNvPr id="11" name="CasellaDiTesto 5"/>
          <p:cNvSpPr txBox="1"/>
          <p:nvPr/>
        </p:nvSpPr>
        <p:spPr>
          <a:xfrm>
            <a:off x="1742370" y="6469589"/>
            <a:ext cx="88594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it-IT" sz="1600" b="1" dirty="0" err="1" smtClean="0">
                <a:solidFill>
                  <a:schemeClr val="bg1">
                    <a:lumMod val="50000"/>
                  </a:schemeClr>
                </a:solidFill>
              </a:rPr>
              <a:t>Ma.O</a:t>
            </a:r>
            <a:r>
              <a:rPr lang="it-IT" sz="1600" b="1" dirty="0" smtClean="0">
                <a:solidFill>
                  <a:schemeClr val="bg1">
                    <a:lumMod val="50000"/>
                  </a:schemeClr>
                </a:solidFill>
              </a:rPr>
              <a:t> / Matthias </a:t>
            </a:r>
            <a:r>
              <a:rPr lang="it-IT" sz="1600" b="1" dirty="0" smtClean="0">
                <a:solidFill>
                  <a:schemeClr val="bg1">
                    <a:lumMod val="50000"/>
                  </a:schemeClr>
                </a:solidFill>
              </a:rPr>
              <a:t>Oberbacher			Dossier </a:t>
            </a:r>
            <a:r>
              <a:rPr lang="it-IT" sz="1600" b="1" dirty="0">
                <a:solidFill>
                  <a:schemeClr val="bg1">
                    <a:lumMod val="50000"/>
                  </a:schemeClr>
                </a:solidFill>
              </a:rPr>
              <a:t>Statistico  Immigrazione </a:t>
            </a:r>
            <a:r>
              <a:rPr lang="it-IT" sz="1600" b="1" dirty="0" smtClean="0">
                <a:solidFill>
                  <a:schemeClr val="bg1">
                    <a:lumMod val="50000"/>
                  </a:schemeClr>
                </a:solidFill>
              </a:rPr>
              <a:t>2015 IDOS   </a:t>
            </a:r>
            <a:endParaRPr lang="it-IT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48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lum bright="55000" contrast="-65000"/>
          </a:blip>
          <a:srcRect/>
          <a:stretch>
            <a:fillRect/>
          </a:stretch>
        </p:blipFill>
        <p:spPr bwMode="auto">
          <a:xfrm>
            <a:off x="1524001" y="0"/>
            <a:ext cx="9144000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ttangolo 9"/>
          <p:cNvSpPr/>
          <p:nvPr/>
        </p:nvSpPr>
        <p:spPr>
          <a:xfrm>
            <a:off x="2063751" y="333375"/>
            <a:ext cx="7993063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Einwanderung in Südtirol </a:t>
            </a:r>
            <a:endParaRPr lang="it-IT" sz="4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nettore 1 13"/>
          <p:cNvCxnSpPr/>
          <p:nvPr/>
        </p:nvCxnSpPr>
        <p:spPr>
          <a:xfrm>
            <a:off x="1524000" y="1412875"/>
            <a:ext cx="91440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12" name="Diagramm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8656923"/>
              </p:ext>
            </p:extLst>
          </p:nvPr>
        </p:nvGraphicFramePr>
        <p:xfrm>
          <a:off x="1524000" y="1415220"/>
          <a:ext cx="444096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Rectangle 1030"/>
          <p:cNvSpPr>
            <a:spLocks noChangeArrowheads="1"/>
          </p:cNvSpPr>
          <p:nvPr/>
        </p:nvSpPr>
        <p:spPr bwMode="auto">
          <a:xfrm>
            <a:off x="6401745" y="1512606"/>
            <a:ext cx="4351713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3200" b="1" dirty="0">
                <a:solidFill>
                  <a:schemeClr val="accent3">
                    <a:lumMod val="50000"/>
                  </a:schemeClr>
                </a:solidFill>
              </a:rPr>
              <a:t>Albanien 		</a:t>
            </a:r>
            <a:r>
              <a:rPr lang="de-DE" sz="3200" b="1" dirty="0" smtClean="0">
                <a:solidFill>
                  <a:schemeClr val="accent3">
                    <a:lumMod val="50000"/>
                  </a:schemeClr>
                </a:solidFill>
              </a:rPr>
              <a:t> 5.572</a:t>
            </a:r>
            <a:endParaRPr lang="de-DE" sz="32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de-DE" sz="3200" b="1" dirty="0">
                <a:solidFill>
                  <a:schemeClr val="accent3">
                    <a:lumMod val="50000"/>
                  </a:schemeClr>
                </a:solidFill>
              </a:rPr>
              <a:t>Deutschland	</a:t>
            </a:r>
            <a:r>
              <a:rPr lang="de-DE" sz="3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sz="3200" b="1" dirty="0" smtClean="0">
                <a:solidFill>
                  <a:schemeClr val="accent3">
                    <a:lumMod val="50000"/>
                  </a:schemeClr>
                </a:solidFill>
              </a:rPr>
              <a:t>4.358</a:t>
            </a:r>
            <a:endParaRPr lang="de-DE" sz="32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de-DE" sz="3200" b="1" dirty="0">
                <a:solidFill>
                  <a:schemeClr val="accent3">
                    <a:lumMod val="50000"/>
                  </a:schemeClr>
                </a:solidFill>
              </a:rPr>
              <a:t>Marokko 		</a:t>
            </a:r>
            <a:r>
              <a:rPr lang="de-DE" sz="3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sz="3200" b="1" dirty="0" smtClean="0">
                <a:solidFill>
                  <a:schemeClr val="accent3">
                    <a:lumMod val="50000"/>
                  </a:schemeClr>
                </a:solidFill>
              </a:rPr>
              <a:t>3.600</a:t>
            </a:r>
            <a:endParaRPr lang="de-DE" sz="32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de-DE" sz="3200" b="1" dirty="0">
                <a:solidFill>
                  <a:schemeClr val="accent3">
                    <a:lumMod val="50000"/>
                  </a:schemeClr>
                </a:solidFill>
              </a:rPr>
              <a:t>Pakistan		</a:t>
            </a:r>
            <a:r>
              <a:rPr lang="de-DE" sz="3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sz="3200" b="1" dirty="0" smtClean="0">
                <a:solidFill>
                  <a:schemeClr val="accent3">
                    <a:lumMod val="50000"/>
                  </a:schemeClr>
                </a:solidFill>
              </a:rPr>
              <a:t>3.351</a:t>
            </a:r>
            <a:endParaRPr lang="de-DE" sz="32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de-DE" sz="3200" b="1" dirty="0" smtClean="0">
                <a:solidFill>
                  <a:schemeClr val="accent3">
                    <a:lumMod val="50000"/>
                  </a:schemeClr>
                </a:solidFill>
              </a:rPr>
              <a:t>Rumänien</a:t>
            </a:r>
            <a:r>
              <a:rPr lang="de-DE" sz="3200" b="1" dirty="0">
                <a:solidFill>
                  <a:schemeClr val="accent3">
                    <a:lumMod val="50000"/>
                  </a:schemeClr>
                </a:solidFill>
              </a:rPr>
              <a:t>		</a:t>
            </a:r>
            <a:r>
              <a:rPr lang="de-DE" sz="3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sz="3200" b="1" dirty="0" smtClean="0">
                <a:solidFill>
                  <a:schemeClr val="accent3">
                    <a:lumMod val="50000"/>
                  </a:schemeClr>
                </a:solidFill>
              </a:rPr>
              <a:t>2.747</a:t>
            </a:r>
            <a:endParaRPr lang="de-DE" sz="32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de-DE" sz="3200" b="1" dirty="0">
                <a:solidFill>
                  <a:schemeClr val="accent3">
                    <a:lumMod val="50000"/>
                  </a:schemeClr>
                </a:solidFill>
              </a:rPr>
              <a:t>		</a:t>
            </a:r>
            <a:r>
              <a:rPr lang="de-DE" sz="3200" b="1" dirty="0" smtClean="0">
                <a:solidFill>
                  <a:schemeClr val="accent3">
                    <a:lumMod val="50000"/>
                  </a:schemeClr>
                </a:solidFill>
              </a:rPr>
              <a:t>	</a:t>
            </a:r>
            <a:endParaRPr lang="de-DE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3" name="Immagine 15" descr="albania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84957" y="1674788"/>
            <a:ext cx="416787" cy="28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03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69945" y="2163616"/>
            <a:ext cx="4318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03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69944" y="2636944"/>
            <a:ext cx="4318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03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69944" y="3102335"/>
            <a:ext cx="4318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03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944544" y="362361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itolo 1"/>
          <p:cNvSpPr txBox="1">
            <a:spLocks/>
          </p:cNvSpPr>
          <p:nvPr/>
        </p:nvSpPr>
        <p:spPr>
          <a:xfrm>
            <a:off x="1524000" y="4268744"/>
            <a:ext cx="3293616" cy="114947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it-IT" sz="3200" b="1" dirty="0" smtClean="0">
                <a:solidFill>
                  <a:schemeClr val="tx1"/>
                </a:solidFill>
              </a:rPr>
              <a:t>53,5% </a:t>
            </a:r>
            <a:r>
              <a:rPr lang="it-IT" sz="3200" b="1" dirty="0" err="1" smtClean="0">
                <a:solidFill>
                  <a:schemeClr val="tx1"/>
                </a:solidFill>
              </a:rPr>
              <a:t>Frauen</a:t>
            </a:r>
            <a:r>
              <a:rPr lang="it-IT" sz="32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it-IT" sz="3200" b="1" dirty="0" smtClean="0">
                <a:solidFill>
                  <a:schemeClr val="tx1"/>
                </a:solidFill>
              </a:rPr>
              <a:t>46,5% </a:t>
            </a:r>
            <a:r>
              <a:rPr lang="it-IT" sz="3200" b="1" dirty="0" err="1" smtClean="0">
                <a:solidFill>
                  <a:schemeClr val="tx1"/>
                </a:solidFill>
              </a:rPr>
              <a:t>Männer</a:t>
            </a:r>
            <a:r>
              <a:rPr lang="it-IT" sz="3200" b="1" dirty="0" smtClean="0">
                <a:solidFill>
                  <a:schemeClr val="tx1"/>
                </a:solidFill>
              </a:rPr>
              <a:t> </a:t>
            </a:r>
            <a:endParaRPr lang="it-IT" sz="3200" b="1" dirty="0">
              <a:solidFill>
                <a:schemeClr val="tx1"/>
              </a:solidFill>
            </a:endParaRPr>
          </a:p>
        </p:txBody>
      </p:sp>
      <p:sp>
        <p:nvSpPr>
          <p:cNvPr id="20" name="Titolo 1"/>
          <p:cNvSpPr txBox="1">
            <a:spLocks/>
          </p:cNvSpPr>
          <p:nvPr/>
        </p:nvSpPr>
        <p:spPr>
          <a:xfrm>
            <a:off x="1524000" y="5617625"/>
            <a:ext cx="8778240" cy="7121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it-IT" sz="3200" b="1" dirty="0" smtClean="0">
                <a:solidFill>
                  <a:schemeClr val="tx1"/>
                </a:solidFill>
              </a:rPr>
              <a:t>138 </a:t>
            </a:r>
            <a:r>
              <a:rPr lang="it-IT" sz="3200" b="1" dirty="0" err="1">
                <a:solidFill>
                  <a:schemeClr val="tx1"/>
                </a:solidFill>
              </a:rPr>
              <a:t>verschiedene</a:t>
            </a:r>
            <a:r>
              <a:rPr lang="it-IT" sz="3200" b="1" dirty="0">
                <a:solidFill>
                  <a:schemeClr val="tx1"/>
                </a:solidFill>
              </a:rPr>
              <a:t> </a:t>
            </a:r>
            <a:r>
              <a:rPr lang="it-IT" sz="3200" b="1" dirty="0" err="1">
                <a:solidFill>
                  <a:schemeClr val="tx1"/>
                </a:solidFill>
              </a:rPr>
              <a:t>Nationaitäten</a:t>
            </a:r>
            <a:endParaRPr lang="it-IT" sz="3200" b="1" dirty="0">
              <a:solidFill>
                <a:schemeClr val="tx1"/>
              </a:solidFill>
            </a:endParaRPr>
          </a:p>
        </p:txBody>
      </p:sp>
      <p:sp>
        <p:nvSpPr>
          <p:cNvPr id="21" name="Titolo 1"/>
          <p:cNvSpPr txBox="1">
            <a:spLocks/>
          </p:cNvSpPr>
          <p:nvPr/>
        </p:nvSpPr>
        <p:spPr>
          <a:xfrm>
            <a:off x="5807975" y="4252472"/>
            <a:ext cx="4494265" cy="114947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ctr"/>
            <a:r>
              <a:rPr lang="it-IT" sz="3200" b="1" dirty="0" err="1" smtClean="0">
                <a:solidFill>
                  <a:schemeClr val="tx1"/>
                </a:solidFill>
              </a:rPr>
              <a:t>Arbeitslosenquote</a:t>
            </a:r>
            <a:r>
              <a:rPr lang="it-IT" sz="3200" b="1" dirty="0" smtClean="0">
                <a:solidFill>
                  <a:schemeClr val="tx1"/>
                </a:solidFill>
              </a:rPr>
              <a:t> in Südtirol:</a:t>
            </a:r>
            <a:endParaRPr lang="it-IT" sz="3200" b="1" dirty="0">
              <a:solidFill>
                <a:schemeClr val="tx1"/>
              </a:solidFill>
            </a:endParaRPr>
          </a:p>
          <a:p>
            <a:pPr algn="ctr"/>
            <a:r>
              <a:rPr lang="it-IT" sz="3200" b="1" dirty="0" smtClean="0">
                <a:solidFill>
                  <a:schemeClr val="tx1"/>
                </a:solidFill>
              </a:rPr>
              <a:t>4,4 </a:t>
            </a:r>
            <a:r>
              <a:rPr lang="it-IT" sz="3200" b="1" dirty="0" smtClean="0">
                <a:solidFill>
                  <a:schemeClr val="tx1"/>
                </a:solidFill>
              </a:rPr>
              <a:t>% </a:t>
            </a:r>
          </a:p>
          <a:p>
            <a:pPr algn="ctr"/>
            <a:r>
              <a:rPr lang="it-IT" sz="3200" b="1" dirty="0" smtClean="0">
                <a:solidFill>
                  <a:schemeClr val="tx1"/>
                </a:solidFill>
              </a:rPr>
              <a:t>3,3% EU /22,5% </a:t>
            </a:r>
            <a:r>
              <a:rPr lang="it-IT" sz="3200" b="1" dirty="0" err="1" smtClean="0">
                <a:solidFill>
                  <a:schemeClr val="tx1"/>
                </a:solidFill>
              </a:rPr>
              <a:t>Nicht</a:t>
            </a:r>
            <a:r>
              <a:rPr lang="it-IT" sz="3200" b="1" dirty="0" smtClean="0">
                <a:solidFill>
                  <a:schemeClr val="tx1"/>
                </a:solidFill>
              </a:rPr>
              <a:t>-EU </a:t>
            </a:r>
            <a:r>
              <a:rPr lang="it-IT" sz="3200" b="1" dirty="0" err="1" smtClean="0">
                <a:solidFill>
                  <a:schemeClr val="tx1"/>
                </a:solidFill>
              </a:rPr>
              <a:t>Bürger</a:t>
            </a:r>
            <a:endParaRPr lang="it-IT" sz="3200" b="1" dirty="0">
              <a:solidFill>
                <a:schemeClr val="tx1"/>
              </a:solidFill>
            </a:endParaRPr>
          </a:p>
          <a:p>
            <a:pPr algn="ctr"/>
            <a:r>
              <a:rPr lang="it-IT" sz="1100" b="1" dirty="0" err="1" smtClean="0">
                <a:solidFill>
                  <a:schemeClr val="tx1"/>
                </a:solidFill>
              </a:rPr>
              <a:t>Astat</a:t>
            </a:r>
            <a:r>
              <a:rPr lang="it-IT" sz="1100" b="1" dirty="0" smtClean="0">
                <a:solidFill>
                  <a:schemeClr val="tx1"/>
                </a:solidFill>
              </a:rPr>
              <a:t> </a:t>
            </a:r>
            <a:endParaRPr lang="it-IT" sz="1100" b="1" dirty="0">
              <a:solidFill>
                <a:schemeClr val="tx1"/>
              </a:solidFill>
            </a:endParaRPr>
          </a:p>
        </p:txBody>
      </p:sp>
      <p:sp>
        <p:nvSpPr>
          <p:cNvPr id="22" name="CasellaDiTesto 5"/>
          <p:cNvSpPr txBox="1"/>
          <p:nvPr/>
        </p:nvSpPr>
        <p:spPr>
          <a:xfrm>
            <a:off x="1742370" y="6469589"/>
            <a:ext cx="88594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it-IT" sz="1600" b="1" dirty="0" err="1" smtClean="0">
                <a:solidFill>
                  <a:schemeClr val="bg1">
                    <a:lumMod val="50000"/>
                  </a:schemeClr>
                </a:solidFill>
              </a:rPr>
              <a:t>Ma.O</a:t>
            </a:r>
            <a:r>
              <a:rPr lang="it-IT" sz="1600" b="1" dirty="0" smtClean="0">
                <a:solidFill>
                  <a:schemeClr val="bg1">
                    <a:lumMod val="50000"/>
                  </a:schemeClr>
                </a:solidFill>
              </a:rPr>
              <a:t> / Matthias </a:t>
            </a:r>
            <a:r>
              <a:rPr lang="it-IT" sz="1600" b="1" dirty="0" smtClean="0">
                <a:solidFill>
                  <a:schemeClr val="bg1">
                    <a:lumMod val="50000"/>
                  </a:schemeClr>
                </a:solidFill>
              </a:rPr>
              <a:t>Oberbacher			Dossier </a:t>
            </a:r>
            <a:r>
              <a:rPr lang="it-IT" sz="1600" b="1" dirty="0">
                <a:solidFill>
                  <a:schemeClr val="bg1">
                    <a:lumMod val="50000"/>
                  </a:schemeClr>
                </a:solidFill>
              </a:rPr>
              <a:t>Statistico  Immigrazione </a:t>
            </a:r>
            <a:r>
              <a:rPr lang="it-IT" sz="1600" b="1" dirty="0" smtClean="0">
                <a:solidFill>
                  <a:schemeClr val="bg1">
                    <a:lumMod val="50000"/>
                  </a:schemeClr>
                </a:solidFill>
              </a:rPr>
              <a:t>2015 IDOS   </a:t>
            </a:r>
            <a:endParaRPr lang="it-IT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23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lum bright="55000" contrast="-65000"/>
          </a:blip>
          <a:srcRect/>
          <a:stretch>
            <a:fillRect/>
          </a:stretch>
        </p:blipFill>
        <p:spPr bwMode="auto">
          <a:xfrm>
            <a:off x="1524001" y="0"/>
            <a:ext cx="9144000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ttangolo 9"/>
          <p:cNvSpPr/>
          <p:nvPr/>
        </p:nvSpPr>
        <p:spPr>
          <a:xfrm>
            <a:off x="2063751" y="333375"/>
            <a:ext cx="7993063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Einwanderung in Südtirol </a:t>
            </a:r>
            <a:endParaRPr lang="it-IT" sz="4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nettore 1 13"/>
          <p:cNvCxnSpPr/>
          <p:nvPr/>
        </p:nvCxnSpPr>
        <p:spPr>
          <a:xfrm>
            <a:off x="1524000" y="1412875"/>
            <a:ext cx="91440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2" name="CasellaDiTesto 5"/>
          <p:cNvSpPr txBox="1"/>
          <p:nvPr/>
        </p:nvSpPr>
        <p:spPr>
          <a:xfrm>
            <a:off x="1159933" y="6469589"/>
            <a:ext cx="1004146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it-IT" sz="1600" b="1" dirty="0" err="1" smtClean="0">
                <a:solidFill>
                  <a:schemeClr val="bg1">
                    <a:lumMod val="50000"/>
                  </a:schemeClr>
                </a:solidFill>
              </a:rPr>
              <a:t>Ma.O</a:t>
            </a:r>
            <a:r>
              <a:rPr lang="it-IT" sz="1600" b="1" dirty="0" smtClean="0">
                <a:solidFill>
                  <a:schemeClr val="bg1">
                    <a:lumMod val="50000"/>
                  </a:schemeClr>
                </a:solidFill>
              </a:rPr>
              <a:t> / Matthias </a:t>
            </a:r>
            <a:r>
              <a:rPr lang="it-IT" sz="1600" b="1" dirty="0" smtClean="0">
                <a:solidFill>
                  <a:schemeClr val="bg1">
                    <a:lumMod val="50000"/>
                  </a:schemeClr>
                </a:solidFill>
              </a:rPr>
              <a:t>Oberbacher			Dossier </a:t>
            </a:r>
            <a:r>
              <a:rPr lang="it-IT" sz="1600" b="1" dirty="0">
                <a:solidFill>
                  <a:schemeClr val="bg1">
                    <a:lumMod val="50000"/>
                  </a:schemeClr>
                </a:solidFill>
              </a:rPr>
              <a:t>Statistico  Immigrazione </a:t>
            </a:r>
            <a:r>
              <a:rPr lang="it-IT" sz="1600" b="1" dirty="0" smtClean="0">
                <a:solidFill>
                  <a:schemeClr val="bg1">
                    <a:lumMod val="50000"/>
                  </a:schemeClr>
                </a:solidFill>
              </a:rPr>
              <a:t>2015 IDOS/ </a:t>
            </a:r>
            <a:r>
              <a:rPr lang="it-IT" sz="1600" b="1" dirty="0" err="1" smtClean="0">
                <a:solidFill>
                  <a:schemeClr val="bg1">
                    <a:lumMod val="50000"/>
                  </a:schemeClr>
                </a:solidFill>
              </a:rPr>
              <a:t>Daten</a:t>
            </a:r>
            <a:r>
              <a:rPr lang="it-IT" sz="1600" b="1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it-IT" sz="1600" b="1" dirty="0" err="1" smtClean="0">
                <a:solidFill>
                  <a:schemeClr val="bg1">
                    <a:lumMod val="50000"/>
                  </a:schemeClr>
                </a:solidFill>
              </a:rPr>
              <a:t>Astat</a:t>
            </a:r>
            <a:r>
              <a:rPr lang="it-IT" sz="1600" b="1" dirty="0" smtClean="0">
                <a:solidFill>
                  <a:schemeClr val="bg1">
                    <a:lumMod val="50000"/>
                  </a:schemeClr>
                </a:solidFill>
              </a:rPr>
              <a:t> 2015</a:t>
            </a:r>
            <a:r>
              <a:rPr lang="it-IT" sz="1600" b="1" dirty="0" smtClean="0">
                <a:solidFill>
                  <a:schemeClr val="bg1">
                    <a:lumMod val="50000"/>
                  </a:schemeClr>
                </a:solidFill>
              </a:rPr>
              <a:t>   </a:t>
            </a:r>
            <a:endParaRPr lang="it-IT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Abgerundetes Rechteck 22"/>
          <p:cNvSpPr/>
          <p:nvPr/>
        </p:nvSpPr>
        <p:spPr>
          <a:xfrm>
            <a:off x="2998675" y="2669837"/>
            <a:ext cx="2344699" cy="99363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000" dirty="0">
                <a:solidFill>
                  <a:schemeClr val="tx1"/>
                </a:solidFill>
              </a:rPr>
              <a:t>ü</a:t>
            </a:r>
            <a:r>
              <a:rPr lang="de-DE" sz="2000" dirty="0" smtClean="0">
                <a:solidFill>
                  <a:schemeClr val="tx1"/>
                </a:solidFill>
              </a:rPr>
              <a:t>ber 65 Jahre </a:t>
            </a:r>
          </a:p>
          <a:p>
            <a:pPr algn="ctr">
              <a:defRPr/>
            </a:pPr>
            <a:r>
              <a:rPr lang="de-DE" sz="2000" dirty="0" smtClean="0">
                <a:solidFill>
                  <a:schemeClr val="tx1"/>
                </a:solidFill>
              </a:rPr>
              <a:t>5,1</a:t>
            </a:r>
            <a:r>
              <a:rPr lang="de-DE" sz="2000" dirty="0" smtClean="0">
                <a:solidFill>
                  <a:schemeClr val="tx1"/>
                </a:solidFill>
              </a:rPr>
              <a:t> </a:t>
            </a:r>
            <a:r>
              <a:rPr lang="de-DE" sz="2000" dirty="0" smtClean="0">
                <a:solidFill>
                  <a:schemeClr val="tx1"/>
                </a:solidFill>
              </a:rPr>
              <a:t>%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24" name="Abgerundetes Rechteck 23"/>
          <p:cNvSpPr/>
          <p:nvPr/>
        </p:nvSpPr>
        <p:spPr>
          <a:xfrm>
            <a:off x="6214862" y="2669837"/>
            <a:ext cx="2344699" cy="99363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000" dirty="0" smtClean="0">
                <a:solidFill>
                  <a:schemeClr val="tx1"/>
                </a:solidFill>
              </a:rPr>
              <a:t>Über 65 Jahre </a:t>
            </a:r>
          </a:p>
          <a:p>
            <a:pPr algn="ctr">
              <a:defRPr/>
            </a:pPr>
            <a:r>
              <a:rPr lang="de-DE" sz="2000" dirty="0" smtClean="0">
                <a:solidFill>
                  <a:schemeClr val="tx1"/>
                </a:solidFill>
              </a:rPr>
              <a:t>20,3 </a:t>
            </a:r>
            <a:r>
              <a:rPr lang="de-DE" sz="2000" dirty="0" smtClean="0">
                <a:solidFill>
                  <a:schemeClr val="tx1"/>
                </a:solidFill>
              </a:rPr>
              <a:t>%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25" name="Abgerundetes Rechteck 24"/>
          <p:cNvSpPr/>
          <p:nvPr/>
        </p:nvSpPr>
        <p:spPr>
          <a:xfrm>
            <a:off x="3267340" y="1646169"/>
            <a:ext cx="2344699" cy="99363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000" dirty="0" smtClean="0">
                <a:solidFill>
                  <a:schemeClr val="tx1"/>
                </a:solidFill>
              </a:rPr>
              <a:t>Durchschnittsalter   </a:t>
            </a:r>
          </a:p>
          <a:p>
            <a:pPr algn="ctr">
              <a:defRPr/>
            </a:pPr>
            <a:r>
              <a:rPr lang="de-DE" sz="2000" dirty="0" smtClean="0">
                <a:solidFill>
                  <a:schemeClr val="tx1"/>
                </a:solidFill>
              </a:rPr>
              <a:t>34,2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26" name="Abgerundetes Rechteck 25"/>
          <p:cNvSpPr/>
          <p:nvPr/>
        </p:nvSpPr>
        <p:spPr>
          <a:xfrm>
            <a:off x="5867809" y="1660160"/>
            <a:ext cx="2344699" cy="99363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000" dirty="0" smtClean="0">
                <a:solidFill>
                  <a:schemeClr val="tx1"/>
                </a:solidFill>
              </a:rPr>
              <a:t>Durchschnittsalter   </a:t>
            </a:r>
          </a:p>
          <a:p>
            <a:pPr algn="ctr">
              <a:defRPr/>
            </a:pPr>
            <a:r>
              <a:rPr lang="de-DE" sz="2000" dirty="0" smtClean="0">
                <a:solidFill>
                  <a:schemeClr val="tx1"/>
                </a:solidFill>
              </a:rPr>
              <a:t>42,8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27" name="Abgerundetes Rechteck 26"/>
          <p:cNvSpPr/>
          <p:nvPr/>
        </p:nvSpPr>
        <p:spPr>
          <a:xfrm>
            <a:off x="1575571" y="3753388"/>
            <a:ext cx="3383539" cy="99363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000" dirty="0" smtClean="0">
                <a:solidFill>
                  <a:schemeClr val="tx1"/>
                </a:solidFill>
              </a:rPr>
              <a:t>Paare mit minderjährigen Kindern  </a:t>
            </a:r>
          </a:p>
          <a:p>
            <a:pPr algn="ctr">
              <a:defRPr/>
            </a:pPr>
            <a:r>
              <a:rPr lang="de-DE" sz="2000" dirty="0" smtClean="0">
                <a:solidFill>
                  <a:schemeClr val="tx1"/>
                </a:solidFill>
              </a:rPr>
              <a:t>21,9 </a:t>
            </a:r>
            <a:r>
              <a:rPr lang="de-DE" sz="2000" dirty="0" smtClean="0">
                <a:solidFill>
                  <a:schemeClr val="tx1"/>
                </a:solidFill>
              </a:rPr>
              <a:t>%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28" name="Abgerundetes Rechteck 27"/>
          <p:cNvSpPr/>
          <p:nvPr/>
        </p:nvSpPr>
        <p:spPr>
          <a:xfrm>
            <a:off x="6636255" y="3766438"/>
            <a:ext cx="3383539" cy="99363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000" dirty="0" smtClean="0">
                <a:solidFill>
                  <a:schemeClr val="tx1"/>
                </a:solidFill>
              </a:rPr>
              <a:t>Paare mit minderjährigen Kindern  </a:t>
            </a:r>
          </a:p>
          <a:p>
            <a:pPr algn="ctr">
              <a:defRPr/>
            </a:pPr>
            <a:r>
              <a:rPr lang="de-DE" sz="2000" dirty="0" smtClean="0">
                <a:solidFill>
                  <a:schemeClr val="tx1"/>
                </a:solidFill>
              </a:rPr>
              <a:t>16,9 </a:t>
            </a:r>
            <a:r>
              <a:rPr lang="de-DE" sz="2000" dirty="0" smtClean="0">
                <a:solidFill>
                  <a:schemeClr val="tx1"/>
                </a:solidFill>
              </a:rPr>
              <a:t>%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29" name="Abgerundetes Rechteck 28"/>
          <p:cNvSpPr/>
          <p:nvPr/>
        </p:nvSpPr>
        <p:spPr>
          <a:xfrm>
            <a:off x="1306905" y="4866966"/>
            <a:ext cx="2273783" cy="99363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000" dirty="0" smtClean="0">
                <a:solidFill>
                  <a:schemeClr val="tx1"/>
                </a:solidFill>
              </a:rPr>
              <a:t>Alleinerziehende Mütter </a:t>
            </a:r>
            <a:endParaRPr lang="de-DE" sz="20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de-DE" sz="2000" dirty="0" smtClean="0">
                <a:solidFill>
                  <a:schemeClr val="tx1"/>
                </a:solidFill>
              </a:rPr>
              <a:t>7,4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30" name="Abgerundetes Rechteck 29"/>
          <p:cNvSpPr/>
          <p:nvPr/>
        </p:nvSpPr>
        <p:spPr>
          <a:xfrm>
            <a:off x="8328024" y="4807083"/>
            <a:ext cx="2273783" cy="99363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000" dirty="0" smtClean="0">
                <a:solidFill>
                  <a:schemeClr val="tx1"/>
                </a:solidFill>
              </a:rPr>
              <a:t>Alleinerziehende Mütter </a:t>
            </a:r>
            <a:endParaRPr lang="de-DE" sz="20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de-DE" sz="2000" dirty="0" smtClean="0">
                <a:solidFill>
                  <a:schemeClr val="tx1"/>
                </a:solidFill>
              </a:rPr>
              <a:t>5,5</a:t>
            </a:r>
            <a:r>
              <a:rPr lang="de-DE" sz="2000" dirty="0" smtClean="0">
                <a:solidFill>
                  <a:schemeClr val="tx1"/>
                </a:solidFill>
              </a:rPr>
              <a:t>%</a:t>
            </a:r>
            <a:endParaRPr lang="de-D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59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lum bright="55000" contrast="-65000"/>
          </a:blip>
          <a:srcRect/>
          <a:stretch>
            <a:fillRect/>
          </a:stretch>
        </p:blipFill>
        <p:spPr bwMode="auto">
          <a:xfrm>
            <a:off x="1524001" y="0"/>
            <a:ext cx="9144000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ttangolo 9"/>
          <p:cNvSpPr/>
          <p:nvPr/>
        </p:nvSpPr>
        <p:spPr>
          <a:xfrm>
            <a:off x="2063751" y="333375"/>
            <a:ext cx="7993063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Einwanderung in Südtirol </a:t>
            </a:r>
            <a:endParaRPr lang="it-IT" sz="4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nettore 1 13"/>
          <p:cNvCxnSpPr/>
          <p:nvPr/>
        </p:nvCxnSpPr>
        <p:spPr>
          <a:xfrm>
            <a:off x="1524000" y="1412875"/>
            <a:ext cx="91440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2" name="CasellaDiTesto 5"/>
          <p:cNvSpPr txBox="1"/>
          <p:nvPr/>
        </p:nvSpPr>
        <p:spPr>
          <a:xfrm>
            <a:off x="1159933" y="6469589"/>
            <a:ext cx="1004146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it-IT" sz="1600" b="1" dirty="0" err="1" smtClean="0">
                <a:solidFill>
                  <a:schemeClr val="bg1">
                    <a:lumMod val="50000"/>
                  </a:schemeClr>
                </a:solidFill>
              </a:rPr>
              <a:t>Ma.O</a:t>
            </a:r>
            <a:r>
              <a:rPr lang="it-IT" sz="1600" b="1" dirty="0" smtClean="0">
                <a:solidFill>
                  <a:schemeClr val="bg1">
                    <a:lumMod val="50000"/>
                  </a:schemeClr>
                </a:solidFill>
              </a:rPr>
              <a:t> / Matthias </a:t>
            </a:r>
            <a:r>
              <a:rPr lang="it-IT" sz="1600" b="1" dirty="0" smtClean="0">
                <a:solidFill>
                  <a:schemeClr val="bg1">
                    <a:lumMod val="50000"/>
                  </a:schemeClr>
                </a:solidFill>
              </a:rPr>
              <a:t>Oberbacher			Dossier </a:t>
            </a:r>
            <a:r>
              <a:rPr lang="it-IT" sz="1600" b="1" dirty="0">
                <a:solidFill>
                  <a:schemeClr val="bg1">
                    <a:lumMod val="50000"/>
                  </a:schemeClr>
                </a:solidFill>
              </a:rPr>
              <a:t>Statistico  Immigrazione </a:t>
            </a:r>
            <a:r>
              <a:rPr lang="it-IT" sz="1600" b="1" dirty="0" smtClean="0">
                <a:solidFill>
                  <a:schemeClr val="bg1">
                    <a:lumMod val="50000"/>
                  </a:schemeClr>
                </a:solidFill>
              </a:rPr>
              <a:t>2015 IDOS/ </a:t>
            </a:r>
            <a:r>
              <a:rPr lang="it-IT" sz="1600" b="1" dirty="0" err="1" smtClean="0">
                <a:solidFill>
                  <a:schemeClr val="bg1">
                    <a:lumMod val="50000"/>
                  </a:schemeClr>
                </a:solidFill>
              </a:rPr>
              <a:t>Daten</a:t>
            </a:r>
            <a:r>
              <a:rPr lang="it-IT" sz="1600" b="1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it-IT" sz="1600" b="1" dirty="0" err="1" smtClean="0">
                <a:solidFill>
                  <a:schemeClr val="bg1">
                    <a:lumMod val="50000"/>
                  </a:schemeClr>
                </a:solidFill>
              </a:rPr>
              <a:t>Astat</a:t>
            </a:r>
            <a:r>
              <a:rPr lang="it-IT" sz="1600" b="1" dirty="0" smtClean="0">
                <a:solidFill>
                  <a:schemeClr val="bg1">
                    <a:lumMod val="50000"/>
                  </a:schemeClr>
                </a:solidFill>
              </a:rPr>
              <a:t> 2015</a:t>
            </a:r>
            <a:r>
              <a:rPr lang="it-IT" sz="1600" b="1" dirty="0" smtClean="0">
                <a:solidFill>
                  <a:schemeClr val="bg1">
                    <a:lumMod val="50000"/>
                  </a:schemeClr>
                </a:solidFill>
              </a:rPr>
              <a:t>   </a:t>
            </a:r>
            <a:endParaRPr lang="it-IT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Titolo 1"/>
          <p:cNvSpPr txBox="1">
            <a:spLocks/>
          </p:cNvSpPr>
          <p:nvPr/>
        </p:nvSpPr>
        <p:spPr>
          <a:xfrm>
            <a:off x="1575571" y="1495472"/>
            <a:ext cx="9241349" cy="6290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it-IT" sz="2800" b="1" dirty="0" smtClean="0">
                <a:solidFill>
                  <a:schemeClr val="tx1"/>
                </a:solidFill>
              </a:rPr>
              <a:t>789 </a:t>
            </a:r>
            <a:r>
              <a:rPr lang="it-IT" sz="2800" b="1" dirty="0" err="1" smtClean="0">
                <a:solidFill>
                  <a:schemeClr val="tx1"/>
                </a:solidFill>
              </a:rPr>
              <a:t>Neugeborene</a:t>
            </a:r>
            <a:r>
              <a:rPr lang="it-IT" sz="2800" b="1" dirty="0" smtClean="0">
                <a:solidFill>
                  <a:schemeClr val="tx1"/>
                </a:solidFill>
              </a:rPr>
              <a:t> </a:t>
            </a:r>
            <a:r>
              <a:rPr lang="it-IT" sz="2800" b="1" dirty="0" err="1" smtClean="0">
                <a:solidFill>
                  <a:schemeClr val="tx1"/>
                </a:solidFill>
              </a:rPr>
              <a:t>mit</a:t>
            </a:r>
            <a:r>
              <a:rPr lang="it-IT" sz="2800" b="1" dirty="0" smtClean="0">
                <a:solidFill>
                  <a:schemeClr val="tx1"/>
                </a:solidFill>
              </a:rPr>
              <a:t> </a:t>
            </a:r>
            <a:r>
              <a:rPr lang="it-IT" sz="2800" b="1" dirty="0" err="1" smtClean="0">
                <a:solidFill>
                  <a:schemeClr val="tx1"/>
                </a:solidFill>
              </a:rPr>
              <a:t>ausländischer</a:t>
            </a:r>
            <a:r>
              <a:rPr lang="it-IT" sz="2800" b="1" dirty="0" smtClean="0">
                <a:solidFill>
                  <a:schemeClr val="tx1"/>
                </a:solidFill>
              </a:rPr>
              <a:t> </a:t>
            </a:r>
            <a:r>
              <a:rPr lang="it-IT" sz="2800" b="1" dirty="0" err="1" smtClean="0">
                <a:solidFill>
                  <a:schemeClr val="tx1"/>
                </a:solidFill>
              </a:rPr>
              <a:t>Staatsbürgerschaft</a:t>
            </a:r>
            <a:r>
              <a:rPr lang="it-IT" sz="2800" b="1" dirty="0" smtClean="0">
                <a:solidFill>
                  <a:schemeClr val="tx1"/>
                </a:solidFill>
              </a:rPr>
              <a:t> (+</a:t>
            </a:r>
            <a:r>
              <a:rPr lang="it-IT" sz="2800" b="1" dirty="0">
                <a:solidFill>
                  <a:schemeClr val="tx1"/>
                </a:solidFill>
              </a:rPr>
              <a:t>44)   </a:t>
            </a:r>
            <a:endParaRPr lang="it-IT" sz="2800" b="1" dirty="0">
              <a:solidFill>
                <a:schemeClr val="tx1"/>
              </a:solidFill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2980058" y="3338704"/>
            <a:ext cx="2344699" cy="99363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000" dirty="0" smtClean="0">
                <a:solidFill>
                  <a:schemeClr val="tx1"/>
                </a:solidFill>
              </a:rPr>
              <a:t>Geburtenrate </a:t>
            </a:r>
          </a:p>
          <a:p>
            <a:pPr algn="ctr">
              <a:defRPr/>
            </a:pPr>
            <a:r>
              <a:rPr lang="de-DE" sz="2000" dirty="0" smtClean="0">
                <a:solidFill>
                  <a:schemeClr val="tx1"/>
                </a:solidFill>
              </a:rPr>
              <a:t>17,2 </a:t>
            </a:r>
            <a:r>
              <a:rPr lang="de-DE" sz="2000" dirty="0" smtClean="0">
                <a:solidFill>
                  <a:schemeClr val="tx1"/>
                </a:solidFill>
              </a:rPr>
              <a:t>‰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7" name="Abgerundetes Rechteck 16"/>
          <p:cNvSpPr/>
          <p:nvPr/>
        </p:nvSpPr>
        <p:spPr>
          <a:xfrm>
            <a:off x="6214862" y="3338704"/>
            <a:ext cx="2344699" cy="99363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000" dirty="0" smtClean="0">
                <a:solidFill>
                  <a:schemeClr val="tx1"/>
                </a:solidFill>
              </a:rPr>
              <a:t>Geburtenrate </a:t>
            </a:r>
          </a:p>
          <a:p>
            <a:pPr algn="ctr">
              <a:defRPr/>
            </a:pPr>
            <a:r>
              <a:rPr lang="de-DE" sz="2000" dirty="0" smtClean="0">
                <a:solidFill>
                  <a:schemeClr val="tx1"/>
                </a:solidFill>
              </a:rPr>
              <a:t>10,0 </a:t>
            </a:r>
            <a:r>
              <a:rPr lang="de-DE" sz="2000" dirty="0" smtClean="0">
                <a:solidFill>
                  <a:schemeClr val="tx1"/>
                </a:solidFill>
              </a:rPr>
              <a:t>‰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3248724" y="2243797"/>
            <a:ext cx="2344699" cy="99363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000" dirty="0" smtClean="0">
                <a:solidFill>
                  <a:schemeClr val="tx1"/>
                </a:solidFill>
              </a:rPr>
              <a:t>Fruchtbarkeitsrate  </a:t>
            </a:r>
          </a:p>
          <a:p>
            <a:pPr algn="ctr">
              <a:defRPr/>
            </a:pPr>
            <a:r>
              <a:rPr lang="de-DE" sz="2000" dirty="0" smtClean="0">
                <a:solidFill>
                  <a:schemeClr val="tx1"/>
                </a:solidFill>
              </a:rPr>
              <a:t>2,5 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5806463" y="2240053"/>
            <a:ext cx="2344699" cy="99363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000" dirty="0" smtClean="0">
                <a:solidFill>
                  <a:schemeClr val="tx1"/>
                </a:solidFill>
              </a:rPr>
              <a:t>Fruchtbarkeitsrate  </a:t>
            </a:r>
          </a:p>
          <a:p>
            <a:pPr algn="ctr">
              <a:defRPr/>
            </a:pPr>
            <a:r>
              <a:rPr lang="de-DE" sz="2000" dirty="0" smtClean="0">
                <a:solidFill>
                  <a:schemeClr val="tx1"/>
                </a:solidFill>
              </a:rPr>
              <a:t>1,6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31" name="Titolo 1"/>
          <p:cNvSpPr txBox="1">
            <a:spLocks/>
          </p:cNvSpPr>
          <p:nvPr/>
        </p:nvSpPr>
        <p:spPr>
          <a:xfrm>
            <a:off x="1677171" y="5042162"/>
            <a:ext cx="9241349" cy="6290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it-IT" sz="2800" b="1" dirty="0" smtClean="0">
                <a:solidFill>
                  <a:schemeClr val="tx1"/>
                </a:solidFill>
              </a:rPr>
              <a:t>2014: 31.134.000 Euro </a:t>
            </a:r>
            <a:r>
              <a:rPr lang="it-IT" sz="2800" b="1" dirty="0" err="1" smtClean="0">
                <a:solidFill>
                  <a:schemeClr val="tx1"/>
                </a:solidFill>
              </a:rPr>
              <a:t>Überweisungen</a:t>
            </a:r>
            <a:r>
              <a:rPr lang="it-IT" sz="2800" b="1" dirty="0" smtClean="0">
                <a:solidFill>
                  <a:schemeClr val="tx1"/>
                </a:solidFill>
              </a:rPr>
              <a:t> «</a:t>
            </a:r>
            <a:r>
              <a:rPr lang="it-IT" sz="2800" b="1" dirty="0" err="1" smtClean="0">
                <a:solidFill>
                  <a:schemeClr val="tx1"/>
                </a:solidFill>
              </a:rPr>
              <a:t>Heimatland</a:t>
            </a:r>
            <a:r>
              <a:rPr lang="it-IT" sz="2800" b="1" dirty="0" smtClean="0">
                <a:solidFill>
                  <a:schemeClr val="tx1"/>
                </a:solidFill>
              </a:rPr>
              <a:t>»    </a:t>
            </a:r>
            <a:endParaRPr lang="it-IT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98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lum bright="55000" contrast="-65000"/>
          </a:blip>
          <a:srcRect/>
          <a:stretch>
            <a:fillRect/>
          </a:stretch>
        </p:blipFill>
        <p:spPr bwMode="auto">
          <a:xfrm>
            <a:off x="1524001" y="0"/>
            <a:ext cx="9144000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ttangolo 9"/>
          <p:cNvSpPr/>
          <p:nvPr/>
        </p:nvSpPr>
        <p:spPr>
          <a:xfrm>
            <a:off x="2063751" y="333375"/>
            <a:ext cx="7993063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4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Schuljahr</a:t>
            </a:r>
            <a:r>
              <a:rPr lang="it-IT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2014/2015</a:t>
            </a:r>
            <a:r>
              <a:rPr lang="it-IT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it-IT" sz="4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nettore 1 13"/>
          <p:cNvCxnSpPr/>
          <p:nvPr/>
        </p:nvCxnSpPr>
        <p:spPr>
          <a:xfrm>
            <a:off x="1524000" y="1412875"/>
            <a:ext cx="91440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2" name="CasellaDiTesto 5"/>
          <p:cNvSpPr txBox="1"/>
          <p:nvPr/>
        </p:nvSpPr>
        <p:spPr>
          <a:xfrm>
            <a:off x="1159933" y="6469589"/>
            <a:ext cx="1004146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it-IT" sz="1600" b="1" dirty="0" err="1" smtClean="0">
                <a:solidFill>
                  <a:schemeClr val="bg1">
                    <a:lumMod val="50000"/>
                  </a:schemeClr>
                </a:solidFill>
              </a:rPr>
              <a:t>Ma.O</a:t>
            </a:r>
            <a:r>
              <a:rPr lang="it-IT" sz="1600" b="1" dirty="0" smtClean="0">
                <a:solidFill>
                  <a:schemeClr val="bg1">
                    <a:lumMod val="50000"/>
                  </a:schemeClr>
                </a:solidFill>
              </a:rPr>
              <a:t> / Matthias </a:t>
            </a:r>
            <a:r>
              <a:rPr lang="it-IT" sz="1600" b="1" dirty="0" smtClean="0">
                <a:solidFill>
                  <a:schemeClr val="bg1">
                    <a:lumMod val="50000"/>
                  </a:schemeClr>
                </a:solidFill>
              </a:rPr>
              <a:t>Oberbacher			Dossier </a:t>
            </a:r>
            <a:r>
              <a:rPr lang="it-IT" sz="1600" b="1" dirty="0">
                <a:solidFill>
                  <a:schemeClr val="bg1">
                    <a:lumMod val="50000"/>
                  </a:schemeClr>
                </a:solidFill>
              </a:rPr>
              <a:t>Statistico  Immigrazione </a:t>
            </a:r>
            <a:r>
              <a:rPr lang="it-IT" sz="1600" b="1" dirty="0" smtClean="0">
                <a:solidFill>
                  <a:schemeClr val="bg1">
                    <a:lumMod val="50000"/>
                  </a:schemeClr>
                </a:solidFill>
              </a:rPr>
              <a:t>2015 IDOS/ </a:t>
            </a:r>
            <a:r>
              <a:rPr lang="it-IT" sz="1600" b="1" dirty="0" err="1" smtClean="0">
                <a:solidFill>
                  <a:schemeClr val="bg1">
                    <a:lumMod val="50000"/>
                  </a:schemeClr>
                </a:solidFill>
              </a:rPr>
              <a:t>Daten</a:t>
            </a:r>
            <a:r>
              <a:rPr lang="it-IT" sz="1600" b="1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it-IT" sz="1600" b="1" dirty="0" err="1" smtClean="0">
                <a:solidFill>
                  <a:schemeClr val="bg1">
                    <a:lumMod val="50000"/>
                  </a:schemeClr>
                </a:solidFill>
              </a:rPr>
              <a:t>Astat</a:t>
            </a:r>
            <a:r>
              <a:rPr lang="it-IT" sz="1600" b="1" dirty="0" smtClean="0">
                <a:solidFill>
                  <a:schemeClr val="bg1">
                    <a:lumMod val="50000"/>
                  </a:schemeClr>
                </a:solidFill>
              </a:rPr>
              <a:t> 2015</a:t>
            </a:r>
            <a:r>
              <a:rPr lang="it-IT" sz="1600" b="1" dirty="0" smtClean="0">
                <a:solidFill>
                  <a:schemeClr val="bg1">
                    <a:lumMod val="50000"/>
                  </a:schemeClr>
                </a:solidFill>
              </a:rPr>
              <a:t>   </a:t>
            </a:r>
            <a:endParaRPr lang="it-IT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861767"/>
              </p:ext>
            </p:extLst>
          </p:nvPr>
        </p:nvGraphicFramePr>
        <p:xfrm>
          <a:off x="1553633" y="1459656"/>
          <a:ext cx="9254065" cy="385233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960383"/>
                <a:gridCol w="897683"/>
                <a:gridCol w="1584149"/>
                <a:gridCol w="1584149"/>
                <a:gridCol w="1584149"/>
                <a:gridCol w="1643552"/>
              </a:tblGrid>
              <a:tr h="443724">
                <a:tc>
                  <a:txBody>
                    <a:bodyPr/>
                    <a:lstStyle/>
                    <a:p>
                      <a:pPr algn="l" fontAlgn="b"/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2400" u="none" strike="noStrike" dirty="0" err="1">
                          <a:effectLst/>
                        </a:rPr>
                        <a:t>dt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2400" u="none" strike="noStrike">
                          <a:effectLst/>
                        </a:rPr>
                        <a:t>it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2400" u="none" strike="noStrike">
                          <a:effectLst/>
                        </a:rPr>
                        <a:t>lad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2400" u="none" strike="noStrike">
                          <a:effectLst/>
                        </a:rPr>
                        <a:t>Insgesamt 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3555"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2400" u="none" strike="noStrike">
                          <a:effectLst/>
                        </a:rPr>
                        <a:t>Kindergarten 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2400" u="none" strike="noStrike">
                          <a:effectLst/>
                        </a:rPr>
                        <a:t>%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 dirty="0">
                          <a:effectLst/>
                        </a:rPr>
                        <a:t>9,9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 dirty="0">
                          <a:effectLst/>
                        </a:rPr>
                        <a:t>24,9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 dirty="0">
                          <a:effectLst/>
                        </a:rPr>
                        <a:t>6,3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>
                          <a:effectLst/>
                        </a:rPr>
                        <a:t>13,1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3555"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2400" u="none" strike="noStrike">
                          <a:effectLst/>
                        </a:rPr>
                        <a:t> 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2400" u="none" strike="noStrike">
                          <a:effectLst/>
                        </a:rPr>
                        <a:t>abso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>
                          <a:effectLst/>
                        </a:rPr>
                        <a:t>1.183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>
                          <a:effectLst/>
                        </a:rPr>
                        <a:t>892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 dirty="0">
                          <a:effectLst/>
                        </a:rPr>
                        <a:t>43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>
                          <a:effectLst/>
                        </a:rPr>
                        <a:t>2.118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3555"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2400" u="none" strike="noStrike">
                          <a:effectLst/>
                        </a:rPr>
                        <a:t>Grundschule 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2400" u="none" strike="noStrike">
                          <a:effectLst/>
                        </a:rPr>
                        <a:t>%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>
                          <a:effectLst/>
                        </a:rPr>
                        <a:t>7,6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>
                          <a:effectLst/>
                        </a:rPr>
                        <a:t>24,2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 dirty="0">
                          <a:effectLst/>
                        </a:rPr>
                        <a:t>5,2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>
                          <a:effectLst/>
                        </a:rPr>
                        <a:t>11,3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3555"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2400" u="none" strike="noStrike">
                          <a:effectLst/>
                        </a:rPr>
                        <a:t> 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2400" u="none" strike="noStrike">
                          <a:effectLst/>
                        </a:rPr>
                        <a:t>abso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>
                          <a:effectLst/>
                        </a:rPr>
                        <a:t>1.542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>
                          <a:effectLst/>
                        </a:rPr>
                        <a:t>1.558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 dirty="0">
                          <a:effectLst/>
                        </a:rPr>
                        <a:t>65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>
                          <a:effectLst/>
                        </a:rPr>
                        <a:t>3.165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3555"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2400" u="none" strike="noStrike">
                          <a:effectLst/>
                        </a:rPr>
                        <a:t>Mittelschule 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2400" u="none" strike="noStrike">
                          <a:effectLst/>
                        </a:rPr>
                        <a:t>%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>
                          <a:effectLst/>
                        </a:rPr>
                        <a:t>5,9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>
                          <a:effectLst/>
                        </a:rPr>
                        <a:t>21,6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 dirty="0">
                          <a:effectLst/>
                        </a:rPr>
                        <a:t>3,7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 dirty="0">
                          <a:effectLst/>
                        </a:rPr>
                        <a:t>9,5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3555"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2400" u="none" strike="noStrike">
                          <a:effectLst/>
                        </a:rPr>
                        <a:t> 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2400" u="none" strike="noStrike">
                          <a:effectLst/>
                        </a:rPr>
                        <a:t>abso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>
                          <a:effectLst/>
                        </a:rPr>
                        <a:t>725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>
                          <a:effectLst/>
                        </a:rPr>
                        <a:t>867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>
                          <a:effectLst/>
                        </a:rPr>
                        <a:t>28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 dirty="0">
                          <a:effectLst/>
                        </a:rPr>
                        <a:t>1.620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43724"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2400" u="none" strike="noStrike">
                          <a:effectLst/>
                        </a:rPr>
                        <a:t>Oberschule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2400" u="none" strike="noStrike">
                          <a:effectLst/>
                        </a:rPr>
                        <a:t>%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>
                          <a:effectLst/>
                        </a:rPr>
                        <a:t>3,9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>
                          <a:effectLst/>
                        </a:rPr>
                        <a:t>16,8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>
                          <a:effectLst/>
                        </a:rPr>
                        <a:t>2,1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 dirty="0">
                          <a:effectLst/>
                        </a:rPr>
                        <a:t>7,6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3555"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 dirty="0">
                          <a:effectLst/>
                        </a:rPr>
                        <a:t> 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>
                          <a:effectLst/>
                        </a:rPr>
                        <a:t>abso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>
                          <a:effectLst/>
                        </a:rPr>
                        <a:t>523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>
                          <a:effectLst/>
                        </a:rPr>
                        <a:t>946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>
                          <a:effectLst/>
                        </a:rPr>
                        <a:t>11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 dirty="0">
                          <a:effectLst/>
                        </a:rPr>
                        <a:t>1.480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0" name="Titolo 1"/>
          <p:cNvSpPr txBox="1">
            <a:spLocks/>
          </p:cNvSpPr>
          <p:nvPr/>
        </p:nvSpPr>
        <p:spPr>
          <a:xfrm>
            <a:off x="1426651" y="5530455"/>
            <a:ext cx="9241349" cy="6290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ctr"/>
            <a:r>
              <a:rPr lang="it-IT" sz="2800" b="1" dirty="0" smtClean="0">
                <a:solidFill>
                  <a:schemeClr val="tx1"/>
                </a:solidFill>
              </a:rPr>
              <a:t>887 (11,3%) </a:t>
            </a:r>
            <a:r>
              <a:rPr lang="it-IT" sz="2800" b="1" dirty="0" err="1" smtClean="0">
                <a:solidFill>
                  <a:schemeClr val="tx1"/>
                </a:solidFill>
              </a:rPr>
              <a:t>ausländische</a:t>
            </a:r>
            <a:r>
              <a:rPr lang="it-IT" sz="2800" b="1" dirty="0" smtClean="0">
                <a:solidFill>
                  <a:schemeClr val="tx1"/>
                </a:solidFill>
              </a:rPr>
              <a:t> </a:t>
            </a:r>
            <a:r>
              <a:rPr lang="it-IT" sz="2800" b="1" dirty="0" err="1" smtClean="0">
                <a:solidFill>
                  <a:schemeClr val="tx1"/>
                </a:solidFill>
              </a:rPr>
              <a:t>Berufschüler</a:t>
            </a:r>
            <a:r>
              <a:rPr lang="it-IT" sz="2800" b="1" dirty="0" smtClean="0">
                <a:solidFill>
                  <a:schemeClr val="tx1"/>
                </a:solidFill>
              </a:rPr>
              <a:t>/</a:t>
            </a:r>
            <a:r>
              <a:rPr lang="it-IT" sz="2800" b="1" dirty="0" err="1" smtClean="0">
                <a:solidFill>
                  <a:schemeClr val="tx1"/>
                </a:solidFill>
              </a:rPr>
              <a:t>innen</a:t>
            </a:r>
            <a:r>
              <a:rPr lang="it-IT" sz="2800" b="1" dirty="0" smtClean="0">
                <a:solidFill>
                  <a:schemeClr val="tx1"/>
                </a:solidFill>
              </a:rPr>
              <a:t> </a:t>
            </a:r>
            <a:r>
              <a:rPr lang="it-IT" sz="2800" b="1" dirty="0" err="1" smtClean="0">
                <a:solidFill>
                  <a:schemeClr val="tx1"/>
                </a:solidFill>
              </a:rPr>
              <a:t>besuchten</a:t>
            </a:r>
            <a:r>
              <a:rPr lang="it-IT" sz="2800" b="1" dirty="0" smtClean="0">
                <a:solidFill>
                  <a:schemeClr val="tx1"/>
                </a:solidFill>
              </a:rPr>
              <a:t> </a:t>
            </a:r>
            <a:r>
              <a:rPr lang="it-IT" sz="2800" b="1" dirty="0" err="1" smtClean="0">
                <a:solidFill>
                  <a:schemeClr val="tx1"/>
                </a:solidFill>
              </a:rPr>
              <a:t>einen</a:t>
            </a:r>
            <a:r>
              <a:rPr lang="it-IT" sz="2800" b="1" dirty="0" smtClean="0">
                <a:solidFill>
                  <a:schemeClr val="tx1"/>
                </a:solidFill>
              </a:rPr>
              <a:t> </a:t>
            </a:r>
            <a:r>
              <a:rPr lang="it-IT" sz="2800" b="1" dirty="0" err="1" smtClean="0">
                <a:solidFill>
                  <a:schemeClr val="tx1"/>
                </a:solidFill>
              </a:rPr>
              <a:t>Vollzeitkurs</a:t>
            </a:r>
            <a:r>
              <a:rPr lang="it-IT" sz="2800" b="1" dirty="0" smtClean="0">
                <a:solidFill>
                  <a:schemeClr val="tx1"/>
                </a:solidFill>
              </a:rPr>
              <a:t>     </a:t>
            </a:r>
            <a:endParaRPr lang="it-IT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11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</Words>
  <Application>Microsoft Office PowerPoint</Application>
  <PresentationFormat>Breitbild</PresentationFormat>
  <Paragraphs>123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Matthias Oberbacher</dc:creator>
  <cp:lastModifiedBy>Matthias Oberbacher</cp:lastModifiedBy>
  <cp:revision>20</cp:revision>
  <dcterms:created xsi:type="dcterms:W3CDTF">2015-10-26T15:22:10Z</dcterms:created>
  <dcterms:modified xsi:type="dcterms:W3CDTF">2015-10-28T11:16:03Z</dcterms:modified>
</cp:coreProperties>
</file>