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handoutMasterIdLst>
    <p:handoutMasterId r:id="rId32"/>
  </p:handoutMasterIdLst>
  <p:sldIdLst>
    <p:sldId id="256" r:id="rId2"/>
    <p:sldId id="330" r:id="rId3"/>
    <p:sldId id="404" r:id="rId4"/>
    <p:sldId id="405" r:id="rId5"/>
    <p:sldId id="453" r:id="rId6"/>
    <p:sldId id="454" r:id="rId7"/>
    <p:sldId id="463" r:id="rId8"/>
    <p:sldId id="460" r:id="rId9"/>
    <p:sldId id="411" r:id="rId10"/>
    <p:sldId id="406" r:id="rId11"/>
    <p:sldId id="413" r:id="rId12"/>
    <p:sldId id="414" r:id="rId13"/>
    <p:sldId id="415" r:id="rId14"/>
    <p:sldId id="426" r:id="rId15"/>
    <p:sldId id="447" r:id="rId16"/>
    <p:sldId id="448" r:id="rId17"/>
    <p:sldId id="467" r:id="rId18"/>
    <p:sldId id="441" r:id="rId19"/>
    <p:sldId id="442" r:id="rId20"/>
    <p:sldId id="443" r:id="rId21"/>
    <p:sldId id="444" r:id="rId22"/>
    <p:sldId id="430" r:id="rId23"/>
    <p:sldId id="440" r:id="rId24"/>
    <p:sldId id="416" r:id="rId25"/>
    <p:sldId id="471" r:id="rId26"/>
    <p:sldId id="464" r:id="rId27"/>
    <p:sldId id="465" r:id="rId28"/>
    <p:sldId id="470" r:id="rId29"/>
    <p:sldId id="458" r:id="rId30"/>
  </p:sldIdLst>
  <p:sldSz cx="12190413" cy="6859588"/>
  <p:notesSz cx="6797675" cy="9928225"/>
  <p:defaultTextStyle>
    <a:defPPr>
      <a:defRPr lang="de-DE"/>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66FF"/>
    <a:srgbClr val="FF6600"/>
    <a:srgbClr val="006699"/>
    <a:srgbClr val="D2DEEF"/>
    <a:srgbClr val="FF3300"/>
    <a:srgbClr val="000066"/>
    <a:srgbClr val="DE2A00"/>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6" autoAdjust="0"/>
    <p:restoredTop sz="84607" autoAdjust="0"/>
  </p:normalViewPr>
  <p:slideViewPr>
    <p:cSldViewPr snapToGrid="0" snapToObjects="1">
      <p:cViewPr>
        <p:scale>
          <a:sx n="85" d="100"/>
          <a:sy n="85" d="100"/>
        </p:scale>
        <p:origin x="-222" y="-294"/>
      </p:cViewPr>
      <p:guideLst>
        <p:guide orient="horz" pos="2161"/>
        <p:guide pos="3840"/>
      </p:guideLst>
    </p:cSldViewPr>
  </p:slideViewPr>
  <p:outlineViewPr>
    <p:cViewPr>
      <p:scale>
        <a:sx n="33" d="100"/>
        <a:sy n="33" d="100"/>
      </p:scale>
      <p:origin x="0" y="0"/>
    </p:cViewPr>
  </p:outlineViewPr>
  <p:notesTextViewPr>
    <p:cViewPr>
      <p:scale>
        <a:sx n="1" d="1"/>
        <a:sy n="1" d="1"/>
      </p:scale>
      <p:origin x="0" y="5501"/>
    </p:cViewPr>
  </p:notesTextViewPr>
  <p:notesViewPr>
    <p:cSldViewPr snapToGrid="0" snapToObjects="1">
      <p:cViewPr varScale="1">
        <p:scale>
          <a:sx n="87" d="100"/>
          <a:sy n="87" d="100"/>
        </p:scale>
        <p:origin x="-2532" y="-9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lvl1pPr>
              <a:defRPr sz="1200">
                <a:latin typeface="Calibri" pitchFamily="34" charset="0"/>
              </a:defRPr>
            </a:lvl1pPr>
          </a:lstStyle>
          <a:p>
            <a:pPr>
              <a:defRPr/>
            </a:pPr>
            <a:endParaRPr lang="it-IT"/>
          </a:p>
        </p:txBody>
      </p:sp>
      <p:sp>
        <p:nvSpPr>
          <p:cNvPr id="2765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lvl1pPr algn="r">
              <a:defRPr sz="1200">
                <a:latin typeface="Calibri" pitchFamily="34" charset="0"/>
              </a:defRPr>
            </a:lvl1pPr>
          </a:lstStyle>
          <a:p>
            <a:pPr>
              <a:defRPr/>
            </a:pPr>
            <a:fld id="{7FF845E1-528D-4F5F-9BE4-598AC64960A2}" type="datetimeFigureOut">
              <a:rPr lang="de-DE"/>
              <a:pPr>
                <a:defRPr/>
              </a:pPr>
              <a:t>04.07.2017</a:t>
            </a:fld>
            <a:endParaRPr lang="de-DE"/>
          </a:p>
        </p:txBody>
      </p:sp>
      <p:sp>
        <p:nvSpPr>
          <p:cNvPr id="27652"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p:spPr>
        <p:txBody>
          <a:bodyPr vert="horz" wrap="square" lIns="91431" tIns="45715" rIns="91431" bIns="45715" numCol="1" anchor="b" anchorCtr="0" compatLnSpc="1">
            <a:prstTxWarp prst="textNoShape">
              <a:avLst/>
            </a:prstTxWarp>
          </a:bodyPr>
          <a:lstStyle>
            <a:lvl1pPr>
              <a:defRPr sz="1200">
                <a:latin typeface="Calibri" pitchFamily="34" charset="0"/>
              </a:defRPr>
            </a:lvl1pPr>
          </a:lstStyle>
          <a:p>
            <a:pPr>
              <a:defRPr/>
            </a:pPr>
            <a:endParaRPr lang="it-IT"/>
          </a:p>
        </p:txBody>
      </p:sp>
      <p:sp>
        <p:nvSpPr>
          <p:cNvPr id="27653"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p:spPr>
        <p:txBody>
          <a:bodyPr vert="horz" wrap="square" lIns="91431" tIns="45715" rIns="91431" bIns="45715" numCol="1" anchor="b" anchorCtr="0" compatLnSpc="1">
            <a:prstTxWarp prst="textNoShape">
              <a:avLst/>
            </a:prstTxWarp>
          </a:bodyPr>
          <a:lstStyle>
            <a:lvl1pPr algn="r">
              <a:defRPr sz="1200">
                <a:latin typeface="Calibri" pitchFamily="34" charset="0"/>
              </a:defRPr>
            </a:lvl1pPr>
          </a:lstStyle>
          <a:p>
            <a:pPr>
              <a:defRPr/>
            </a:pPr>
            <a:fld id="{FE440387-5AB2-4870-872E-D691A8DC991D}" type="slidenum">
              <a:rPr lang="de-DE"/>
              <a:pPr>
                <a:defRPr/>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bwMode="auto">
          <a:xfrm>
            <a:off x="0" y="0"/>
            <a:ext cx="2946400" cy="498475"/>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lvl1pPr>
              <a:defRPr sz="1200">
                <a:latin typeface="Calibri" pitchFamily="34" charset="0"/>
              </a:defRPr>
            </a:lvl1pPr>
          </a:lstStyle>
          <a:p>
            <a:pPr>
              <a:defRPr/>
            </a:pPr>
            <a:endParaRPr lang="it-IT"/>
          </a:p>
        </p:txBody>
      </p:sp>
      <p:sp>
        <p:nvSpPr>
          <p:cNvPr id="3" name="Datumsplatzhalter 2"/>
          <p:cNvSpPr>
            <a:spLocks noGrp="1"/>
          </p:cNvSpPr>
          <p:nvPr>
            <p:ph type="dt" idx="1"/>
          </p:nvPr>
        </p:nvSpPr>
        <p:spPr bwMode="auto">
          <a:xfrm>
            <a:off x="3849688" y="0"/>
            <a:ext cx="2946400" cy="498475"/>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lvl1pPr algn="r">
              <a:defRPr sz="1200">
                <a:latin typeface="Calibri" pitchFamily="34" charset="0"/>
              </a:defRPr>
            </a:lvl1pPr>
          </a:lstStyle>
          <a:p>
            <a:pPr>
              <a:defRPr/>
            </a:pPr>
            <a:fld id="{937643F5-7B47-4C5D-B110-0DE04898FC6A}" type="datetimeFigureOut">
              <a:rPr lang="de-DE"/>
              <a:pPr>
                <a:defRPr/>
              </a:pPr>
              <a:t>04.07.2017</a:t>
            </a:fld>
            <a:endParaRPr lang="de-DE"/>
          </a:p>
        </p:txBody>
      </p:sp>
      <p:sp>
        <p:nvSpPr>
          <p:cNvPr id="4" name="Folienbildplatzhalt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bwMode="auto">
          <a:xfrm>
            <a:off x="679450" y="4778375"/>
            <a:ext cx="5438775" cy="3910013"/>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bwMode="auto">
          <a:xfrm>
            <a:off x="0" y="9429750"/>
            <a:ext cx="2946400" cy="498475"/>
          </a:xfrm>
          <a:prstGeom prst="rect">
            <a:avLst/>
          </a:prstGeom>
          <a:noFill/>
          <a:ln w="9525">
            <a:noFill/>
            <a:miter lim="800000"/>
            <a:headEnd/>
            <a:tailEnd/>
          </a:ln>
        </p:spPr>
        <p:txBody>
          <a:bodyPr vert="horz" wrap="square" lIns="91431" tIns="45715" rIns="91431" bIns="45715" numCol="1" anchor="b" anchorCtr="0" compatLnSpc="1">
            <a:prstTxWarp prst="textNoShape">
              <a:avLst/>
            </a:prstTxWarp>
          </a:bodyPr>
          <a:lstStyle>
            <a:lvl1pPr>
              <a:defRPr sz="1200">
                <a:latin typeface="Calibri" pitchFamily="34" charset="0"/>
              </a:defRPr>
            </a:lvl1pPr>
          </a:lstStyle>
          <a:p>
            <a:pPr>
              <a:defRPr/>
            </a:pPr>
            <a:endParaRPr lang="it-IT"/>
          </a:p>
        </p:txBody>
      </p:sp>
      <p:sp>
        <p:nvSpPr>
          <p:cNvPr id="7" name="Foliennummernplatzhalter 6"/>
          <p:cNvSpPr>
            <a:spLocks noGrp="1"/>
          </p:cNvSpPr>
          <p:nvPr>
            <p:ph type="sldNum" sz="quarter" idx="5"/>
          </p:nvPr>
        </p:nvSpPr>
        <p:spPr bwMode="auto">
          <a:xfrm>
            <a:off x="3849688" y="9429750"/>
            <a:ext cx="2946400" cy="498475"/>
          </a:xfrm>
          <a:prstGeom prst="rect">
            <a:avLst/>
          </a:prstGeom>
          <a:noFill/>
          <a:ln w="9525">
            <a:noFill/>
            <a:miter lim="800000"/>
            <a:headEnd/>
            <a:tailEnd/>
          </a:ln>
        </p:spPr>
        <p:txBody>
          <a:bodyPr vert="horz" wrap="square" lIns="91431" tIns="45715" rIns="91431" bIns="45715" numCol="1" anchor="b" anchorCtr="0" compatLnSpc="1">
            <a:prstTxWarp prst="textNoShape">
              <a:avLst/>
            </a:prstTxWarp>
          </a:bodyPr>
          <a:lstStyle>
            <a:lvl1pPr algn="r">
              <a:defRPr sz="1200">
                <a:latin typeface="Calibri" pitchFamily="34" charset="0"/>
              </a:defRPr>
            </a:lvl1pPr>
          </a:lstStyle>
          <a:p>
            <a:pPr>
              <a:defRPr/>
            </a:pPr>
            <a:fld id="{DC033A19-AAA2-4F09-9E13-9AA1A6F81696}"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p:spPr>
      </p:sp>
      <p:sp>
        <p:nvSpPr>
          <p:cNvPr id="16386" name="Rectangle 3"/>
          <p:cNvSpPr>
            <a:spLocks noGrp="1"/>
          </p:cNvSpPr>
          <p:nvPr>
            <p:ph type="body" idx="1"/>
          </p:nvPr>
        </p:nvSpPr>
        <p:spPr>
          <a:noFill/>
          <a:ln/>
        </p:spPr>
        <p:txBody>
          <a:bodyPr/>
          <a:lstStyle/>
          <a:p>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a:noFill/>
          <a:ln/>
        </p:spPr>
        <p:txBody>
          <a:bodyPr/>
          <a:lstStyle/>
          <a:p>
            <a:endParaRPr lang="de-DE" smtClean="0"/>
          </a:p>
          <a:p>
            <a:r>
              <a:rPr lang="de-DE" smtClean="0"/>
              <a:t>Una speranza di vita sia per uomini che per le donne, </a:t>
            </a:r>
            <a:r>
              <a:rPr lang="de-DE" b="1" smtClean="0"/>
              <a:t>tra le piú alte</a:t>
            </a:r>
            <a:r>
              <a:rPr lang="de-DE" smtClean="0"/>
              <a:t> tra i 29 paesi dell‘OECD (86,1 anni per le donne e 81,3 per gli uomini). In Alto Adige si vive piú a lungo.</a:t>
            </a:r>
          </a:p>
          <a:p>
            <a:endParaRPr lang="de-DE" smtClean="0"/>
          </a:p>
          <a:p>
            <a:pPr>
              <a:spcBef>
                <a:spcPct val="70000"/>
              </a:spcBef>
            </a:pPr>
            <a:r>
              <a:rPr lang="de-DE" smtClean="0">
                <a:solidFill>
                  <a:srgbClr val="006699"/>
                </a:solidFill>
              </a:rPr>
              <a:t>In Südtirol </a:t>
            </a:r>
            <a:r>
              <a:rPr lang="de-DE" b="1" smtClean="0">
                <a:solidFill>
                  <a:srgbClr val="006699"/>
                </a:solidFill>
              </a:rPr>
              <a:t>lebt man länger</a:t>
            </a:r>
            <a:r>
              <a:rPr lang="de-DE" smtClean="0">
                <a:solidFill>
                  <a:srgbClr val="006699"/>
                </a:solidFill>
              </a:rPr>
              <a:t>. Die Lebenserwartung bei der Geburt ist eine der höchsten der 29 Länder der OECD</a:t>
            </a:r>
            <a:r>
              <a:rPr lang="de-DE" b="1" smtClean="0">
                <a:solidFill>
                  <a:srgbClr val="FF6600"/>
                </a:solidFill>
              </a:rPr>
              <a:t> (</a:t>
            </a:r>
            <a:r>
              <a:rPr lang="de-DE" smtClean="0">
                <a:solidFill>
                  <a:srgbClr val="FF6600"/>
                </a:solidFill>
              </a:rPr>
              <a:t>86,1 Jahre für die Frauen und 81,3 Jahre für die Männer.)</a:t>
            </a:r>
          </a:p>
          <a:p>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a:noFill/>
          <a:ln/>
        </p:spPr>
        <p:txBody>
          <a:bodyPr/>
          <a:lstStyle/>
          <a:p>
            <a:r>
              <a:rPr lang="de-DE" smtClean="0"/>
              <a:t>Il fenomeno dei suicidi si presenta in Alto Adige, con quasi 11 casi ogni 100.000 abitanti, come in Germania e in Austria.</a:t>
            </a:r>
          </a:p>
          <a:p>
            <a:r>
              <a:rPr lang="de-DE" smtClean="0"/>
              <a:t>Molto diverso é il fenomeno invece a livello nazionale, con 6 casi ogni 100.000 abitanti </a:t>
            </a:r>
          </a:p>
          <a:p>
            <a:endParaRPr lang="de-DE" smtClean="0"/>
          </a:p>
          <a:p>
            <a:r>
              <a:rPr lang="de-DE" smtClean="0"/>
              <a:t>Die Suizide in Südtirol betreffen 11 Fälle je 100.000 Bewohner, wie in Deutschland und Österreich, während sie sich sehr vom restlichen Italiens unterschieden, wo man 6 Suizide je 100.000 Einwohner zählt.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immagine diapositiva 1"/>
          <p:cNvSpPr>
            <a:spLocks noGrp="1" noRot="1" noChangeAspect="1"/>
          </p:cNvSpPr>
          <p:nvPr>
            <p:ph type="sldImg"/>
          </p:nvPr>
        </p:nvSpPr>
        <p:spPr bwMode="auto">
          <a:noFill/>
          <a:ln>
            <a:solidFill>
              <a:srgbClr val="000000"/>
            </a:solidFill>
            <a:miter lim="800000"/>
            <a:headEnd/>
            <a:tailEnd/>
          </a:ln>
        </p:spPr>
      </p:sp>
      <p:sp>
        <p:nvSpPr>
          <p:cNvPr id="40962" name="Segnaposto note 2"/>
          <p:cNvSpPr>
            <a:spLocks noGrp="1"/>
          </p:cNvSpPr>
          <p:nvPr>
            <p:ph type="body" idx="1"/>
          </p:nvPr>
        </p:nvSpPr>
        <p:spPr>
          <a:noFill/>
          <a:ln/>
        </p:spPr>
        <p:txBody>
          <a:bodyPr/>
          <a:lstStyle/>
          <a:p>
            <a:endParaRPr lang="it-IT" smtClean="0"/>
          </a:p>
        </p:txBody>
      </p:sp>
      <p:sp>
        <p:nvSpPr>
          <p:cNvPr id="40963" name="Segnaposto numero diapositiva 3"/>
          <p:cNvSpPr>
            <a:spLocks noGrp="1"/>
          </p:cNvSpPr>
          <p:nvPr>
            <p:ph type="sldNum" sz="quarter" idx="5"/>
          </p:nvPr>
        </p:nvSpPr>
        <p:spPr>
          <a:noFill/>
        </p:spPr>
        <p:txBody>
          <a:bodyPr/>
          <a:lstStyle/>
          <a:p>
            <a:fld id="{5A168B9A-A7E0-4B65-BEA0-040E76EB448E}" type="slidenum">
              <a:rPr lang="de-DE" smtClean="0"/>
              <a:pPr/>
              <a:t>13</a:t>
            </a:fld>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noFill/>
          <a:ln>
            <a:solidFill>
              <a:srgbClr val="000000"/>
            </a:solidFill>
            <a:miter lim="800000"/>
            <a:headEnd/>
            <a:tailEnd/>
          </a:ln>
        </p:spPr>
      </p:sp>
      <p:sp>
        <p:nvSpPr>
          <p:cNvPr id="43010" name="Rectangle 3"/>
          <p:cNvSpPr>
            <a:spLocks noGrp="1"/>
          </p:cNvSpPr>
          <p:nvPr>
            <p:ph type="body" idx="1"/>
          </p:nvPr>
        </p:nvSpPr>
        <p:spPr>
          <a:noFill/>
          <a:ln/>
        </p:spPr>
        <p:txBody>
          <a:bodyPr/>
          <a:lstStyle/>
          <a:p>
            <a:r>
              <a:rPr lang="de-DE" smtClean="0"/>
              <a:t>Ottimi gli stili di vita in Alto Adige, solo un 6,5 % di donne obese e un 9% degli uomini, contro valori decisamente piú alti registrati per la popolazione germanica e austriaca. Valori leggermente piú bassi anche rispetto alla media nazionale (10% per le donne e 11% per gli uomini).</a:t>
            </a:r>
          </a:p>
          <a:p>
            <a:endParaRPr lang="de-DE" smtClean="0"/>
          </a:p>
          <a:p>
            <a:r>
              <a:rPr lang="de-DE" smtClean="0"/>
              <a:t>Sehr gute Lebensstile in Südtirol, nur 6,5% der Frauen und 9% der Männer sind übergewichtig, </a:t>
            </a:r>
            <a:r>
              <a:rPr lang="de-DE" smtClean="0">
                <a:solidFill>
                  <a:srgbClr val="006699"/>
                </a:solidFill>
              </a:rPr>
              <a:t>mit Werten die deutlich unter den Vergleichswerten von anderen Ländern wie Deutschland und Österreich liegen, und auch leicht unter </a:t>
            </a:r>
          </a:p>
          <a:p>
            <a:r>
              <a:rPr lang="de-DE" smtClean="0">
                <a:solidFill>
                  <a:srgbClr val="006699"/>
                </a:solidFill>
              </a:rPr>
              <a:t>den Durchschnittwerten Italiens liegen (</a:t>
            </a:r>
            <a:r>
              <a:rPr lang="de-DE" smtClean="0"/>
              <a:t>10% der Frauen und 11% der Männer).</a:t>
            </a:r>
          </a:p>
          <a:p>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bwMode="auto">
          <a:xfrm>
            <a:off x="93663" y="744538"/>
            <a:ext cx="6615112" cy="3722687"/>
          </a:xfrm>
          <a:noFill/>
          <a:ln>
            <a:solidFill>
              <a:srgbClr val="000000"/>
            </a:solidFill>
            <a:miter lim="800000"/>
            <a:headEnd/>
            <a:tailEnd/>
          </a:ln>
        </p:spPr>
      </p:sp>
      <p:sp>
        <p:nvSpPr>
          <p:cNvPr id="45058" name="Rectangle 3"/>
          <p:cNvSpPr>
            <a:spLocks noGrp="1"/>
          </p:cNvSpPr>
          <p:nvPr>
            <p:ph type="body" idx="1"/>
          </p:nvPr>
        </p:nvSpPr>
        <p:spPr>
          <a:xfrm>
            <a:off x="679450" y="4716463"/>
            <a:ext cx="5438775" cy="4467225"/>
          </a:xfrm>
          <a:noFill/>
          <a:ln/>
        </p:spPr>
        <p:txBody>
          <a:bodyPr/>
          <a:lstStyle/>
          <a:p>
            <a:r>
              <a:rPr lang="it-IT" smtClean="0"/>
              <a:t>Prevalenze di utilizzo e dose giornalieri di farmaci per classi di età</a:t>
            </a:r>
          </a:p>
          <a:p>
            <a:endParaRPr lang="it-IT" smtClean="0"/>
          </a:p>
          <a:p>
            <a:r>
              <a:rPr lang="it-IT" smtClean="0"/>
              <a:t>Il consumo di farmaci, sia in termini di prevalenza d'uso (almeno una ricetta) che di dose giornaliere di farmaci, mostra come l'età sia il principale fattore predittivo dell'uso dei farmaci: dopo i 75 anni quasi l'intera popolazione ne fa uso</a:t>
            </a:r>
          </a:p>
          <a:p>
            <a:endParaRPr lang="it-IT" smtClean="0"/>
          </a:p>
          <a:p>
            <a:r>
              <a:rPr lang="de-DE" smtClean="0"/>
              <a:t>Anwendungsprävalenz und tägliche Dosen der Medikamente nach Altersklassen</a:t>
            </a:r>
          </a:p>
          <a:p>
            <a:r>
              <a:rPr lang="de-DE" smtClean="0"/>
              <a:t>Der Medikamentenverbrauch, sowohl im Hinblick auf die Anwendungsprävalenz (mindestens ein Rezept), als auch auf die täglichen Dosen, zeigt, dass das Alter der grundlegenden Prognosefaktor für die Medikamentenanwendung ist: für fast alle über 75-Jährigen verzeichnet sich mindestens eine Medikamentenverschreibung.</a:t>
            </a:r>
          </a:p>
          <a:p>
            <a:r>
              <a:rPr lang="de-DE" smtClean="0"/>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p:spPr>
      </p:sp>
      <p:sp>
        <p:nvSpPr>
          <p:cNvPr id="47106" name="Rectangle 3"/>
          <p:cNvSpPr>
            <a:spLocks noGrp="1"/>
          </p:cNvSpPr>
          <p:nvPr>
            <p:ph type="body" idx="1"/>
          </p:nvPr>
        </p:nvSpPr>
        <p:spPr>
          <a:noFill/>
          <a:ln/>
        </p:spPr>
        <p:txBody>
          <a:bodyPr/>
          <a:lstStyle/>
          <a:p>
            <a:r>
              <a:rPr lang="it-IT" smtClean="0"/>
              <a:t>Complessivamente la spesa per farmaci (a carico del servizio sanitario provinciale) si aggira intorno ai 143 milioni di euro, pari a 301 euro pro capite. La Provincia di Bolzano  é tra le regioni con la spesa farmaceutica complessiva più basse di Italia.</a:t>
            </a:r>
          </a:p>
          <a:p>
            <a:endParaRPr lang="it-IT" smtClean="0"/>
          </a:p>
          <a:p>
            <a:r>
              <a:rPr lang="it-IT" smtClean="0"/>
              <a:t>Da aggiungere 53 milioni di euro (pari al  27% della spesa per farmaci complessiva erogata) che rappresentano la spesa a carico esclusivamente del cittadino, il  cosidetto “acquisto privato” (farmaci da banco, da automedicazione, prescritti su ricetta bianca), tra le regioni con la quota piú alta. Tuttavia la PAB rimane anche nella spesa privata con una spesa media pro-capite nella media nazionale.</a:t>
            </a:r>
          </a:p>
          <a:p>
            <a:endParaRPr lang="de-DE" smtClean="0"/>
          </a:p>
          <a:p>
            <a:endParaRPr lang="de-DE" smtClean="0"/>
          </a:p>
          <a:p>
            <a:r>
              <a:rPr lang="de-DE" smtClean="0"/>
              <a:t>Die Gesamtausgaben für Medikamente (zu Lasten des Landesgesundheitsdienstes) beträgt rund 143 Millionen Euro, das entspricht 301 € pro Kopf. Die Provinz Bozen gehört zu den Regionen mit der niedrigsten gesamten Arzneimittelausgabe Italiens.</a:t>
            </a:r>
          </a:p>
          <a:p>
            <a:endParaRPr lang="de-DE" smtClean="0"/>
          </a:p>
          <a:p>
            <a:r>
              <a:rPr lang="de-DE" smtClean="0"/>
              <a:t>Hinzuzufügen sind  53 Millionen Euro (27% der gesamten Arzneimittelausgabe), die ausschließlich vom Bürger bezahlt  werden, der sogenannte  „private Ankauf“ (rezeptfreie Medikamente,  Selbstmedikationen und auf weißem Rezept verschriebene Medikamente), einer der höchsten Anteile im Vergleich zu anderen Regionen. Allerdings liegt die Provinz Bozen auch bei den privaten Ausgaben mit der durchschnittlichen Pro-Kopf-Ausgabe im nationalen Durchschnitt</a:t>
            </a:r>
          </a:p>
          <a:p>
            <a:endParaRPr lang="de-DE" smtClean="0"/>
          </a:p>
          <a:p>
            <a:endParaRPr lang="de-DE" smtClean="0"/>
          </a:p>
          <a:p>
            <a:endParaRPr lang="de-DE" smtClean="0"/>
          </a:p>
          <a:p>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noFill/>
          <a:ln>
            <a:solidFill>
              <a:srgbClr val="000000"/>
            </a:solidFill>
            <a:miter lim="800000"/>
            <a:headEnd/>
            <a:tailEnd/>
          </a:ln>
        </p:spPr>
      </p:sp>
      <p:sp>
        <p:nvSpPr>
          <p:cNvPr id="49154" name="Rectangle 3"/>
          <p:cNvSpPr>
            <a:spLocks noGrp="1"/>
          </p:cNvSpPr>
          <p:nvPr>
            <p:ph type="body" idx="1"/>
          </p:nvPr>
        </p:nvSpPr>
        <p:spPr>
          <a:noFill/>
          <a:ln/>
        </p:spPr>
        <p:txBody>
          <a:bodyPr/>
          <a:lstStyle/>
          <a:p>
            <a:r>
              <a:rPr lang="it-IT" sz="1000" smtClean="0"/>
              <a:t>Le cause di sviluppo dell’antibiotico resistenza sono complesse ma esse includono certamente un uso eccessivo e non appropriato di antibiotici.</a:t>
            </a:r>
          </a:p>
          <a:p>
            <a:r>
              <a:rPr lang="it-IT" sz="1000" smtClean="0"/>
              <a:t>Essendo dimostrato che l’aumento del  consumo di antibiotici aumenta la resistenza, da qui diventa fondamentale monitorare il consumo di antibiotici nella popolazione.</a:t>
            </a:r>
          </a:p>
          <a:p>
            <a:endParaRPr lang="it-IT" sz="1000" smtClean="0"/>
          </a:p>
          <a:p>
            <a:r>
              <a:rPr lang="it-IT" sz="1000" smtClean="0"/>
              <a:t>Nell’ambito dell’Unione Europea l’Italia è uno dei Paesi con il consumo (misurato in DDD/1000 ab. die, vale a dire in  Dosi Definite Giornaliere usate ogni giorno per 1000 abitanti) più elevato di antibiotici.</a:t>
            </a:r>
          </a:p>
          <a:p>
            <a:endParaRPr lang="it-IT" sz="1000" smtClean="0"/>
          </a:p>
          <a:p>
            <a:r>
              <a:rPr lang="it-IT" sz="1000" smtClean="0"/>
              <a:t>L'Alto Adige, con valori di 10,3 dosi medie giornaliere per 1.000 abitanti registra invece dei consumi molto bassi, in linea con i paesi come Austria, Svezia e Germania. </a:t>
            </a:r>
          </a:p>
          <a:p>
            <a:endParaRPr lang="it-IT" sz="1000" smtClean="0"/>
          </a:p>
          <a:p>
            <a:endParaRPr lang="it-IT" sz="1000" smtClean="0"/>
          </a:p>
          <a:p>
            <a:r>
              <a:rPr lang="de-DE" sz="1000" smtClean="0"/>
              <a:t>Die Ursachen für die Entwicklung von Antibiotika-Resistenz sind komplex, aber dazu gehören sicherlich ein übermäßiger und unangemessenen Gebrauch von Antibiotika.</a:t>
            </a:r>
          </a:p>
          <a:p>
            <a:r>
              <a:rPr lang="de-DE" sz="1000" smtClean="0"/>
              <a:t>Es ist nämlich bewiesen, dass die Zunahme des Verbrauchs von Antibiotika den Widerstand erhöht, daher ist es wichtig, den Verbrauch von Antibiotika in der Bevölkerung zu überwachen</a:t>
            </a:r>
          </a:p>
          <a:p>
            <a:endParaRPr lang="it-IT" sz="1000" smtClean="0"/>
          </a:p>
          <a:p>
            <a:r>
              <a:rPr lang="de-DE" sz="1000" smtClean="0"/>
              <a:t>Die Provinz Bozen gehört mit 10,3 durchschnittlichen Tagesdosen pro 1.000 Einwohner zu den Ländern mit den niedrigsten Verbrauch von Antibiotika im Einklang mit Ländern wie Österreich, Schweden und  Deutschland.</a:t>
            </a:r>
            <a:endParaRPr lang="en-US" sz="10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noFill/>
          <a:ln>
            <a:solidFill>
              <a:srgbClr val="000000"/>
            </a:solidFill>
            <a:miter lim="800000"/>
            <a:headEnd/>
            <a:tailEnd/>
          </a:ln>
        </p:spPr>
      </p:sp>
      <p:sp>
        <p:nvSpPr>
          <p:cNvPr id="51202" name="Rectangle 3"/>
          <p:cNvSpPr>
            <a:spLocks noGrp="1"/>
          </p:cNvSpPr>
          <p:nvPr>
            <p:ph type="body" idx="1"/>
          </p:nvPr>
        </p:nvSpPr>
        <p:spPr>
          <a:noFill/>
          <a:ln/>
        </p:spPr>
        <p:txBody>
          <a:bodyPr/>
          <a:lstStyle/>
          <a:p>
            <a:endParaRPr lang="en-US" sz="10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noFill/>
          <a:ln>
            <a:solidFill>
              <a:srgbClr val="000000"/>
            </a:solidFill>
            <a:miter lim="800000"/>
            <a:headEnd/>
            <a:tailEnd/>
          </a:ln>
        </p:spPr>
      </p:sp>
      <p:sp>
        <p:nvSpPr>
          <p:cNvPr id="53250"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a:noFill/>
          <a:ln/>
        </p:spPr>
        <p:txBody>
          <a:bodyPr/>
          <a:lstStyle/>
          <a:p>
            <a:r>
              <a:rPr lang="it-IT" smtClean="0"/>
              <a:t>Oggi presentiamo i dati 2016 sullo stato di saluto della popolazione in Alto Adige e dati sul volume di attività del servizio sanitario provinciale.</a:t>
            </a:r>
          </a:p>
          <a:p>
            <a:endParaRPr lang="it-IT" smtClean="0"/>
          </a:p>
          <a:p>
            <a:r>
              <a:rPr lang="it-IT" smtClean="0"/>
              <a:t>E’ l’occasione anche per comunicare che l’Osservatorio epidemiologico assume una </a:t>
            </a:r>
            <a:r>
              <a:rPr lang="it-IT" b="1" smtClean="0"/>
              <a:t>nuova denominazione e diventa l’Osservatorio per la salute dell’Assessorato alla sanità</a:t>
            </a:r>
            <a:r>
              <a:rPr lang="it-IT" smtClean="0"/>
              <a:t>.</a:t>
            </a:r>
          </a:p>
          <a:p>
            <a:r>
              <a:rPr lang="it-IT" smtClean="0"/>
              <a:t>Amplia le sue competenze, non solo epidemiologia e analisi dello stato di salute,  ma anche gestore del ricco patrimonio informativo della sanità.</a:t>
            </a:r>
          </a:p>
          <a:p>
            <a:r>
              <a:rPr lang="it-IT" smtClean="0"/>
              <a:t>Oggi l’osservatorio per la salute, presenta anche la </a:t>
            </a:r>
            <a:r>
              <a:rPr lang="it-IT" b="1" smtClean="0"/>
              <a:t>NUOVA PAGINA WEB</a:t>
            </a:r>
            <a:r>
              <a:rPr lang="it-IT" smtClean="0"/>
              <a:t>, in cui tutti i cittadini possono trovare molti dati ed informazioni utili per conoscere meglio il nostro sistema sanitario della Provincia di Bolzano.</a:t>
            </a:r>
          </a:p>
          <a:p>
            <a:endParaRPr lang="it-IT" smtClean="0"/>
          </a:p>
          <a:p>
            <a:r>
              <a:rPr lang="de-DE" smtClean="0"/>
              <a:t>Heute präsentieren wir die Daten über die Gesundheit der Bevölkerung in Südtirol für das Jahr 2016 sowie Daten über die Tätigkeit des Landesgesundheitsdienstes .</a:t>
            </a:r>
            <a:br>
              <a:rPr lang="de-DE" smtClean="0"/>
            </a:br>
            <a:r>
              <a:rPr lang="de-DE" smtClean="0"/>
              <a:t/>
            </a:r>
            <a:br>
              <a:rPr lang="de-DE" smtClean="0"/>
            </a:br>
            <a:r>
              <a:rPr lang="de-DE" smtClean="0"/>
              <a:t>Es ist auch eine Gelegenheit, um die Umbenennung die epidemiologische Beobachtungsstelle in  </a:t>
            </a:r>
            <a:r>
              <a:rPr lang="de-DE" b="1" smtClean="0"/>
              <a:t>Beobachtungsstelle für die Gesundheit</a:t>
            </a:r>
            <a:r>
              <a:rPr lang="de-DE" smtClean="0"/>
              <a:t> bekanntzugeben.</a:t>
            </a:r>
            <a:br>
              <a:rPr lang="de-DE" smtClean="0"/>
            </a:br>
            <a:r>
              <a:rPr lang="de-DE" smtClean="0"/>
              <a:t>Die Beobachtungsstelle wird sich nicht nur auf  die Epidemiologie und Analyse des Gesundheitszustands beschränken , sondern auch Verwalter der zahlreichen Informationsressourcen des Gesundheitswesens sein.</a:t>
            </a:r>
            <a:br>
              <a:rPr lang="de-DE" smtClean="0"/>
            </a:br>
            <a:r>
              <a:rPr lang="de-DE" smtClean="0"/>
              <a:t/>
            </a:r>
            <a:br>
              <a:rPr lang="de-DE" smtClean="0"/>
            </a:br>
            <a:r>
              <a:rPr lang="de-DE" smtClean="0"/>
              <a:t>Heute stellt die Beobachtungsstelle für die Gesundheit auch die </a:t>
            </a:r>
            <a:r>
              <a:rPr lang="de-DE" b="1" smtClean="0"/>
              <a:t>NEUE WEBSEITE</a:t>
            </a:r>
            <a:r>
              <a:rPr lang="de-DE" smtClean="0"/>
              <a:t> vor, in der alle Bürger viele nützliche Daten und Informationen finden können, um unser Gesundheitssystem besser kennen zu lernen.</a:t>
            </a:r>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bwMode="auto">
          <a:noFill/>
          <a:ln>
            <a:solidFill>
              <a:srgbClr val="000000"/>
            </a:solidFill>
            <a:miter lim="800000"/>
            <a:headEnd/>
            <a:tailEnd/>
          </a:ln>
        </p:spPr>
      </p:sp>
      <p:sp>
        <p:nvSpPr>
          <p:cNvPr id="55298" name="Rectangle 3"/>
          <p:cNvSpPr>
            <a:spLocks noGrp="1"/>
          </p:cNvSpPr>
          <p:nvPr>
            <p:ph type="body" idx="1"/>
          </p:nvPr>
        </p:nvSpPr>
        <p:spPr>
          <a:noFill/>
          <a:ln/>
        </p:spPr>
        <p:txBody>
          <a:bodyPr/>
          <a:lstStyle/>
          <a:p>
            <a:r>
              <a:rPr lang="de-DE" smtClean="0"/>
              <a:t>Ogni anno si erogano quasi 15 prestazioni per ogni residente in provincia, per un totale di 8.200.000 prestazioni, tra esami di laboratorio, esami radiologici e visite specialistiche.</a:t>
            </a:r>
          </a:p>
          <a:p>
            <a:endParaRPr lang="de-DE" smtClean="0"/>
          </a:p>
          <a:p>
            <a:r>
              <a:rPr lang="de-DE" smtClean="0"/>
              <a:t>Jedes Jahr werden fast 15 fachärztliche Leistungen pro Einwohner erbracht, insgesamt 8.200.000 Leistungen wie Laborleistungen, Röntgen-Tests und fachärztliche Visiten.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noFill/>
          <a:ln>
            <a:solidFill>
              <a:srgbClr val="000000"/>
            </a:solidFill>
            <a:miter lim="800000"/>
            <a:headEnd/>
            <a:tailEnd/>
          </a:ln>
        </p:spPr>
      </p:sp>
      <p:sp>
        <p:nvSpPr>
          <p:cNvPr id="57346" name="Rectangle 3"/>
          <p:cNvSpPr>
            <a:spLocks noGrp="1"/>
          </p:cNvSpPr>
          <p:nvPr>
            <p:ph type="body" idx="1"/>
          </p:nvPr>
        </p:nvSpPr>
        <p:spPr>
          <a:noFill/>
          <a:ln/>
        </p:spPr>
        <p:txBody>
          <a:bodyPr/>
          <a:lstStyle/>
          <a:p>
            <a:endParaRPr lang="de-DE" smtClean="0"/>
          </a:p>
          <a:p>
            <a:r>
              <a:rPr lang="de-DE" smtClean="0"/>
              <a:t>Un tasso di consumo di prestazioni ambulatoriali tra i piú alti se confrontati con alcune regioni italiane. L‘Alto Adige ha valori piú bassi nel consumo di prestazioni di diagnostica. Molte sono le visite specialistiche e di controllo che vengono effettuate dalle strutture.</a:t>
            </a:r>
          </a:p>
          <a:p>
            <a:endParaRPr lang="de-DE" smtClean="0"/>
          </a:p>
          <a:p>
            <a:r>
              <a:rPr lang="de-DE" smtClean="0"/>
              <a:t>Die Verbrauchsrate an fachärztlichen Leistungen gehört zu den höchsten Italiens. Südtirol weist aber einen geringeren Verbrauch an diagnostischen Leistungen auf. Sehr hoch sind die  fachärztlichen Erstvisiten und Kontrollen, die von den Gesundheitsstrukturen durchgeführt werden.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a:noFill/>
          <a:ln/>
        </p:spPr>
        <p:txBody>
          <a:bodyPr/>
          <a:lstStyle/>
          <a:p>
            <a:endParaRPr lang="en-US" sz="10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TextEdit="1"/>
          </p:cNvSpPr>
          <p:nvPr>
            <p:ph type="sldImg"/>
          </p:nvPr>
        </p:nvSpPr>
        <p:spPr bwMode="auto">
          <a:noFill/>
          <a:ln>
            <a:solidFill>
              <a:srgbClr val="000000"/>
            </a:solidFill>
            <a:miter lim="800000"/>
            <a:headEnd/>
            <a:tailEnd/>
          </a:ln>
        </p:spPr>
      </p:sp>
      <p:sp>
        <p:nvSpPr>
          <p:cNvPr id="65538" name="Rectangle 3"/>
          <p:cNvSpPr>
            <a:spLocks noGrp="1"/>
          </p:cNvSpPr>
          <p:nvPr>
            <p:ph type="body" idx="1"/>
          </p:nvPr>
        </p:nvSpPr>
        <p:spPr>
          <a:noFill/>
          <a:ln/>
        </p:spPr>
        <p:txBody>
          <a:bodyPr/>
          <a:lstStyle/>
          <a:p>
            <a:endParaRPr lang="en-US" sz="10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TextEdit="1"/>
          </p:cNvSpPr>
          <p:nvPr>
            <p:ph type="sldImg"/>
          </p:nvPr>
        </p:nvSpPr>
        <p:spPr bwMode="auto">
          <a:noFill/>
          <a:ln>
            <a:solidFill>
              <a:srgbClr val="000000"/>
            </a:solidFill>
            <a:miter lim="800000"/>
            <a:headEnd/>
            <a:tailEnd/>
          </a:ln>
        </p:spPr>
      </p:sp>
      <p:sp>
        <p:nvSpPr>
          <p:cNvPr id="67586" name="Rectangle 3"/>
          <p:cNvSpPr>
            <a:spLocks noGrp="1"/>
          </p:cNvSpPr>
          <p:nvPr>
            <p:ph type="body" idx="1"/>
          </p:nvPr>
        </p:nvSpPr>
        <p:spPr>
          <a:noFill/>
          <a:ln/>
        </p:spPr>
        <p:txBody>
          <a:bodyPr/>
          <a:lstStyle/>
          <a:p>
            <a:endParaRPr lang="de-DE" smtClean="0"/>
          </a:p>
          <a:p>
            <a:endParaRPr lang="de-DE" smtClean="0"/>
          </a:p>
          <a:p>
            <a:r>
              <a:rPr lang="de-DE" smtClean="0"/>
              <a:t>Piú dell’80% delle fratture al femore viene trattato entro 2 giorni.</a:t>
            </a:r>
          </a:p>
          <a:p>
            <a:endParaRPr lang="de-DE" smtClean="0">
              <a:solidFill>
                <a:srgbClr val="006699"/>
              </a:solidFill>
            </a:endParaRPr>
          </a:p>
          <a:p>
            <a:r>
              <a:rPr lang="de-DE" smtClean="0">
                <a:solidFill>
                  <a:srgbClr val="006699"/>
                </a:solidFill>
              </a:rPr>
              <a:t>Über 80% der Oberschenkelknochenbrüche werden innerhalb von 2 Tagen behandelt.</a:t>
            </a:r>
          </a:p>
          <a:p>
            <a:endParaRPr lang="de-DE" smtClean="0">
              <a:solidFill>
                <a:srgbClr val="006699"/>
              </a:solidFill>
            </a:endParaRPr>
          </a:p>
          <a:p>
            <a:endParaRPr lang="de-DE" smtClean="0">
              <a:solidFill>
                <a:srgbClr val="006699"/>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TextEdit="1"/>
          </p:cNvSpPr>
          <p:nvPr>
            <p:ph type="sldImg"/>
          </p:nvPr>
        </p:nvSpPr>
        <p:spPr bwMode="auto">
          <a:noFill/>
          <a:ln>
            <a:solidFill>
              <a:srgbClr val="000000"/>
            </a:solidFill>
            <a:miter lim="800000"/>
            <a:headEnd/>
            <a:tailEnd/>
          </a:ln>
        </p:spPr>
      </p:sp>
      <p:sp>
        <p:nvSpPr>
          <p:cNvPr id="69634"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5778" name="Segnaposto note 2"/>
          <p:cNvSpPr>
            <a:spLocks noGrp="1"/>
          </p:cNvSpPr>
          <p:nvPr>
            <p:ph type="body" idx="1"/>
          </p:nvPr>
        </p:nvSpPr>
        <p:spPr>
          <a:noFill/>
          <a:ln/>
        </p:spPr>
        <p:txBody>
          <a:bodyPr/>
          <a:lstStyle/>
          <a:p>
            <a:pPr>
              <a:lnSpc>
                <a:spcPct val="90000"/>
              </a:lnSpc>
            </a:pPr>
            <a:endParaRPr lang="it-IT" smtClean="0"/>
          </a:p>
          <a:p>
            <a:pPr>
              <a:lnSpc>
                <a:spcPct val="90000"/>
              </a:lnSpc>
            </a:pPr>
            <a:endParaRPr lang="it-IT" smtClean="0"/>
          </a:p>
          <a:p>
            <a:pPr>
              <a:lnSpc>
                <a:spcPct val="90000"/>
              </a:lnSpc>
            </a:pPr>
            <a:endParaRPr lang="it-IT" smtClean="0"/>
          </a:p>
        </p:txBody>
      </p:sp>
      <p:sp>
        <p:nvSpPr>
          <p:cNvPr id="75779" name="Segnaposto numero diapositiva 3"/>
          <p:cNvSpPr txBox="1">
            <a:spLocks noGrp="1"/>
          </p:cNvSpPr>
          <p:nvPr/>
        </p:nvSpPr>
        <p:spPr bwMode="auto">
          <a:xfrm>
            <a:off x="3849688" y="9429750"/>
            <a:ext cx="2946400" cy="498475"/>
          </a:xfrm>
          <a:prstGeom prst="rect">
            <a:avLst/>
          </a:prstGeom>
          <a:noFill/>
          <a:ln w="9525">
            <a:noFill/>
            <a:miter lim="800000"/>
            <a:headEnd/>
            <a:tailEnd/>
          </a:ln>
        </p:spPr>
        <p:txBody>
          <a:bodyPr lIns="91431" tIns="45715" rIns="91431" bIns="45715" anchor="b"/>
          <a:lstStyle/>
          <a:p>
            <a:pPr algn="r"/>
            <a:fld id="{6FBE2A95-E828-4ACF-BC23-7CA261CA6683}" type="slidenum">
              <a:rPr lang="de-DE" sz="1200">
                <a:latin typeface="Calibri" pitchFamily="34" charset="0"/>
              </a:rPr>
              <a:pPr algn="r"/>
              <a:t>26</a:t>
            </a:fld>
            <a:endParaRPr lang="de-DE" sz="120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7826" name="Segnaposto note 2"/>
          <p:cNvSpPr>
            <a:spLocks noGrp="1"/>
          </p:cNvSpPr>
          <p:nvPr>
            <p:ph type="body" idx="1"/>
          </p:nvPr>
        </p:nvSpPr>
        <p:spPr>
          <a:noFill/>
          <a:ln/>
        </p:spPr>
        <p:txBody>
          <a:bodyPr/>
          <a:lstStyle/>
          <a:p>
            <a:pPr>
              <a:lnSpc>
                <a:spcPct val="90000"/>
              </a:lnSpc>
            </a:pPr>
            <a:endParaRPr lang="it-IT" smtClean="0"/>
          </a:p>
          <a:p>
            <a:pPr>
              <a:lnSpc>
                <a:spcPct val="90000"/>
              </a:lnSpc>
            </a:pPr>
            <a:endParaRPr lang="it-IT" smtClean="0"/>
          </a:p>
          <a:p>
            <a:pPr>
              <a:lnSpc>
                <a:spcPct val="90000"/>
              </a:lnSpc>
            </a:pPr>
            <a:endParaRPr lang="it-IT" smtClean="0"/>
          </a:p>
        </p:txBody>
      </p:sp>
      <p:sp>
        <p:nvSpPr>
          <p:cNvPr id="77827" name="Segnaposto numero diapositiva 3"/>
          <p:cNvSpPr txBox="1">
            <a:spLocks noGrp="1"/>
          </p:cNvSpPr>
          <p:nvPr/>
        </p:nvSpPr>
        <p:spPr bwMode="auto">
          <a:xfrm>
            <a:off x="3849688" y="9429750"/>
            <a:ext cx="2946400" cy="498475"/>
          </a:xfrm>
          <a:prstGeom prst="rect">
            <a:avLst/>
          </a:prstGeom>
          <a:noFill/>
          <a:ln w="9525">
            <a:noFill/>
            <a:miter lim="800000"/>
            <a:headEnd/>
            <a:tailEnd/>
          </a:ln>
        </p:spPr>
        <p:txBody>
          <a:bodyPr lIns="91431" tIns="45715" rIns="91431" bIns="45715" anchor="b"/>
          <a:lstStyle/>
          <a:p>
            <a:pPr algn="r"/>
            <a:fld id="{D1794512-47DE-45CE-8600-F6DF52858959}" type="slidenum">
              <a:rPr lang="de-DE" sz="1200">
                <a:latin typeface="Calibri" pitchFamily="34" charset="0"/>
              </a:rPr>
              <a:pPr algn="r"/>
              <a:t>27</a:t>
            </a:fld>
            <a:endParaRPr lang="de-DE" sz="120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9874" name="Segnaposto note 2"/>
          <p:cNvSpPr>
            <a:spLocks noGrp="1"/>
          </p:cNvSpPr>
          <p:nvPr>
            <p:ph type="body" idx="1"/>
          </p:nvPr>
        </p:nvSpPr>
        <p:spPr>
          <a:noFill/>
          <a:ln/>
        </p:spPr>
        <p:txBody>
          <a:bodyPr/>
          <a:lstStyle/>
          <a:p>
            <a:pPr>
              <a:lnSpc>
                <a:spcPct val="90000"/>
              </a:lnSpc>
            </a:pPr>
            <a:endParaRPr lang="it-IT" smtClean="0"/>
          </a:p>
          <a:p>
            <a:pPr>
              <a:lnSpc>
                <a:spcPct val="90000"/>
              </a:lnSpc>
            </a:pPr>
            <a:endParaRPr lang="it-IT" smtClean="0"/>
          </a:p>
          <a:p>
            <a:pPr>
              <a:lnSpc>
                <a:spcPct val="90000"/>
              </a:lnSpc>
            </a:pPr>
            <a:endParaRPr lang="it-IT" smtClean="0"/>
          </a:p>
        </p:txBody>
      </p:sp>
      <p:sp>
        <p:nvSpPr>
          <p:cNvPr id="79875" name="Segnaposto numero diapositiva 3"/>
          <p:cNvSpPr txBox="1">
            <a:spLocks noGrp="1"/>
          </p:cNvSpPr>
          <p:nvPr/>
        </p:nvSpPr>
        <p:spPr bwMode="auto">
          <a:xfrm>
            <a:off x="3849688" y="9429750"/>
            <a:ext cx="2946400" cy="498475"/>
          </a:xfrm>
          <a:prstGeom prst="rect">
            <a:avLst/>
          </a:prstGeom>
          <a:noFill/>
          <a:ln w="9525">
            <a:noFill/>
            <a:miter lim="800000"/>
            <a:headEnd/>
            <a:tailEnd/>
          </a:ln>
        </p:spPr>
        <p:txBody>
          <a:bodyPr lIns="91431" tIns="45715" rIns="91431" bIns="45715" anchor="b"/>
          <a:lstStyle/>
          <a:p>
            <a:pPr algn="r"/>
            <a:fld id="{22022BC5-24D4-4915-BCF3-A16DB8779A29}" type="slidenum">
              <a:rPr lang="de-DE" sz="1200">
                <a:latin typeface="Calibri" pitchFamily="34" charset="0"/>
              </a:rPr>
              <a:pPr algn="r"/>
              <a:t>28</a:t>
            </a:fld>
            <a:endParaRPr lang="de-DE" sz="120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bwMode="auto">
          <a:noFill/>
          <a:ln>
            <a:solidFill>
              <a:srgbClr val="000000"/>
            </a:solidFill>
            <a:miter lim="800000"/>
            <a:headEnd/>
            <a:tailEnd/>
          </a:ln>
        </p:spPr>
      </p:sp>
      <p:sp>
        <p:nvSpPr>
          <p:cNvPr id="81922"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noFill/>
          <a:ln>
            <a:solidFill>
              <a:srgbClr val="000000"/>
            </a:solidFill>
            <a:miter lim="800000"/>
            <a:headEnd/>
            <a:tailEnd/>
          </a:ln>
        </p:spPr>
      </p:sp>
      <p:sp>
        <p:nvSpPr>
          <p:cNvPr id="20482" name="Rectangle 3"/>
          <p:cNvSpPr>
            <a:spLocks noGrp="1"/>
          </p:cNvSpPr>
          <p:nvPr>
            <p:ph type="body" idx="1"/>
          </p:nvPr>
        </p:nvSpPr>
        <p:spPr>
          <a:noFill/>
          <a:ln/>
        </p:spPr>
        <p:txBody>
          <a:bodyPr/>
          <a:lstStyle/>
          <a:p>
            <a:pPr marL="228600" indent="-228600"/>
            <a:r>
              <a:rPr lang="de-DE" sz="800" smtClean="0"/>
              <a:t>In questi ultimi 2 anni siamo riusciti, con lo sforzo e il lavoro di tutti (azienda sanitaria e Assessorato) a porre 2 importanti basi normative, che ci permetteranno nei prossimi anni di andare verso un servizio sanitario profondamente rinnovato, di sviluppare un‘azienda sanitaria in rete, che ha come obiettivo principale di garantire a tutti i nostri cittadini una sanità e un‘assistenza in sicurezza, di  qualià e uniforme, anche attraverso </a:t>
            </a:r>
            <a:r>
              <a:rPr lang="it-IT" sz="800" smtClean="0"/>
              <a:t>una rafforzata compartecipazione di tutte le rappresentanze di interesse.</a:t>
            </a:r>
            <a:endParaRPr lang="de-DE" sz="800" smtClean="0"/>
          </a:p>
          <a:p>
            <a:pPr marL="228600" indent="-228600">
              <a:buFontTx/>
              <a:buAutoNum type="arabicPeriod"/>
            </a:pPr>
            <a:r>
              <a:rPr lang="de-DE" sz="800" smtClean="0"/>
              <a:t>Il </a:t>
            </a:r>
            <a:r>
              <a:rPr lang="de-DE" sz="800" b="1" smtClean="0"/>
              <a:t>Piano sanitario „Salute 2020“ </a:t>
            </a:r>
            <a:r>
              <a:rPr lang="de-DE" sz="800" smtClean="0"/>
              <a:t>e </a:t>
            </a:r>
          </a:p>
          <a:p>
            <a:pPr marL="228600" indent="-228600">
              <a:buFont typeface="Calibri Light" pitchFamily="34" charset="0"/>
              <a:buAutoNum type="arabicPeriod"/>
            </a:pPr>
            <a:r>
              <a:rPr lang="de-DE" sz="800" smtClean="0"/>
              <a:t>Le </a:t>
            </a:r>
            <a:r>
              <a:rPr lang="de-DE" sz="800" b="1" smtClean="0"/>
              <a:t>Leggi provinciali n.3 e n.4 </a:t>
            </a:r>
            <a:r>
              <a:rPr lang="de-DE" sz="800" smtClean="0"/>
              <a:t>: finalizzate a snellire ed efficientare il servizio sanitario provinciale, in particolare l‘azienda sanitaria .</a:t>
            </a:r>
          </a:p>
          <a:p>
            <a:pPr marL="228600" indent="-228600">
              <a:buFont typeface="Calibri Light" pitchFamily="34" charset="0"/>
              <a:buAutoNum type="arabicPeriod"/>
            </a:pPr>
            <a:r>
              <a:rPr lang="de-DE" sz="800" smtClean="0"/>
              <a:t>Da poco </a:t>
            </a:r>
            <a:r>
              <a:rPr lang="it-IT" sz="800" smtClean="0"/>
              <a:t>la Giunta ha anche approvato le </a:t>
            </a:r>
            <a:r>
              <a:rPr lang="it-IT" sz="800" b="1" smtClean="0"/>
              <a:t>linee guida </a:t>
            </a:r>
            <a:r>
              <a:rPr lang="it-IT" sz="800" smtClean="0"/>
              <a:t>che serviranno all’Azienda sanitaria per elaborare il proprio </a:t>
            </a:r>
            <a:r>
              <a:rPr lang="it-IT" sz="800" b="1" smtClean="0"/>
              <a:t>atto aziendale</a:t>
            </a:r>
            <a:r>
              <a:rPr lang="it-IT" sz="800" smtClean="0"/>
              <a:t>, quello strumento che disegna l’organizzazione e l’assetto dell’Azienda sanitaria e i suoi rapporti con la Provincia, gli enti locali e le rappresentanze dei cittadini. </a:t>
            </a:r>
            <a:endParaRPr lang="de-DE" sz="800" smtClean="0"/>
          </a:p>
          <a:p>
            <a:pPr marL="228600" indent="-228600"/>
            <a:r>
              <a:rPr lang="de-DE" sz="800" smtClean="0"/>
              <a:t>Infine anche i nuovi livelli essenziali di assistenza, le prestazioni sanitarie da garantire uniformemente a tutti i cittadini sul territorio nazionale che il legislatore nazionale ha approvato in gennaio 2017.</a:t>
            </a:r>
          </a:p>
          <a:p>
            <a:pPr marL="228600" indent="-228600"/>
            <a:endParaRPr lang="de-DE" sz="800" smtClean="0"/>
          </a:p>
          <a:p>
            <a:pPr marL="228600" indent="-228600"/>
            <a:r>
              <a:rPr lang="de-DE" sz="800" smtClean="0"/>
              <a:t>In diesen letzten zwei Jahren haben wir mit dem Aufwand und der Arbeit aller (Sanitätsbetrieb und Assessorat), zwei wichtige Gesetze verabschiedet, die uns </a:t>
            </a:r>
            <a:r>
              <a:rPr lang="de-DE" sz="700" smtClean="0"/>
              <a:t>in</a:t>
            </a:r>
            <a:r>
              <a:rPr lang="de-DE" sz="800" smtClean="0"/>
              <a:t> den nächsten Jahren ermöglichen werden, in Richtung eines neu gestalteten Gesundheitsdienst zu gehen,  um eine vernetzte Gesundheitsversorgung zu entwickeln, die als Hauptziel hat, unseren Bürgern eine sichere, qualitative und einheitliche Gesundheit und Betreuung zu gewährleisten, auch durch eine verstärkte Einbindung aller Interessenvertreter.</a:t>
            </a:r>
          </a:p>
          <a:p>
            <a:pPr marL="228600" indent="-228600">
              <a:buFontTx/>
              <a:buAutoNum type="arabicPeriod"/>
            </a:pPr>
            <a:r>
              <a:rPr lang="de-DE" sz="800" b="1" smtClean="0"/>
              <a:t>Der Gesundheitsplan „Gesundheit 2020</a:t>
            </a:r>
            <a:r>
              <a:rPr lang="de-DE" sz="800" smtClean="0"/>
              <a:t>“ und</a:t>
            </a:r>
          </a:p>
          <a:p>
            <a:pPr marL="228600" indent="-228600">
              <a:buFontTx/>
              <a:buAutoNum type="arabicPeriod"/>
            </a:pPr>
            <a:r>
              <a:rPr lang="de-DE" sz="800" b="1" smtClean="0"/>
              <a:t>Das Landesgesetz Nr. 3 und Nr. 4:</a:t>
            </a:r>
            <a:r>
              <a:rPr lang="de-DE" sz="800" smtClean="0"/>
              <a:t> mit dem Ziel den Landegesundheitsdienst, insbesondere den Sanitätsbetrieb zu straffen, zu vereinfachen und effizienter zu machen.</a:t>
            </a:r>
          </a:p>
          <a:p>
            <a:pPr marL="228600" indent="-228600">
              <a:buFontTx/>
              <a:buAutoNum type="arabicPeriod"/>
            </a:pPr>
            <a:r>
              <a:rPr lang="de-DE" sz="800" smtClean="0"/>
              <a:t>Vor kurzem hat die Landesregierung auch die Richtlinien für die Ausarbeitung </a:t>
            </a:r>
            <a:r>
              <a:rPr lang="de-DE" sz="800" b="1" smtClean="0"/>
              <a:t>der Betriebsordnung des Sanitätsbetrieb</a:t>
            </a:r>
            <a:r>
              <a:rPr lang="de-DE" sz="800" smtClean="0"/>
              <a:t> genehmigt; ein Instrument, das die Organisation und Struktur des Sanitätsbetriebes definiert und seine Beziehungen mit der Provinz, den lokalen Behörden und den Bürgervertretern beschreibt.</a:t>
            </a:r>
          </a:p>
          <a:p>
            <a:pPr marL="228600" indent="-228600"/>
            <a:endParaRPr lang="de-DE" sz="800" smtClean="0"/>
          </a:p>
          <a:p>
            <a:pPr marL="228600" indent="-228600"/>
            <a:r>
              <a:rPr lang="de-DE" sz="800" smtClean="0"/>
              <a:t>Schließlich sind auf nationaler Ebene im Januar 2017 die neuen </a:t>
            </a:r>
            <a:r>
              <a:rPr lang="de-DE" sz="800" smtClean="0">
                <a:solidFill>
                  <a:srgbClr val="006699"/>
                </a:solidFill>
                <a:latin typeface="Arial" charset="0"/>
              </a:rPr>
              <a:t>wesentlichen Betreuungsstandards </a:t>
            </a:r>
            <a:r>
              <a:rPr lang="de-DE" sz="800" smtClean="0"/>
              <a:t>genehmigt worden, und zwar die Gesundheitsleitungen, die einheitlich allen Bürgern im ganzen Land gewährleistet werden müssen</a:t>
            </a:r>
            <a:r>
              <a:rPr lang="de-DE" smtClean="0"/>
              <a:t>.</a:t>
            </a:r>
          </a:p>
          <a:p>
            <a:pPr marL="228600" indent="-228600"/>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a:noFill/>
          <a:ln/>
        </p:spPr>
        <p:txBody>
          <a:bodyPr/>
          <a:lstStyle/>
          <a:p>
            <a:pPr marL="228600" indent="-228600"/>
            <a:r>
              <a:rPr lang="it-IT" smtClean="0"/>
              <a:t>La Relazione Sanitaria é prodotta ormai da piú di 25 anni.  </a:t>
            </a:r>
            <a:r>
              <a:rPr lang="it-IT" b="1" smtClean="0"/>
              <a:t>La Relazione sanitaria  è lo strumento per  monitorare:</a:t>
            </a:r>
          </a:p>
          <a:p>
            <a:pPr marL="228600" indent="-228600">
              <a:buFontTx/>
              <a:buAutoNum type="arabicPeriod"/>
            </a:pPr>
            <a:r>
              <a:rPr lang="it-IT" smtClean="0"/>
              <a:t>le condizioni di salute della popolazione altoatesina e descrivere il sistema sanitario provinciale a 360°, analizzando anche </a:t>
            </a:r>
          </a:p>
          <a:p>
            <a:pPr marL="228600" indent="-228600">
              <a:buFontTx/>
              <a:buAutoNum type="arabicPeriod"/>
            </a:pPr>
            <a:r>
              <a:rPr lang="it-IT" smtClean="0"/>
              <a:t>gli aspetti legati alle attività, alle risorse economiche e allo sviluppo dell'organizzazione sanitaria, alla luce anche della nuova riforma sanitaria, varata dalla Giunta nell'aprile 2017.</a:t>
            </a:r>
          </a:p>
          <a:p>
            <a:pPr marL="228600" indent="-228600"/>
            <a:r>
              <a:rPr lang="it-IT" smtClean="0"/>
              <a:t>3. l’attuazione dei nuovi livelli essenziali di assistenza, pubblicati nel gennaio scorso e che siamo chiamati ad attuare entro il 2017.</a:t>
            </a:r>
          </a:p>
          <a:p>
            <a:pPr marL="228600" indent="-228600"/>
            <a:endParaRPr lang="it-IT" smtClean="0"/>
          </a:p>
          <a:p>
            <a:pPr marL="228600" indent="-228600"/>
            <a:r>
              <a:rPr lang="it-IT" smtClean="0"/>
              <a:t>Der Gesundheitsbericht wird schon seit 25 Jahren verfasst. </a:t>
            </a:r>
            <a:r>
              <a:rPr lang="it-IT" b="1" smtClean="0"/>
              <a:t>Der Gesundeitsbericht hat nachfolgende Ziele</a:t>
            </a:r>
            <a:r>
              <a:rPr lang="it-IT" smtClean="0"/>
              <a:t>: </a:t>
            </a:r>
          </a:p>
          <a:p>
            <a:pPr marL="228600" indent="-228600">
              <a:buFontTx/>
              <a:buAutoNum type="arabicPeriod"/>
            </a:pPr>
            <a:r>
              <a:rPr lang="it-IT" smtClean="0"/>
              <a:t>den </a:t>
            </a:r>
            <a:r>
              <a:rPr lang="de-DE" smtClean="0"/>
              <a:t>Gesundheitszustand der Bevölkerung zu überwachen und den Landesgesundheitsdienst bis ins Detail zu beschreiben, indem auch </a:t>
            </a:r>
          </a:p>
          <a:p>
            <a:pPr marL="228600" indent="-228600">
              <a:buFontTx/>
              <a:buAutoNum type="arabicPeriod"/>
            </a:pPr>
            <a:r>
              <a:rPr lang="de-DE" smtClean="0"/>
              <a:t>die Tätigkeiten, die wirtschaftlichen Resourcen und die Entwicklung der Gesundheitsorganisation analysiert werden, auch im Bezug auf die im April 2017 von der Regierung verabschiedeten neuen Gesundheitsreform </a:t>
            </a:r>
          </a:p>
          <a:p>
            <a:pPr marL="228600" indent="-228600"/>
            <a:r>
              <a:rPr lang="de-DE" smtClean="0"/>
              <a:t>3. Die Ausführung der neuen </a:t>
            </a:r>
            <a:r>
              <a:rPr lang="de-DE" smtClean="0">
                <a:solidFill>
                  <a:srgbClr val="006699"/>
                </a:solidFill>
                <a:latin typeface="Arial" charset="0"/>
              </a:rPr>
              <a:t>wesentlichen Betreuungsstandards</a:t>
            </a:r>
            <a:r>
              <a:rPr lang="de-DE" smtClean="0"/>
              <a:t> zu überwachen, die im Jänner veröffentlicht worden sind und innerhalb 2017 ausgeführt werden müssen.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a:noFill/>
          <a:ln/>
        </p:spPr>
        <p:txBody>
          <a:bodyPr/>
          <a:lstStyle/>
          <a:p>
            <a:endParaRPr lang="de-DE" smtClean="0"/>
          </a:p>
          <a:p>
            <a:endParaRPr lang="de-DE" smtClean="0"/>
          </a:p>
          <a:p>
            <a:r>
              <a:rPr lang="de-DE" smtClean="0"/>
              <a:t>Il 29% della popolazione é affetta almeno da una patologia cronica (pari a ca 153.000 persone) e assorbe il 70% delle risorse spese in  prestazioni sanitarie.</a:t>
            </a:r>
          </a:p>
          <a:p>
            <a:r>
              <a:rPr lang="de-DE" smtClean="0"/>
              <a:t>Il 15% é  iperteso, 4% sono diabetici , 6% sono le persone affette da tumore e 4% sono i malati di broncopatia cronico ostruttiva</a:t>
            </a:r>
          </a:p>
          <a:p>
            <a:endParaRPr lang="de-DE" smtClean="0"/>
          </a:p>
          <a:p>
            <a:r>
              <a:rPr lang="de-DE" smtClean="0"/>
              <a:t>29,1% der Bevölkerung leiden an mindestens einer chronischen Krankheit (ca. 153.000 Personen) und beanspruchen 70% der Ressourcen ( Ausgaben für Gesundheitsleistungen)</a:t>
            </a:r>
          </a:p>
          <a:p>
            <a:r>
              <a:rPr lang="de-DE" smtClean="0"/>
              <a:t>15%</a:t>
            </a:r>
            <a:r>
              <a:rPr lang="de-DE" b="1" smtClean="0"/>
              <a:t> </a:t>
            </a:r>
            <a:r>
              <a:rPr lang="de-DE" smtClean="0"/>
              <a:t>der Bevölkerung leiden an Hypertonie, 4 % leiden an Diabetes, 6%  der Bevölkerung wurde eine Neoplasie diagnostiziert und 4% leiden an Atemwegserkrankungen.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a:noFill/>
          <a:ln/>
        </p:spPr>
        <p:txBody>
          <a:bodyPr/>
          <a:lstStyle/>
          <a:p>
            <a:endParaRPr lang="de-DE" smtClean="0"/>
          </a:p>
          <a:p>
            <a:r>
              <a:rPr lang="de-DE" smtClean="0"/>
              <a:t>Il servizio sanitario provinciale eroga ogni giorno una molteplicitá di prestazioni:</a:t>
            </a:r>
          </a:p>
          <a:p>
            <a:pPr>
              <a:buFontTx/>
              <a:buChar char="•"/>
            </a:pPr>
            <a:r>
              <a:rPr lang="de-DE" smtClean="0"/>
              <a:t>Ogni giorno avvengono piú di 700 accessi ai PS die nostri ospedali, di cui 250 solo a Bolzano.</a:t>
            </a:r>
          </a:p>
          <a:p>
            <a:pPr>
              <a:buFontTx/>
              <a:buChar char="•"/>
            </a:pPr>
            <a:r>
              <a:rPr lang="de-DE" smtClean="0"/>
              <a:t>Piú di 22.000 prestazioni ambulatoriali tra esami di laboratorio, diagnostica e visite specialistiche.</a:t>
            </a:r>
          </a:p>
          <a:p>
            <a:pPr>
              <a:buFontTx/>
              <a:buChar char="•"/>
            </a:pPr>
            <a:r>
              <a:rPr lang="de-DE" smtClean="0"/>
              <a:t>2.900 sono solamente le visite specialistiche effettuate ogni giorno dai nostri clinici</a:t>
            </a:r>
          </a:p>
          <a:p>
            <a:pPr>
              <a:buFontTx/>
              <a:buChar char="•"/>
            </a:pPr>
            <a:r>
              <a:rPr lang="de-DE" smtClean="0"/>
              <a:t>Ogni giorno vengono prescritte 8200 ricette farmaceutiche , per un totale di ca 3.000.000 di ricette in un anno.</a:t>
            </a:r>
          </a:p>
          <a:p>
            <a:pPr>
              <a:buFontTx/>
              <a:buChar char="•"/>
            </a:pPr>
            <a:r>
              <a:rPr lang="de-DE" smtClean="0"/>
              <a:t>Al giorno 230  dimissioni ospedaliere</a:t>
            </a:r>
          </a:p>
          <a:p>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noFill/>
          <a:ln>
            <a:solidFill>
              <a:srgbClr val="000000"/>
            </a:solidFill>
            <a:miter lim="800000"/>
            <a:headEnd/>
            <a:tailEnd/>
          </a:ln>
        </p:spPr>
      </p:sp>
      <p:sp>
        <p:nvSpPr>
          <p:cNvPr id="28674" name="Rectangle 3"/>
          <p:cNvSpPr>
            <a:spLocks noGrp="1"/>
          </p:cNvSpPr>
          <p:nvPr>
            <p:ph type="body" idx="1"/>
          </p:nvPr>
        </p:nvSpPr>
        <p:spPr>
          <a:noFill/>
          <a:ln/>
        </p:spPr>
        <p:txBody>
          <a:bodyPr/>
          <a:lstStyle/>
          <a:p>
            <a:r>
              <a:rPr lang="de-DE" smtClean="0"/>
              <a:t>Der Landegesundheitsdienst erbringt täglich eine Vielfalt von  Leistungen: </a:t>
            </a:r>
          </a:p>
          <a:p>
            <a:pPr>
              <a:buFontTx/>
              <a:buChar char="•"/>
            </a:pPr>
            <a:r>
              <a:rPr lang="de-DE" smtClean="0"/>
              <a:t>Jeden Tag erfolgen 700 Zugänge an der Notaufnahme unserer Krankenhäuser, 250 davon nur in Bozen.</a:t>
            </a:r>
          </a:p>
          <a:p>
            <a:pPr>
              <a:buFontTx/>
              <a:buChar char="•"/>
            </a:pPr>
            <a:r>
              <a:rPr lang="de-DE" smtClean="0"/>
              <a:t>Über 22.000 ambulante Leistungen täglich, und zwar Labor- und Diagnoseleistungen und fachärztliche Visiten.</a:t>
            </a:r>
          </a:p>
          <a:p>
            <a:pPr>
              <a:buFontTx/>
              <a:buChar char="•"/>
            </a:pPr>
            <a:r>
              <a:rPr lang="de-DE" smtClean="0"/>
              <a:t>2.900 sind die fachärztlichen Visiten, die von unseren Fachärzten täglich durchgeführt werden </a:t>
            </a:r>
          </a:p>
          <a:p>
            <a:pPr>
              <a:buFontTx/>
              <a:buChar char="•"/>
            </a:pPr>
            <a:r>
              <a:rPr lang="de-DE" smtClean="0"/>
              <a:t>8.200 pharmazeutische Rezepte werden täglich verschrieben, insgesamt 3.000.000 Rezepte im Jahr </a:t>
            </a:r>
          </a:p>
          <a:p>
            <a:pPr>
              <a:buFontTx/>
              <a:buChar char="•"/>
            </a:pPr>
            <a:r>
              <a:rPr lang="de-DE" smtClean="0"/>
              <a:t>230 Krankenhausentlassungen am Tag.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egnaposto immagine diapositiva 1"/>
          <p:cNvSpPr>
            <a:spLocks noGrp="1" noRot="1" noChangeAspect="1"/>
          </p:cNvSpPr>
          <p:nvPr>
            <p:ph type="sldImg"/>
          </p:nvPr>
        </p:nvSpPr>
        <p:spPr bwMode="auto">
          <a:noFill/>
          <a:ln>
            <a:solidFill>
              <a:srgbClr val="000000"/>
            </a:solidFill>
            <a:miter lim="800000"/>
            <a:headEnd/>
            <a:tailEnd/>
          </a:ln>
        </p:spPr>
      </p:sp>
      <p:sp>
        <p:nvSpPr>
          <p:cNvPr id="32770" name="Segnaposto note 2"/>
          <p:cNvSpPr>
            <a:spLocks noGrp="1"/>
          </p:cNvSpPr>
          <p:nvPr>
            <p:ph type="body" idx="1"/>
          </p:nvPr>
        </p:nvSpPr>
        <p:spPr>
          <a:noFill/>
          <a:ln/>
        </p:spPr>
        <p:txBody>
          <a:bodyPr/>
          <a:lstStyle/>
          <a:p>
            <a:pPr>
              <a:buClr>
                <a:srgbClr val="FF3300"/>
              </a:buClr>
              <a:buFont typeface="Wingdings" pitchFamily="2" charset="2"/>
              <a:buNone/>
            </a:pPr>
            <a:endParaRPr lang="it-IT" i="1" smtClean="0">
              <a:solidFill>
                <a:srgbClr val="006699"/>
              </a:solidFill>
              <a:latin typeface="Arial" charset="0"/>
            </a:endParaRPr>
          </a:p>
          <a:p>
            <a:r>
              <a:rPr lang="it-IT" smtClean="0"/>
              <a:t>Uno studio condotto dall’OECD, Organizzazione per la cooperazione e lo sviluppo economico (OCSE) , pubblicato nel 2016, ha messo a confronto i sistemi sanitari di 29 paesi.</a:t>
            </a:r>
          </a:p>
          <a:p>
            <a:r>
              <a:rPr lang="it-IT" smtClean="0"/>
              <a:t>Per ogni paese ha elaborato un report con delle indicazioni e delle raccomandazioni. </a:t>
            </a:r>
          </a:p>
          <a:p>
            <a:endParaRPr lang="it-IT" smtClean="0"/>
          </a:p>
          <a:p>
            <a:r>
              <a:rPr lang="it-IT" smtClean="0"/>
              <a:t>Un analisi basata su un set di indicatori volto a valutare la performance dei sistemi sanitari e a metterli a confronto.</a:t>
            </a:r>
          </a:p>
          <a:p>
            <a:endParaRPr lang="it-IT" smtClean="0"/>
          </a:p>
          <a:p>
            <a:r>
              <a:rPr lang="it-IT" smtClean="0"/>
              <a:t>Abbiamo provato a vedere l’Alto Adige come si colloca.</a:t>
            </a:r>
          </a:p>
          <a:p>
            <a:endParaRPr lang="it-IT" smtClean="0"/>
          </a:p>
          <a:p>
            <a:endParaRPr lang="it-IT" smtClean="0"/>
          </a:p>
          <a:p>
            <a:r>
              <a:rPr lang="it-IT" smtClean="0"/>
              <a:t>Eine Studie der OECD, </a:t>
            </a:r>
            <a:r>
              <a:rPr lang="de-DE" smtClean="0"/>
              <a:t>Organisation für wirtschaftliche Zusammenarbeit und Entwicklung, im Jahr 2016 veröffentlicht, hat die Gesundheitsysteme von 29 Ländern verglichen.</a:t>
            </a:r>
          </a:p>
          <a:p>
            <a:r>
              <a:rPr lang="de-DE" smtClean="0"/>
              <a:t>Für jedes Land ist ein Bericht mit den Ergebnissen und den Empfehlungen verfasst worden.</a:t>
            </a:r>
          </a:p>
          <a:p>
            <a:endParaRPr lang="de-DE" smtClean="0"/>
          </a:p>
          <a:p>
            <a:r>
              <a:rPr lang="de-DE" smtClean="0"/>
              <a:t>Es handelt sich um eine Analyse, die anhand einer Reihe von Indikatoren die Leistung der Gesundheitssysteme bewertet und vergleicht.</a:t>
            </a:r>
          </a:p>
          <a:p>
            <a:endParaRPr lang="de-DE" smtClean="0"/>
          </a:p>
          <a:p>
            <a:r>
              <a:rPr lang="de-DE" smtClean="0"/>
              <a:t>Wir haben versucht zu sehen, wo Südtirol liegt .</a:t>
            </a:r>
          </a:p>
          <a:p>
            <a:endParaRPr lang="de-DE" smtClean="0"/>
          </a:p>
          <a:p>
            <a:endParaRPr lang="it-IT" smtClean="0"/>
          </a:p>
        </p:txBody>
      </p:sp>
      <p:sp>
        <p:nvSpPr>
          <p:cNvPr id="32771" name="Segnaposto numero diapositiva 3"/>
          <p:cNvSpPr>
            <a:spLocks noGrp="1"/>
          </p:cNvSpPr>
          <p:nvPr>
            <p:ph type="sldNum" sz="quarter" idx="5"/>
          </p:nvPr>
        </p:nvSpPr>
        <p:spPr>
          <a:noFill/>
        </p:spPr>
        <p:txBody>
          <a:bodyPr/>
          <a:lstStyle/>
          <a:p>
            <a:fld id="{19425450-DADB-47C2-9EC5-F6FD076C6BB2}" type="slidenum">
              <a:rPr lang="de-DE" smtClean="0"/>
              <a:pPr/>
              <a:t>9</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smtClean="0"/>
              <a:t>Mastertitelformat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Master-Untertitelformat bearbeiten</a:t>
            </a:r>
            <a:endParaRPr lang="en-US" dirty="0"/>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smtClean="0"/>
              <a:t>Mastertitelformat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US" dirty="0"/>
          </a:p>
        </p:txBody>
      </p:sp>
      <p:sp>
        <p:nvSpPr>
          <p:cNvPr id="3" name="Content Placehold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smtClean="0"/>
              <a:t>Mastertitelformat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Mastertextformat bearbeiten</a:t>
            </a:r>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smtClean="0"/>
              <a:t>Mastertitelformat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US" dirty="0"/>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smtClean="0"/>
              <a:t>Mastertitelformat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Mastertextformat bearbeiten</a:t>
            </a:r>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smtClean="0"/>
              <a:t>Mastertitelformat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auf Platzhalter ziehen oder durch Klicken auf Symbol hinzufügen</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Mastertextformat bearbeiten</a:t>
            </a:r>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4013" cy="1325563"/>
          </a:xfrm>
          <a:prstGeom prst="rect">
            <a:avLst/>
          </a:prstGeom>
          <a:noFill/>
          <a:ln w="9525">
            <a:noFill/>
            <a:miter lim="800000"/>
            <a:headEnd/>
            <a:tailEnd/>
          </a:ln>
        </p:spPr>
        <p:txBody>
          <a:bodyPr vert="horz" wrap="square" lIns="108823" tIns="54412" rIns="108823" bIns="54412" numCol="1" anchor="ctr" anchorCtr="0" compatLnSpc="1">
            <a:prstTxWarp prst="textNoShape">
              <a:avLst/>
            </a:prstTxWarp>
          </a:bodyPr>
          <a:lstStyle/>
          <a:p>
            <a:pPr lvl="0"/>
            <a:r>
              <a:rPr lang="de-DE" smtClean="0"/>
              <a:t>Mastertitelformat bearbeiten</a:t>
            </a:r>
            <a:endParaRPr lang="en-US" smtClean="0"/>
          </a:p>
        </p:txBody>
      </p:sp>
      <p:sp>
        <p:nvSpPr>
          <p:cNvPr id="1027" name="Text Placeholder 2"/>
          <p:cNvSpPr>
            <a:spLocks noGrp="1"/>
          </p:cNvSpPr>
          <p:nvPr>
            <p:ph type="body" idx="1"/>
          </p:nvPr>
        </p:nvSpPr>
        <p:spPr bwMode="auto">
          <a:xfrm>
            <a:off x="838200" y="1825625"/>
            <a:ext cx="10514013" cy="4352925"/>
          </a:xfrm>
          <a:prstGeom prst="rect">
            <a:avLst/>
          </a:prstGeom>
          <a:noFill/>
          <a:ln w="9525">
            <a:noFill/>
            <a:miter lim="800000"/>
            <a:headEnd/>
            <a:tailEnd/>
          </a:ln>
        </p:spPr>
        <p:txBody>
          <a:bodyPr vert="horz" wrap="square" lIns="108823" tIns="54412" rIns="108823" bIns="54412"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smtClean="0"/>
          </a:p>
        </p:txBody>
      </p:sp>
      <p:sp>
        <p:nvSpPr>
          <p:cNvPr id="7" name="Datumsplatzhalter 7"/>
          <p:cNvSpPr txBox="1">
            <a:spLocks/>
          </p:cNvSpPr>
          <p:nvPr userDrawn="1"/>
        </p:nvSpPr>
        <p:spPr bwMode="auto">
          <a:xfrm>
            <a:off x="598488" y="6310313"/>
            <a:ext cx="10290175" cy="365125"/>
          </a:xfrm>
          <a:prstGeom prst="rect">
            <a:avLst/>
          </a:prstGeom>
          <a:noFill/>
          <a:ln w="9525">
            <a:noFill/>
            <a:miter lim="800000"/>
            <a:headEnd/>
            <a:tailEnd/>
          </a:ln>
        </p:spPr>
        <p:txBody>
          <a:bodyPr lIns="108823" tIns="54412" rIns="108823" bIns="54412" anchor="ctr"/>
          <a:lstStyle/>
          <a:p>
            <a:pPr defTabSz="1089025">
              <a:defRPr/>
            </a:pPr>
            <a:r>
              <a:rPr lang="it-IT" sz="1900" b="1">
                <a:solidFill>
                  <a:srgbClr val="336699"/>
                </a:solidFill>
                <a:effectLst>
                  <a:outerShdw blurRad="38100" dist="38100" dir="2700000" algn="tl">
                    <a:srgbClr val="C0C0C0"/>
                  </a:outerShdw>
                </a:effectLst>
                <a:latin typeface="Arial Narrow" pitchFamily="34" charset="0"/>
              </a:rPr>
              <a:t>OSSERVATORIO</a:t>
            </a:r>
            <a:r>
              <a:rPr lang="it-IT" sz="1900" b="1">
                <a:solidFill>
                  <a:srgbClr val="000000"/>
                </a:solidFill>
                <a:effectLst>
                  <a:outerShdw blurRad="38100" dist="38100" dir="2700000" algn="tl">
                    <a:srgbClr val="C0C0C0"/>
                  </a:outerShdw>
                </a:effectLst>
                <a:latin typeface="Arial Narrow" pitchFamily="34" charset="0"/>
              </a:rPr>
              <a:t> </a:t>
            </a:r>
            <a:r>
              <a:rPr lang="it-IT" sz="1900" b="1">
                <a:solidFill>
                  <a:srgbClr val="5CB5BC"/>
                </a:solidFill>
                <a:effectLst>
                  <a:outerShdw blurRad="38100" dist="38100" dir="2700000" algn="tl">
                    <a:srgbClr val="C0C0C0"/>
                  </a:outerShdw>
                </a:effectLst>
                <a:latin typeface="Arial Narrow" pitchFamily="34" charset="0"/>
              </a:rPr>
              <a:t>PER LA SALUTE</a:t>
            </a:r>
            <a:r>
              <a:rPr lang="it-IT" sz="1900" b="1">
                <a:solidFill>
                  <a:srgbClr val="000000"/>
                </a:solidFill>
                <a:effectLst>
                  <a:outerShdw blurRad="38100" dist="38100" dir="2700000" algn="tl">
                    <a:srgbClr val="C0C0C0"/>
                  </a:outerShdw>
                </a:effectLst>
                <a:latin typeface="Arial Narrow" pitchFamily="34" charset="0"/>
              </a:rPr>
              <a:t>  </a:t>
            </a:r>
            <a:r>
              <a:rPr lang="it-IT" sz="1900" b="1">
                <a:solidFill>
                  <a:srgbClr val="336699"/>
                </a:solidFill>
                <a:effectLst>
                  <a:outerShdw blurRad="38100" dist="38100" dir="2700000" algn="tl">
                    <a:srgbClr val="C0C0C0"/>
                  </a:outerShdw>
                </a:effectLst>
                <a:latin typeface="Arial Narrow" pitchFamily="34" charset="0"/>
              </a:rPr>
              <a:t>BEOBACHTUNGSSTELLE</a:t>
            </a:r>
            <a:r>
              <a:rPr lang="it-IT" sz="1900" b="1">
                <a:solidFill>
                  <a:srgbClr val="72BFC5"/>
                </a:solidFill>
                <a:effectLst>
                  <a:outerShdw blurRad="38100" dist="38100" dir="2700000" algn="tl">
                    <a:srgbClr val="C0C0C0"/>
                  </a:outerShdw>
                </a:effectLst>
                <a:latin typeface="Arial Narrow" pitchFamily="34" charset="0"/>
              </a:rPr>
              <a:t> </a:t>
            </a:r>
            <a:r>
              <a:rPr lang="it-IT" sz="1900" b="1">
                <a:solidFill>
                  <a:srgbClr val="5CB5BC"/>
                </a:solidFill>
                <a:effectLst>
                  <a:outerShdw blurRad="38100" dist="38100" dir="2700000" algn="tl">
                    <a:srgbClr val="C0C0C0"/>
                  </a:outerShdw>
                </a:effectLst>
                <a:latin typeface="Arial Narrow" pitchFamily="34" charset="0"/>
              </a:rPr>
              <a:t>FÜR GESUNDHEIT</a:t>
            </a:r>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ransition spd="med">
    <p:wipe dir="r"/>
  </p:transition>
  <p:hf hdr="0" ftr="0"/>
  <p:txStyles>
    <p:titleStyle>
      <a:lvl1pPr algn="l" defTabSz="1089025" rtl="0" eaLnBrk="0" fontAlgn="base" hangingPunct="0">
        <a:lnSpc>
          <a:spcPct val="90000"/>
        </a:lnSpc>
        <a:spcBef>
          <a:spcPct val="0"/>
        </a:spcBef>
        <a:spcAft>
          <a:spcPct val="0"/>
        </a:spcAft>
        <a:defRPr sz="5200" kern="1200">
          <a:solidFill>
            <a:schemeClr val="tx1"/>
          </a:solidFill>
          <a:latin typeface="+mj-lt"/>
          <a:ea typeface="+mj-ea"/>
          <a:cs typeface="+mj-cs"/>
        </a:defRPr>
      </a:lvl1pPr>
      <a:lvl2pPr algn="l" defTabSz="1089025" rtl="0" eaLnBrk="0" fontAlgn="base" hangingPunct="0">
        <a:lnSpc>
          <a:spcPct val="90000"/>
        </a:lnSpc>
        <a:spcBef>
          <a:spcPct val="0"/>
        </a:spcBef>
        <a:spcAft>
          <a:spcPct val="0"/>
        </a:spcAft>
        <a:defRPr sz="5200">
          <a:solidFill>
            <a:schemeClr val="tx1"/>
          </a:solidFill>
          <a:latin typeface="Calibri Light" pitchFamily="34" charset="0"/>
        </a:defRPr>
      </a:lvl2pPr>
      <a:lvl3pPr algn="l" defTabSz="1089025" rtl="0" eaLnBrk="0" fontAlgn="base" hangingPunct="0">
        <a:lnSpc>
          <a:spcPct val="90000"/>
        </a:lnSpc>
        <a:spcBef>
          <a:spcPct val="0"/>
        </a:spcBef>
        <a:spcAft>
          <a:spcPct val="0"/>
        </a:spcAft>
        <a:defRPr sz="5200">
          <a:solidFill>
            <a:schemeClr val="tx1"/>
          </a:solidFill>
          <a:latin typeface="Calibri Light" pitchFamily="34" charset="0"/>
        </a:defRPr>
      </a:lvl3pPr>
      <a:lvl4pPr algn="l" defTabSz="1089025" rtl="0" eaLnBrk="0" fontAlgn="base" hangingPunct="0">
        <a:lnSpc>
          <a:spcPct val="90000"/>
        </a:lnSpc>
        <a:spcBef>
          <a:spcPct val="0"/>
        </a:spcBef>
        <a:spcAft>
          <a:spcPct val="0"/>
        </a:spcAft>
        <a:defRPr sz="5200">
          <a:solidFill>
            <a:schemeClr val="tx1"/>
          </a:solidFill>
          <a:latin typeface="Calibri Light" pitchFamily="34" charset="0"/>
        </a:defRPr>
      </a:lvl4pPr>
      <a:lvl5pPr algn="l" defTabSz="1089025" rtl="0" eaLnBrk="0" fontAlgn="base" hangingPunct="0">
        <a:lnSpc>
          <a:spcPct val="90000"/>
        </a:lnSpc>
        <a:spcBef>
          <a:spcPct val="0"/>
        </a:spcBef>
        <a:spcAft>
          <a:spcPct val="0"/>
        </a:spcAft>
        <a:defRPr sz="52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69875" indent="-269875" algn="l" defTabSz="1089025" rtl="0" eaLnBrk="0" fontAlgn="base" hangingPunct="0">
        <a:lnSpc>
          <a:spcPct val="90000"/>
        </a:lnSpc>
        <a:spcBef>
          <a:spcPts val="1188"/>
        </a:spcBef>
        <a:spcAft>
          <a:spcPct val="0"/>
        </a:spcAft>
        <a:buFont typeface="Arial" charset="0"/>
        <a:buChar char="•"/>
        <a:defRPr sz="3300" kern="1200">
          <a:solidFill>
            <a:schemeClr val="tx1"/>
          </a:solidFill>
          <a:latin typeface="+mn-lt"/>
          <a:ea typeface="+mn-ea"/>
          <a:cs typeface="+mn-cs"/>
        </a:defRPr>
      </a:lvl1pPr>
      <a:lvl2pPr marL="815975" indent="-271463" algn="l" defTabSz="1089025" rtl="0" eaLnBrk="0" fontAlgn="base" hangingPunct="0">
        <a:lnSpc>
          <a:spcPct val="90000"/>
        </a:lnSpc>
        <a:spcBef>
          <a:spcPts val="600"/>
        </a:spcBef>
        <a:spcAft>
          <a:spcPct val="0"/>
        </a:spcAft>
        <a:buFont typeface="Arial" charset="0"/>
        <a:buChar char="•"/>
        <a:defRPr sz="3000" kern="1200">
          <a:solidFill>
            <a:schemeClr val="tx1"/>
          </a:solidFill>
          <a:latin typeface="+mn-lt"/>
          <a:ea typeface="+mn-ea"/>
          <a:cs typeface="+mn-cs"/>
        </a:defRPr>
      </a:lvl2pPr>
      <a:lvl3pPr marL="1360488" indent="-271463" algn="l" defTabSz="1089025" rtl="0" eaLnBrk="0" fontAlgn="base" hangingPunct="0">
        <a:lnSpc>
          <a:spcPct val="90000"/>
        </a:lnSpc>
        <a:spcBef>
          <a:spcPts val="600"/>
        </a:spcBef>
        <a:spcAft>
          <a:spcPct val="0"/>
        </a:spcAft>
        <a:buFont typeface="Arial" charset="0"/>
        <a:buChar char="•"/>
        <a:defRPr sz="2400" kern="1200">
          <a:solidFill>
            <a:schemeClr val="tx1"/>
          </a:solidFill>
          <a:latin typeface="+mn-lt"/>
          <a:ea typeface="+mn-ea"/>
          <a:cs typeface="+mn-cs"/>
        </a:defRPr>
      </a:lvl3pPr>
      <a:lvl4pPr marL="1905000" indent="-271463" algn="l" defTabSz="1089025" rtl="0" eaLnBrk="0" fontAlgn="base" hangingPunct="0">
        <a:lnSpc>
          <a:spcPct val="90000"/>
        </a:lnSpc>
        <a:spcBef>
          <a:spcPts val="600"/>
        </a:spcBef>
        <a:spcAft>
          <a:spcPct val="0"/>
        </a:spcAft>
        <a:buFont typeface="Arial" charset="0"/>
        <a:buChar char="•"/>
        <a:defRPr sz="2000" kern="1200">
          <a:solidFill>
            <a:schemeClr val="tx1"/>
          </a:solidFill>
          <a:latin typeface="+mn-lt"/>
          <a:ea typeface="+mn-ea"/>
          <a:cs typeface="+mn-cs"/>
        </a:defRPr>
      </a:lvl4pPr>
      <a:lvl5pPr marL="2449513" indent="-274638" algn="l" defTabSz="1089025" rtl="0" eaLnBrk="0" fontAlgn="base" hangingPunct="0">
        <a:lnSpc>
          <a:spcPct val="90000"/>
        </a:lnSpc>
        <a:spcBef>
          <a:spcPts val="6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1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9.wmf"/></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provinz.bz.it/gesundheitsbeobachtu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provincia.bz.it/osservatoriosalut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22.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8.emf"/></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1.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hyperlink" Target="http://www.provinz.bz.it/gesundheitsbeobachtu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hyperlink" Target="http://www.provincia.bz.it/osservatoriosalut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www.google.it/url?sa=i&amp;rct=j&amp;q=&amp;esrc=s&amp;source=images&amp;cd=&amp;cad=rja&amp;uact=8&amp;ved=0ahUKEwjXopWMtMrUAhXG1xoKHbZhAYgQjRwIBw&amp;url=http://it.depositphotos.com/vector-images/bandiera-italia.html&amp;psig=AFQjCNFD-v3Fqj18wHBvvhczHXZiRRrQEA&amp;ust=1497978763326898" TargetMode="External"/><Relationship Id="rId7" Type="http://schemas.openxmlformats.org/officeDocument/2006/relationships/hyperlink" Target="http://www.google.it/url?sa=i&amp;rct=j&amp;q=&amp;esrc=s&amp;source=images&amp;cd=&amp;cad=rja&amp;uact=8&amp;ved=0ahUKEwjxm43DtMrUAhWQ0RoKHQfdD34QjRwIBw&amp;url=http://it.123rf.com/photo_29186306_bandiera-della-germania-come-rotondo-icona-lucido-pulsante-con-bandiera-tedesca.html&amp;psig=AFQjCNGqC-peDEzAkEUio_D9sze_HoHanw&amp;ust=149797893007874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s://www.google.it/url?sa=i&amp;rct=j&amp;q=&amp;esrc=s&amp;source=images&amp;cd=&amp;cad=rja&amp;uact=8&amp;ved=0ahUKEwjdhZaqtMrUAhUBrRoKHaObCXsQjRwIBw&amp;url=https://it.depositphotos.com/23432214/stock-photo-the-austrian-flag.html&amp;psig=AFQjCNFgc5CEaVXaUVncLYBTKStKrB-kfw&amp;ust=1497978877775459" TargetMode="Externa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ctrTitle"/>
          </p:nvPr>
        </p:nvSpPr>
        <p:spPr>
          <a:xfrm>
            <a:off x="914400" y="1122363"/>
            <a:ext cx="10361613" cy="2389187"/>
          </a:xfrm>
        </p:spPr>
        <p:txBody>
          <a:bodyPr/>
          <a:lstStyle/>
          <a:p>
            <a:pPr eaLnBrk="1" hangingPunct="1"/>
            <a:endParaRPr lang="it-IT" sz="7000" smtClean="0"/>
          </a:p>
        </p:txBody>
      </p:sp>
      <p:sp>
        <p:nvSpPr>
          <p:cNvPr id="15362" name="Untertitel 2"/>
          <p:cNvSpPr>
            <a:spLocks noGrp="1"/>
          </p:cNvSpPr>
          <p:nvPr>
            <p:ph type="subTitle" idx="1"/>
          </p:nvPr>
        </p:nvSpPr>
        <p:spPr>
          <a:xfrm>
            <a:off x="1524000" y="3603625"/>
            <a:ext cx="9142413" cy="1655763"/>
          </a:xfrm>
        </p:spPr>
        <p:txBody>
          <a:bodyPr/>
          <a:lstStyle/>
          <a:p>
            <a:pPr eaLnBrk="1" hangingPunct="1"/>
            <a:endParaRPr lang="it-IT" sz="3000" smtClean="0"/>
          </a:p>
        </p:txBody>
      </p:sp>
      <p:pic>
        <p:nvPicPr>
          <p:cNvPr id="15363" name="Bild 3"/>
          <p:cNvPicPr>
            <a:picLocks noChangeAspect="1"/>
          </p:cNvPicPr>
          <p:nvPr/>
        </p:nvPicPr>
        <p:blipFill>
          <a:blip r:embed="rId3"/>
          <a:srcRect/>
          <a:stretch>
            <a:fillRect/>
          </a:stretch>
        </p:blipFill>
        <p:spPr bwMode="auto">
          <a:xfrm>
            <a:off x="0" y="-20638"/>
            <a:ext cx="12190413" cy="6859588"/>
          </a:xfrm>
          <a:prstGeom prst="rect">
            <a:avLst/>
          </a:prstGeom>
          <a:noFill/>
          <a:ln w="9525">
            <a:noFill/>
            <a:miter lim="800000"/>
            <a:headEnd/>
            <a:tailEnd/>
          </a:ln>
        </p:spPr>
      </p:pic>
      <p:sp>
        <p:nvSpPr>
          <p:cNvPr id="15364" name="Textfeld 4"/>
          <p:cNvSpPr txBox="1">
            <a:spLocks noChangeArrowheads="1"/>
          </p:cNvSpPr>
          <p:nvPr/>
        </p:nvSpPr>
        <p:spPr bwMode="auto">
          <a:xfrm>
            <a:off x="236538" y="1935163"/>
            <a:ext cx="11463337" cy="1508125"/>
          </a:xfrm>
          <a:prstGeom prst="rect">
            <a:avLst/>
          </a:prstGeom>
          <a:noFill/>
          <a:ln w="9525">
            <a:noFill/>
            <a:miter lim="800000"/>
            <a:headEnd/>
            <a:tailEnd/>
          </a:ln>
        </p:spPr>
        <p:txBody>
          <a:bodyPr lIns="108823" tIns="54412" rIns="108823" bIns="54412">
            <a:spAutoFit/>
          </a:bodyPr>
          <a:lstStyle/>
          <a:p>
            <a:pPr algn="ctr" defTabSz="1089025">
              <a:lnSpc>
                <a:spcPct val="75000"/>
              </a:lnSpc>
              <a:spcBef>
                <a:spcPts val="1188"/>
              </a:spcBef>
              <a:spcAft>
                <a:spcPts val="1188"/>
              </a:spcAft>
            </a:pPr>
            <a:r>
              <a:rPr lang="de-DE" sz="4800">
                <a:solidFill>
                  <a:srgbClr val="000066"/>
                </a:solidFill>
                <a:latin typeface="Fira Sans Hair"/>
              </a:rPr>
              <a:t>Landesgesundheitsbericht 2016</a:t>
            </a:r>
          </a:p>
          <a:p>
            <a:pPr algn="ctr" defTabSz="1089025">
              <a:lnSpc>
                <a:spcPct val="75000"/>
              </a:lnSpc>
              <a:spcBef>
                <a:spcPts val="1188"/>
              </a:spcBef>
              <a:spcAft>
                <a:spcPts val="1188"/>
              </a:spcAft>
            </a:pPr>
            <a:r>
              <a:rPr lang="de-DE" sz="4800" i="1">
                <a:solidFill>
                  <a:srgbClr val="000066"/>
                </a:solidFill>
                <a:latin typeface="Fira Sans Hair"/>
              </a:rPr>
              <a:t>Relazione Sanitaria 2016</a:t>
            </a:r>
            <a:endParaRPr lang="de-DE" altLang="zh-CN" sz="4800" i="1">
              <a:solidFill>
                <a:srgbClr val="000066"/>
              </a:solidFill>
              <a:latin typeface="Fira Sans Hair"/>
            </a:endParaRPr>
          </a:p>
        </p:txBody>
      </p:sp>
      <p:sp>
        <p:nvSpPr>
          <p:cNvPr id="15365" name="Text Box 10"/>
          <p:cNvSpPr txBox="1">
            <a:spLocks noChangeArrowheads="1"/>
          </p:cNvSpPr>
          <p:nvPr/>
        </p:nvSpPr>
        <p:spPr bwMode="auto">
          <a:xfrm>
            <a:off x="-100013" y="3897313"/>
            <a:ext cx="9297988" cy="1570037"/>
          </a:xfrm>
          <a:prstGeom prst="rect">
            <a:avLst/>
          </a:prstGeom>
          <a:noFill/>
          <a:ln w="9525">
            <a:noFill/>
            <a:miter lim="800000"/>
            <a:headEnd/>
            <a:tailEnd/>
          </a:ln>
        </p:spPr>
        <p:txBody>
          <a:bodyPr lIns="108823" tIns="54412" rIns="108823" bIns="54412">
            <a:spAutoFit/>
          </a:bodyPr>
          <a:lstStyle/>
          <a:p>
            <a:pPr defTabSz="1089025"/>
            <a:r>
              <a:rPr lang="it-IT" sz="2900" b="1">
                <a:solidFill>
                  <a:srgbClr val="000066"/>
                </a:solidFill>
                <a:latin typeface="Fira Sans Hair"/>
              </a:rPr>
              <a:t>LRin | Assessora Martha Stocker</a:t>
            </a:r>
          </a:p>
          <a:p>
            <a:pPr defTabSz="1089025"/>
            <a:endParaRPr lang="it-IT" sz="1600" b="1">
              <a:solidFill>
                <a:srgbClr val="000066"/>
              </a:solidFill>
              <a:latin typeface="Fira Sans Hair"/>
            </a:endParaRPr>
          </a:p>
          <a:p>
            <a:pPr defTabSz="1089025"/>
            <a:r>
              <a:rPr lang="it-IT" sz="2900" b="1">
                <a:solidFill>
                  <a:srgbClr val="000066"/>
                </a:solidFill>
                <a:latin typeface="Fira Sans Hair"/>
              </a:rPr>
              <a:t>Carla Melani</a:t>
            </a:r>
            <a:r>
              <a:rPr lang="it-IT" sz="2900">
                <a:solidFill>
                  <a:srgbClr val="000066"/>
                </a:solidFill>
                <a:latin typeface="Fira Sans Hair"/>
              </a:rPr>
              <a:t> </a:t>
            </a:r>
          </a:p>
          <a:p>
            <a:pPr defTabSz="1089025"/>
            <a:r>
              <a:rPr lang="it-IT" sz="2200" b="1">
                <a:solidFill>
                  <a:srgbClr val="FF6600"/>
                </a:solidFill>
                <a:latin typeface="Fira Sans Hair"/>
              </a:rPr>
              <a:t>Beobachtungsstelle für Gesundheit /</a:t>
            </a:r>
            <a:r>
              <a:rPr lang="it-IT" sz="2200" b="1" i="1">
                <a:solidFill>
                  <a:srgbClr val="FF6600"/>
                </a:solidFill>
                <a:latin typeface="Fira Sans Hair"/>
              </a:rPr>
              <a:t>Osservatorio per la Salute</a:t>
            </a:r>
            <a:endParaRPr lang="de-DE" sz="2200" b="1">
              <a:solidFill>
                <a:srgbClr val="000066"/>
              </a:solidFill>
              <a:latin typeface="Fira Sans Hair"/>
            </a:endParaRPr>
          </a:p>
        </p:txBody>
      </p:sp>
      <p:sp>
        <p:nvSpPr>
          <p:cNvPr id="15366" name="Text Box 8"/>
          <p:cNvSpPr txBox="1">
            <a:spLocks noChangeArrowheads="1"/>
          </p:cNvSpPr>
          <p:nvPr/>
        </p:nvSpPr>
        <p:spPr bwMode="auto">
          <a:xfrm>
            <a:off x="77788" y="5870575"/>
            <a:ext cx="11774487" cy="790575"/>
          </a:xfrm>
          <a:prstGeom prst="rect">
            <a:avLst/>
          </a:prstGeom>
          <a:noFill/>
          <a:ln w="9525">
            <a:noFill/>
            <a:miter lim="800000"/>
            <a:headEnd/>
            <a:tailEnd/>
          </a:ln>
        </p:spPr>
        <p:txBody>
          <a:bodyPr lIns="120119" tIns="60062" rIns="120119" bIns="60062">
            <a:spAutoFit/>
          </a:bodyPr>
          <a:lstStyle/>
          <a:p>
            <a:pPr algn="ctr" defTabSz="1201738">
              <a:spcBef>
                <a:spcPct val="50000"/>
              </a:spcBef>
            </a:pPr>
            <a:r>
              <a:rPr lang="de-DE" sz="4400">
                <a:solidFill>
                  <a:srgbClr val="000066"/>
                </a:solidFill>
                <a:latin typeface="Fira Sans Hair"/>
              </a:rPr>
              <a:t>5. Juli 2017 / </a:t>
            </a:r>
            <a:r>
              <a:rPr lang="de-DE" sz="4400" i="1">
                <a:solidFill>
                  <a:srgbClr val="000066"/>
                </a:solidFill>
                <a:latin typeface="Fira Sans Hair"/>
              </a:rPr>
              <a:t>5 luglio 2017</a:t>
            </a: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olo 1"/>
          <p:cNvSpPr>
            <a:spLocks noGrp="1"/>
          </p:cNvSpPr>
          <p:nvPr>
            <p:ph type="title"/>
          </p:nvPr>
        </p:nvSpPr>
        <p:spPr>
          <a:xfrm>
            <a:off x="601663" y="-103188"/>
            <a:ext cx="10510837" cy="882651"/>
          </a:xfrm>
        </p:spPr>
        <p:txBody>
          <a:bodyPr/>
          <a:lstStyle/>
          <a:p>
            <a:r>
              <a:rPr lang="it-IT" sz="3200" smtClean="0">
                <a:solidFill>
                  <a:srgbClr val="000066"/>
                </a:solidFill>
                <a:latin typeface="Arial" charset="0"/>
                <a:cs typeface="Arial" charset="0"/>
              </a:rPr>
              <a:t>Gesundheitszustand / </a:t>
            </a:r>
            <a:r>
              <a:rPr lang="it-IT" sz="3200" i="1" smtClean="0">
                <a:solidFill>
                  <a:srgbClr val="000066"/>
                </a:solidFill>
                <a:latin typeface="Arial" charset="0"/>
                <a:cs typeface="Arial" charset="0"/>
              </a:rPr>
              <a:t>Stato di salute</a:t>
            </a:r>
            <a:endParaRPr lang="it-IT" sz="3200" i="1" smtClean="0">
              <a:solidFill>
                <a:srgbClr val="000066"/>
              </a:solidFill>
            </a:endParaRPr>
          </a:p>
        </p:txBody>
      </p:sp>
      <p:sp>
        <p:nvSpPr>
          <p:cNvPr id="33794" name="Titolo 1"/>
          <p:cNvSpPr>
            <a:spLocks/>
          </p:cNvSpPr>
          <p:nvPr/>
        </p:nvSpPr>
        <p:spPr bwMode="auto">
          <a:xfrm>
            <a:off x="639763" y="546100"/>
            <a:ext cx="10514012" cy="536575"/>
          </a:xfrm>
          <a:prstGeom prst="rect">
            <a:avLst/>
          </a:prstGeom>
          <a:noFill/>
          <a:ln w="9525">
            <a:noFill/>
            <a:miter lim="800000"/>
            <a:headEnd/>
            <a:tailEnd/>
          </a:ln>
        </p:spPr>
        <p:txBody>
          <a:bodyPr lIns="108823" tIns="54412" rIns="108823" bIns="54412" anchor="ctr"/>
          <a:lstStyle/>
          <a:p>
            <a:pPr defTabSz="1089025" eaLnBrk="0" hangingPunct="0">
              <a:lnSpc>
                <a:spcPct val="90000"/>
              </a:lnSpc>
            </a:pPr>
            <a:r>
              <a:rPr lang="it-IT" sz="2900">
                <a:solidFill>
                  <a:srgbClr val="FF3300"/>
                </a:solidFill>
              </a:rPr>
              <a:t>Lebenserwartung / </a:t>
            </a:r>
            <a:r>
              <a:rPr lang="it-IT" sz="2900" i="1">
                <a:solidFill>
                  <a:srgbClr val="FF3300"/>
                </a:solidFill>
              </a:rPr>
              <a:t>Speranza di vita</a:t>
            </a:r>
            <a:endParaRPr lang="it-IT" sz="2900" i="1">
              <a:solidFill>
                <a:srgbClr val="FF3300"/>
              </a:solidFill>
              <a:latin typeface="Calibri Light" pitchFamily="34" charset="0"/>
            </a:endParaRPr>
          </a:p>
        </p:txBody>
      </p:sp>
      <p:pic>
        <p:nvPicPr>
          <p:cNvPr id="33795" name="Picture 16"/>
          <p:cNvPicPr>
            <a:picLocks noChangeAspect="1" noChangeArrowheads="1"/>
          </p:cNvPicPr>
          <p:nvPr/>
        </p:nvPicPr>
        <p:blipFill>
          <a:blip r:embed="rId3"/>
          <a:srcRect/>
          <a:stretch>
            <a:fillRect/>
          </a:stretch>
        </p:blipFill>
        <p:spPr bwMode="auto">
          <a:xfrm>
            <a:off x="7926388" y="944563"/>
            <a:ext cx="4264025" cy="5900737"/>
          </a:xfrm>
          <a:prstGeom prst="rect">
            <a:avLst/>
          </a:prstGeom>
          <a:noFill/>
          <a:ln w="9525">
            <a:noFill/>
            <a:miter lim="800000"/>
            <a:headEnd/>
            <a:tailEnd/>
          </a:ln>
        </p:spPr>
      </p:pic>
      <p:pic>
        <p:nvPicPr>
          <p:cNvPr id="33796" name="Picture 17"/>
          <p:cNvPicPr>
            <a:picLocks noChangeAspect="1" noChangeArrowheads="1"/>
          </p:cNvPicPr>
          <p:nvPr/>
        </p:nvPicPr>
        <p:blipFill>
          <a:blip r:embed="rId4"/>
          <a:srcRect/>
          <a:stretch>
            <a:fillRect/>
          </a:stretch>
        </p:blipFill>
        <p:spPr bwMode="auto">
          <a:xfrm>
            <a:off x="0" y="1082675"/>
            <a:ext cx="4337050" cy="5746750"/>
          </a:xfrm>
          <a:prstGeom prst="rect">
            <a:avLst/>
          </a:prstGeom>
          <a:noFill/>
          <a:ln w="9525">
            <a:noFill/>
            <a:miter lim="800000"/>
            <a:headEnd/>
            <a:tailEnd/>
          </a:ln>
        </p:spPr>
      </p:pic>
      <p:sp>
        <p:nvSpPr>
          <p:cNvPr id="33797" name="Rettangolo 3"/>
          <p:cNvSpPr>
            <a:spLocks noChangeArrowheads="1"/>
          </p:cNvSpPr>
          <p:nvPr/>
        </p:nvSpPr>
        <p:spPr bwMode="auto">
          <a:xfrm>
            <a:off x="4097338" y="6597650"/>
            <a:ext cx="6996112" cy="260350"/>
          </a:xfrm>
          <a:prstGeom prst="rect">
            <a:avLst/>
          </a:prstGeom>
          <a:solidFill>
            <a:schemeClr val="bg1"/>
          </a:solidFill>
          <a:ln w="9525">
            <a:noFill/>
            <a:miter lim="800000"/>
            <a:headEnd/>
            <a:tailEnd/>
          </a:ln>
        </p:spPr>
        <p:txBody>
          <a:bodyPr lIns="91429" tIns="45715" rIns="91429" bIns="45715">
            <a:spAutoFit/>
          </a:bodyPr>
          <a:lstStyle/>
          <a:p>
            <a:pPr algn="r"/>
            <a:r>
              <a:rPr lang="en-US" sz="1000" i="1"/>
              <a:t>© OECD, Health Statistics 2016. October 2016. http://www.oecd.org/health/health-data.htm</a:t>
            </a:r>
            <a:r>
              <a:rPr lang="en-US" sz="1100" i="1"/>
              <a:t> </a:t>
            </a:r>
            <a:endParaRPr lang="it-IT" sz="1100" i="1"/>
          </a:p>
        </p:txBody>
      </p:sp>
      <p:sp>
        <p:nvSpPr>
          <p:cNvPr id="33798" name="Text Box 10"/>
          <p:cNvSpPr txBox="1">
            <a:spLocks noChangeArrowheads="1"/>
          </p:cNvSpPr>
          <p:nvPr/>
        </p:nvSpPr>
        <p:spPr bwMode="auto">
          <a:xfrm>
            <a:off x="4097338" y="4976813"/>
            <a:ext cx="3829050" cy="1616075"/>
          </a:xfrm>
          <a:prstGeom prst="rect">
            <a:avLst/>
          </a:prstGeom>
          <a:solidFill>
            <a:schemeClr val="bg1"/>
          </a:solidFill>
          <a:ln w="9525">
            <a:noFill/>
            <a:miter lim="800000"/>
            <a:headEnd/>
            <a:tailEnd/>
          </a:ln>
        </p:spPr>
        <p:txBody>
          <a:bodyPr lIns="91429" tIns="45715" rIns="91429" bIns="45715">
            <a:spAutoFit/>
          </a:bodyPr>
          <a:lstStyle/>
          <a:p>
            <a:r>
              <a:rPr lang="de-DE" b="1">
                <a:solidFill>
                  <a:srgbClr val="990033"/>
                </a:solidFill>
              </a:rPr>
              <a:t>		</a:t>
            </a:r>
            <a:r>
              <a:rPr lang="de-DE" b="1">
                <a:solidFill>
                  <a:srgbClr val="000066"/>
                </a:solidFill>
              </a:rPr>
              <a:t>F	M</a:t>
            </a:r>
          </a:p>
          <a:p>
            <a:r>
              <a:rPr lang="de-DE" b="1">
                <a:solidFill>
                  <a:srgbClr val="990033"/>
                </a:solidFill>
              </a:rPr>
              <a:t>Italien: 		85,6	80,7</a:t>
            </a:r>
          </a:p>
          <a:p>
            <a:r>
              <a:rPr lang="de-DE" b="1">
                <a:solidFill>
                  <a:srgbClr val="0066FF"/>
                </a:solidFill>
              </a:rPr>
              <a:t>OECD: 		83,3	77,9</a:t>
            </a:r>
          </a:p>
          <a:p>
            <a:r>
              <a:rPr lang="de-DE" b="1">
                <a:solidFill>
                  <a:srgbClr val="339966"/>
                </a:solidFill>
              </a:rPr>
              <a:t>Deutschland: 	83,6	78,7</a:t>
            </a:r>
          </a:p>
          <a:p>
            <a:r>
              <a:rPr lang="de-DE" b="1">
                <a:solidFill>
                  <a:srgbClr val="339966"/>
                </a:solidFill>
              </a:rPr>
              <a:t>Österreich:      84,0	79,2</a:t>
            </a:r>
          </a:p>
        </p:txBody>
      </p:sp>
      <p:sp>
        <p:nvSpPr>
          <p:cNvPr id="33799" name="Text Box 26"/>
          <p:cNvSpPr txBox="1">
            <a:spLocks noChangeArrowheads="1"/>
          </p:cNvSpPr>
          <p:nvPr/>
        </p:nvSpPr>
        <p:spPr bwMode="auto">
          <a:xfrm>
            <a:off x="3908425" y="2211388"/>
            <a:ext cx="3873500" cy="973137"/>
          </a:xfrm>
          <a:prstGeom prst="rect">
            <a:avLst/>
          </a:prstGeom>
          <a:noFill/>
          <a:ln w="12700">
            <a:solidFill>
              <a:srgbClr val="FF6600"/>
            </a:solidFill>
            <a:miter lim="800000"/>
            <a:headEnd/>
            <a:tailEnd/>
          </a:ln>
        </p:spPr>
        <p:txBody>
          <a:bodyPr lIns="91429" tIns="45715" rIns="91429" bIns="45715">
            <a:spAutoFit/>
          </a:bodyPr>
          <a:lstStyle/>
          <a:p>
            <a:pPr algn="ctr">
              <a:spcBef>
                <a:spcPct val="10000"/>
              </a:spcBef>
            </a:pPr>
            <a:r>
              <a:rPr lang="de-DE" sz="2400">
                <a:solidFill>
                  <a:srgbClr val="FF6600"/>
                </a:solidFill>
              </a:rPr>
              <a:t>SÜDTIROL / </a:t>
            </a:r>
            <a:r>
              <a:rPr lang="de-DE" sz="2400" i="1">
                <a:solidFill>
                  <a:srgbClr val="FF6600"/>
                </a:solidFill>
              </a:rPr>
              <a:t>ALTO ADIGE</a:t>
            </a:r>
            <a:endParaRPr lang="de-DE" sz="2400">
              <a:solidFill>
                <a:srgbClr val="FF6600"/>
              </a:solidFill>
            </a:endParaRPr>
          </a:p>
          <a:p>
            <a:pPr algn="ctr">
              <a:spcBef>
                <a:spcPct val="10000"/>
              </a:spcBef>
            </a:pPr>
            <a:r>
              <a:rPr lang="de-DE" sz="3000" b="1">
                <a:solidFill>
                  <a:srgbClr val="FF6600"/>
                </a:solidFill>
              </a:rPr>
              <a:t>F 86,1  M 81,3</a:t>
            </a:r>
          </a:p>
        </p:txBody>
      </p:sp>
      <p:sp>
        <p:nvSpPr>
          <p:cNvPr id="33800" name="Text Box 10"/>
          <p:cNvSpPr txBox="1">
            <a:spLocks noChangeArrowheads="1"/>
          </p:cNvSpPr>
          <p:nvPr/>
        </p:nvSpPr>
        <p:spPr bwMode="auto">
          <a:xfrm>
            <a:off x="11153775" y="5249863"/>
            <a:ext cx="892175" cy="1006475"/>
          </a:xfrm>
          <a:prstGeom prst="rect">
            <a:avLst/>
          </a:prstGeom>
          <a:noFill/>
          <a:ln w="9525">
            <a:noFill/>
            <a:miter lim="800000"/>
            <a:headEnd/>
            <a:tailEnd/>
          </a:ln>
        </p:spPr>
        <p:txBody>
          <a:bodyPr lIns="91435" tIns="45717" rIns="91435" bIns="45717">
            <a:spAutoFit/>
          </a:bodyPr>
          <a:lstStyle/>
          <a:p>
            <a:pPr>
              <a:spcBef>
                <a:spcPct val="50000"/>
              </a:spcBef>
            </a:pPr>
            <a:r>
              <a:rPr lang="de-DE" sz="6000">
                <a:solidFill>
                  <a:srgbClr val="006699"/>
                </a:solidFill>
              </a:rPr>
              <a:t>M</a:t>
            </a:r>
          </a:p>
        </p:txBody>
      </p:sp>
      <p:sp>
        <p:nvSpPr>
          <p:cNvPr id="33801" name="Text Box 11"/>
          <p:cNvSpPr txBox="1">
            <a:spLocks noChangeArrowheads="1"/>
          </p:cNvSpPr>
          <p:nvPr/>
        </p:nvSpPr>
        <p:spPr bwMode="auto">
          <a:xfrm>
            <a:off x="2994025" y="5297488"/>
            <a:ext cx="893763" cy="1006475"/>
          </a:xfrm>
          <a:prstGeom prst="rect">
            <a:avLst/>
          </a:prstGeom>
          <a:noFill/>
          <a:ln w="9525">
            <a:noFill/>
            <a:miter lim="800000"/>
            <a:headEnd/>
            <a:tailEnd/>
          </a:ln>
        </p:spPr>
        <p:txBody>
          <a:bodyPr lIns="91435" tIns="45717" rIns="91435" bIns="45717">
            <a:spAutoFit/>
          </a:bodyPr>
          <a:lstStyle/>
          <a:p>
            <a:pPr>
              <a:spcBef>
                <a:spcPct val="50000"/>
              </a:spcBef>
            </a:pPr>
            <a:r>
              <a:rPr lang="de-DE" sz="6000">
                <a:solidFill>
                  <a:srgbClr val="006699"/>
                </a:solidFill>
              </a:rPr>
              <a:t>F</a:t>
            </a:r>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olo 1"/>
          <p:cNvSpPr>
            <a:spLocks noGrp="1"/>
          </p:cNvSpPr>
          <p:nvPr>
            <p:ph type="title" idx="4294967295"/>
          </p:nvPr>
        </p:nvSpPr>
        <p:spPr>
          <a:xfrm>
            <a:off x="601663" y="-9525"/>
            <a:ext cx="10510837" cy="882650"/>
          </a:xfrm>
        </p:spPr>
        <p:txBody>
          <a:bodyPr/>
          <a:lstStyle/>
          <a:p>
            <a:r>
              <a:rPr lang="it-IT" sz="3600" smtClean="0">
                <a:solidFill>
                  <a:srgbClr val="000066"/>
                </a:solidFill>
                <a:latin typeface="Arial" charset="0"/>
                <a:cs typeface="Arial" charset="0"/>
              </a:rPr>
              <a:t>Gesundheitszustand / </a:t>
            </a:r>
            <a:r>
              <a:rPr lang="it-IT" sz="3600" i="1" smtClean="0">
                <a:solidFill>
                  <a:srgbClr val="000066"/>
                </a:solidFill>
                <a:latin typeface="Arial" charset="0"/>
                <a:cs typeface="Arial" charset="0"/>
              </a:rPr>
              <a:t>Stato di salute</a:t>
            </a:r>
            <a:endParaRPr lang="it-IT" sz="3600" i="1" smtClean="0">
              <a:solidFill>
                <a:srgbClr val="000066"/>
              </a:solidFill>
            </a:endParaRPr>
          </a:p>
        </p:txBody>
      </p:sp>
      <p:sp>
        <p:nvSpPr>
          <p:cNvPr id="35842" name="Rettangolo 3"/>
          <p:cNvSpPr>
            <a:spLocks noChangeArrowheads="1"/>
          </p:cNvSpPr>
          <p:nvPr/>
        </p:nvSpPr>
        <p:spPr bwMode="auto">
          <a:xfrm>
            <a:off x="6329363" y="6577013"/>
            <a:ext cx="5313362" cy="244475"/>
          </a:xfrm>
          <a:prstGeom prst="rect">
            <a:avLst/>
          </a:prstGeom>
          <a:noFill/>
          <a:ln w="9525">
            <a:noFill/>
            <a:miter lim="800000"/>
            <a:headEnd/>
            <a:tailEnd/>
          </a:ln>
        </p:spPr>
        <p:txBody>
          <a:bodyPr wrap="none" lIns="91429" tIns="45715" rIns="91429" bIns="45715">
            <a:spAutoFit/>
          </a:bodyPr>
          <a:lstStyle/>
          <a:p>
            <a:r>
              <a:rPr lang="en-US" sz="1000" i="1"/>
              <a:t>© OECD, Health Statistics 2016. October 2016. http://www.oecd.org/health/health-data.htm </a:t>
            </a:r>
            <a:endParaRPr lang="it-IT" sz="1000" i="1"/>
          </a:p>
        </p:txBody>
      </p:sp>
      <p:sp>
        <p:nvSpPr>
          <p:cNvPr id="35843" name="Titolo 1"/>
          <p:cNvSpPr>
            <a:spLocks/>
          </p:cNvSpPr>
          <p:nvPr/>
        </p:nvSpPr>
        <p:spPr bwMode="auto">
          <a:xfrm>
            <a:off x="630238" y="873125"/>
            <a:ext cx="10512425" cy="452438"/>
          </a:xfrm>
          <a:prstGeom prst="rect">
            <a:avLst/>
          </a:prstGeom>
          <a:noFill/>
          <a:ln w="9525">
            <a:noFill/>
            <a:miter lim="800000"/>
            <a:headEnd/>
            <a:tailEnd/>
          </a:ln>
        </p:spPr>
        <p:txBody>
          <a:bodyPr lIns="108823" tIns="54412" rIns="108823" bIns="54412" anchor="ctr"/>
          <a:lstStyle/>
          <a:p>
            <a:pPr defTabSz="1089025" eaLnBrk="0" hangingPunct="0">
              <a:lnSpc>
                <a:spcPct val="90000"/>
              </a:lnSpc>
            </a:pPr>
            <a:r>
              <a:rPr lang="de-DE" sz="3200">
                <a:solidFill>
                  <a:srgbClr val="FF3300"/>
                </a:solidFill>
              </a:rPr>
              <a:t>Säuglingssterblichkeit</a:t>
            </a:r>
            <a:r>
              <a:rPr lang="it-IT" sz="3200">
                <a:solidFill>
                  <a:srgbClr val="FF3300"/>
                </a:solidFill>
              </a:rPr>
              <a:t> / </a:t>
            </a:r>
            <a:r>
              <a:rPr lang="it-IT" sz="3200" i="1">
                <a:solidFill>
                  <a:srgbClr val="FF3300"/>
                </a:solidFill>
              </a:rPr>
              <a:t>Mortalitá infantile</a:t>
            </a:r>
          </a:p>
        </p:txBody>
      </p:sp>
      <p:pic>
        <p:nvPicPr>
          <p:cNvPr id="35844" name="Picture 8"/>
          <p:cNvPicPr>
            <a:picLocks noChangeAspect="1" noChangeArrowheads="1"/>
          </p:cNvPicPr>
          <p:nvPr/>
        </p:nvPicPr>
        <p:blipFill>
          <a:blip r:embed="rId3"/>
          <a:srcRect/>
          <a:stretch>
            <a:fillRect/>
          </a:stretch>
        </p:blipFill>
        <p:spPr bwMode="auto">
          <a:xfrm>
            <a:off x="0" y="1344613"/>
            <a:ext cx="4618038" cy="4987925"/>
          </a:xfrm>
          <a:prstGeom prst="rect">
            <a:avLst/>
          </a:prstGeom>
          <a:noFill/>
          <a:ln w="9525">
            <a:noFill/>
            <a:miter lim="800000"/>
            <a:headEnd/>
            <a:tailEnd/>
          </a:ln>
        </p:spPr>
      </p:pic>
      <p:sp>
        <p:nvSpPr>
          <p:cNvPr id="35845" name="Text Box 26"/>
          <p:cNvSpPr txBox="1">
            <a:spLocks noChangeArrowheads="1"/>
          </p:cNvSpPr>
          <p:nvPr/>
        </p:nvSpPr>
        <p:spPr bwMode="auto">
          <a:xfrm>
            <a:off x="5500688" y="1812925"/>
            <a:ext cx="4675187" cy="973138"/>
          </a:xfrm>
          <a:prstGeom prst="rect">
            <a:avLst/>
          </a:prstGeom>
          <a:noFill/>
          <a:ln w="12700">
            <a:solidFill>
              <a:srgbClr val="FF6600"/>
            </a:solidFill>
            <a:miter lim="800000"/>
            <a:headEnd/>
            <a:tailEnd/>
          </a:ln>
        </p:spPr>
        <p:txBody>
          <a:bodyPr lIns="91429" tIns="45715" rIns="91429" bIns="45715">
            <a:spAutoFit/>
          </a:bodyPr>
          <a:lstStyle/>
          <a:p>
            <a:pPr algn="ctr">
              <a:spcBef>
                <a:spcPct val="50000"/>
              </a:spcBef>
            </a:pPr>
            <a:r>
              <a:rPr lang="de-DE" sz="2400">
                <a:solidFill>
                  <a:srgbClr val="FF6600"/>
                </a:solidFill>
              </a:rPr>
              <a:t>Südtirol / PA di Bolzano</a:t>
            </a:r>
            <a:endParaRPr lang="de-DE" sz="2400" b="1">
              <a:solidFill>
                <a:srgbClr val="FF6600"/>
              </a:solidFill>
            </a:endParaRPr>
          </a:p>
          <a:p>
            <a:pPr algn="ctr">
              <a:spcBef>
                <a:spcPct val="10000"/>
              </a:spcBef>
            </a:pPr>
            <a:r>
              <a:rPr lang="de-DE" sz="3000" b="1">
                <a:solidFill>
                  <a:srgbClr val="FF6600"/>
                </a:solidFill>
              </a:rPr>
              <a:t>2,7 / 1.000 Geborene/nati</a:t>
            </a:r>
          </a:p>
        </p:txBody>
      </p:sp>
      <p:sp>
        <p:nvSpPr>
          <p:cNvPr id="35846" name="Text Box 10"/>
          <p:cNvSpPr txBox="1">
            <a:spLocks noChangeArrowheads="1"/>
          </p:cNvSpPr>
          <p:nvPr/>
        </p:nvSpPr>
        <p:spPr bwMode="auto">
          <a:xfrm>
            <a:off x="6138863" y="3230563"/>
            <a:ext cx="3889375" cy="1552575"/>
          </a:xfrm>
          <a:prstGeom prst="rect">
            <a:avLst/>
          </a:prstGeom>
          <a:noFill/>
          <a:ln w="9525">
            <a:noFill/>
            <a:miter lim="800000"/>
            <a:headEnd/>
            <a:tailEnd/>
          </a:ln>
        </p:spPr>
        <p:txBody>
          <a:bodyPr lIns="91429" tIns="45715" rIns="91429" bIns="45715">
            <a:spAutoFit/>
          </a:bodyPr>
          <a:lstStyle/>
          <a:p>
            <a:r>
              <a:rPr lang="de-DE" sz="2400" b="1">
                <a:solidFill>
                  <a:srgbClr val="990033"/>
                </a:solidFill>
              </a:rPr>
              <a:t>Italien 	     2,8	</a:t>
            </a:r>
          </a:p>
          <a:p>
            <a:r>
              <a:rPr lang="de-DE" sz="2400" b="1">
                <a:solidFill>
                  <a:srgbClr val="0066FF"/>
                </a:solidFill>
              </a:rPr>
              <a:t>OECD 	     4,0</a:t>
            </a:r>
          </a:p>
          <a:p>
            <a:r>
              <a:rPr lang="de-DE" sz="2400" b="1">
                <a:solidFill>
                  <a:srgbClr val="339966"/>
                </a:solidFill>
              </a:rPr>
              <a:t>Deutschland     3,2</a:t>
            </a:r>
          </a:p>
          <a:p>
            <a:r>
              <a:rPr lang="de-DE" sz="2400" b="1">
                <a:solidFill>
                  <a:srgbClr val="339966"/>
                </a:solidFill>
              </a:rPr>
              <a:t>Österreich         3,0</a:t>
            </a:r>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olo 1"/>
          <p:cNvSpPr>
            <a:spLocks noGrp="1"/>
          </p:cNvSpPr>
          <p:nvPr>
            <p:ph type="title" idx="4294967295"/>
          </p:nvPr>
        </p:nvSpPr>
        <p:spPr>
          <a:xfrm>
            <a:off x="620713" y="0"/>
            <a:ext cx="10510837" cy="882650"/>
          </a:xfrm>
        </p:spPr>
        <p:txBody>
          <a:bodyPr/>
          <a:lstStyle/>
          <a:p>
            <a:r>
              <a:rPr lang="it-IT" sz="3600" smtClean="0">
                <a:solidFill>
                  <a:srgbClr val="000066"/>
                </a:solidFill>
                <a:latin typeface="Arial" charset="0"/>
                <a:cs typeface="Arial" charset="0"/>
              </a:rPr>
              <a:t>Gesundheitszustand / </a:t>
            </a:r>
            <a:r>
              <a:rPr lang="it-IT" sz="3600" i="1" smtClean="0">
                <a:solidFill>
                  <a:srgbClr val="000066"/>
                </a:solidFill>
                <a:latin typeface="Arial" charset="0"/>
                <a:cs typeface="Arial" charset="0"/>
              </a:rPr>
              <a:t>Stato di salute</a:t>
            </a:r>
            <a:endParaRPr lang="it-IT" sz="3600" i="1" smtClean="0">
              <a:solidFill>
                <a:srgbClr val="000066"/>
              </a:solidFill>
            </a:endParaRPr>
          </a:p>
        </p:txBody>
      </p:sp>
      <p:sp>
        <p:nvSpPr>
          <p:cNvPr id="37890" name="Rettangolo 3"/>
          <p:cNvSpPr>
            <a:spLocks noChangeArrowheads="1"/>
          </p:cNvSpPr>
          <p:nvPr/>
        </p:nvSpPr>
        <p:spPr bwMode="auto">
          <a:xfrm>
            <a:off x="4962525" y="5754688"/>
            <a:ext cx="7227888" cy="1069975"/>
          </a:xfrm>
          <a:prstGeom prst="rect">
            <a:avLst/>
          </a:prstGeom>
          <a:solidFill>
            <a:schemeClr val="bg1"/>
          </a:solidFill>
          <a:ln w="9525">
            <a:noFill/>
            <a:miter lim="800000"/>
            <a:headEnd/>
            <a:tailEnd/>
          </a:ln>
        </p:spPr>
        <p:txBody>
          <a:bodyPr lIns="91429" tIns="45715" rIns="91429" bIns="45715">
            <a:spAutoFit/>
          </a:bodyPr>
          <a:lstStyle/>
          <a:p>
            <a:endParaRPr lang="en-US" sz="1100" i="1"/>
          </a:p>
          <a:p>
            <a:endParaRPr lang="en-US" sz="1100" i="1"/>
          </a:p>
          <a:p>
            <a:endParaRPr lang="en-US" sz="1100" i="1"/>
          </a:p>
          <a:p>
            <a:endParaRPr lang="en-US" sz="1100" i="1"/>
          </a:p>
          <a:p>
            <a:pPr algn="r"/>
            <a:r>
              <a:rPr lang="en-US" sz="1000" i="1"/>
              <a:t>© OECD, Health Statistics 2016. October 2016. http://www.oecd.org/health/health-data.htm </a:t>
            </a:r>
          </a:p>
          <a:p>
            <a:endParaRPr lang="it-IT" sz="1000" i="1"/>
          </a:p>
        </p:txBody>
      </p:sp>
      <p:sp>
        <p:nvSpPr>
          <p:cNvPr id="37891" name="Titolo 1"/>
          <p:cNvSpPr>
            <a:spLocks/>
          </p:cNvSpPr>
          <p:nvPr/>
        </p:nvSpPr>
        <p:spPr bwMode="auto">
          <a:xfrm>
            <a:off x="6262688" y="882650"/>
            <a:ext cx="3273425" cy="954088"/>
          </a:xfrm>
          <a:prstGeom prst="rect">
            <a:avLst/>
          </a:prstGeom>
          <a:noFill/>
          <a:ln w="9525">
            <a:noFill/>
            <a:miter lim="800000"/>
            <a:headEnd/>
            <a:tailEnd/>
          </a:ln>
        </p:spPr>
        <p:txBody>
          <a:bodyPr lIns="108823" tIns="54412" rIns="108823" bIns="54412" anchor="ctr"/>
          <a:lstStyle/>
          <a:p>
            <a:pPr defTabSz="1089025" eaLnBrk="0" hangingPunct="0">
              <a:lnSpc>
                <a:spcPct val="90000"/>
              </a:lnSpc>
            </a:pPr>
            <a:r>
              <a:rPr lang="it-IT" sz="3200">
                <a:solidFill>
                  <a:srgbClr val="FF6600"/>
                </a:solidFill>
              </a:rPr>
              <a:t>Suizide / </a:t>
            </a:r>
            <a:r>
              <a:rPr lang="it-IT" sz="3200" i="1">
                <a:solidFill>
                  <a:srgbClr val="FF6600"/>
                </a:solidFill>
              </a:rPr>
              <a:t>Suicidi</a:t>
            </a:r>
            <a:endParaRPr lang="it-IT" sz="3200" i="1">
              <a:solidFill>
                <a:srgbClr val="FF6600"/>
              </a:solidFill>
              <a:latin typeface="Calibri Light" pitchFamily="34" charset="0"/>
            </a:endParaRPr>
          </a:p>
        </p:txBody>
      </p:sp>
      <p:sp>
        <p:nvSpPr>
          <p:cNvPr id="37892" name="Text Box 26"/>
          <p:cNvSpPr txBox="1">
            <a:spLocks noChangeArrowheads="1"/>
          </p:cNvSpPr>
          <p:nvPr/>
        </p:nvSpPr>
        <p:spPr bwMode="auto">
          <a:xfrm>
            <a:off x="5518150" y="1836738"/>
            <a:ext cx="4983163" cy="973137"/>
          </a:xfrm>
          <a:prstGeom prst="rect">
            <a:avLst/>
          </a:prstGeom>
          <a:noFill/>
          <a:ln w="12700">
            <a:solidFill>
              <a:srgbClr val="FF6600"/>
            </a:solidFill>
            <a:miter lim="800000"/>
            <a:headEnd/>
            <a:tailEnd/>
          </a:ln>
        </p:spPr>
        <p:txBody>
          <a:bodyPr lIns="91429" tIns="45715" rIns="91429" bIns="45715">
            <a:spAutoFit/>
          </a:bodyPr>
          <a:lstStyle/>
          <a:p>
            <a:pPr algn="ctr">
              <a:spcBef>
                <a:spcPct val="50000"/>
              </a:spcBef>
            </a:pPr>
            <a:r>
              <a:rPr lang="de-DE" sz="2400">
                <a:solidFill>
                  <a:srgbClr val="FF6600"/>
                </a:solidFill>
              </a:rPr>
              <a:t>Südtirol / PA di Bolzano</a:t>
            </a:r>
            <a:endParaRPr lang="de-DE" sz="2400" b="1">
              <a:solidFill>
                <a:srgbClr val="FF6600"/>
              </a:solidFill>
            </a:endParaRPr>
          </a:p>
          <a:p>
            <a:pPr algn="ctr">
              <a:spcBef>
                <a:spcPct val="10000"/>
              </a:spcBef>
            </a:pPr>
            <a:r>
              <a:rPr lang="de-DE" sz="3000" b="1">
                <a:solidFill>
                  <a:srgbClr val="FF6600"/>
                </a:solidFill>
              </a:rPr>
              <a:t>10,6 *100.000 Einw. (ab.)</a:t>
            </a:r>
          </a:p>
        </p:txBody>
      </p:sp>
      <p:sp>
        <p:nvSpPr>
          <p:cNvPr id="37893" name="Text Box 10"/>
          <p:cNvSpPr txBox="1">
            <a:spLocks noChangeArrowheads="1"/>
          </p:cNvSpPr>
          <p:nvPr/>
        </p:nvSpPr>
        <p:spPr bwMode="auto">
          <a:xfrm>
            <a:off x="6262688" y="3314700"/>
            <a:ext cx="3597275" cy="1552575"/>
          </a:xfrm>
          <a:prstGeom prst="rect">
            <a:avLst/>
          </a:prstGeom>
          <a:noFill/>
          <a:ln w="9525">
            <a:noFill/>
            <a:miter lim="800000"/>
            <a:headEnd/>
            <a:tailEnd/>
          </a:ln>
        </p:spPr>
        <p:txBody>
          <a:bodyPr lIns="91429" tIns="45715" rIns="91429" bIns="45715">
            <a:spAutoFit/>
          </a:bodyPr>
          <a:lstStyle/>
          <a:p>
            <a:r>
              <a:rPr lang="de-DE" sz="2400" b="1">
                <a:solidFill>
                  <a:srgbClr val="990033"/>
                </a:solidFill>
              </a:rPr>
              <a:t>Italien                    6,3</a:t>
            </a:r>
          </a:p>
          <a:p>
            <a:r>
              <a:rPr lang="de-DE" sz="2400" b="1">
                <a:solidFill>
                  <a:srgbClr val="0066FF"/>
                </a:solidFill>
              </a:rPr>
              <a:t>OECD 	       12,1</a:t>
            </a:r>
          </a:p>
          <a:p>
            <a:r>
              <a:rPr lang="de-DE" sz="2400" b="1">
                <a:solidFill>
                  <a:srgbClr val="339966"/>
                </a:solidFill>
              </a:rPr>
              <a:t>Deutschland       10,7</a:t>
            </a:r>
          </a:p>
          <a:p>
            <a:r>
              <a:rPr lang="de-DE" sz="2400" b="1">
                <a:solidFill>
                  <a:srgbClr val="339966"/>
                </a:solidFill>
              </a:rPr>
              <a:t>Österreich 	       13,9</a:t>
            </a:r>
          </a:p>
        </p:txBody>
      </p:sp>
      <p:pic>
        <p:nvPicPr>
          <p:cNvPr id="37894" name="Picture 8"/>
          <p:cNvPicPr>
            <a:picLocks noChangeAspect="1" noChangeArrowheads="1"/>
          </p:cNvPicPr>
          <p:nvPr/>
        </p:nvPicPr>
        <p:blipFill>
          <a:blip r:embed="rId3"/>
          <a:srcRect/>
          <a:stretch>
            <a:fillRect/>
          </a:stretch>
        </p:blipFill>
        <p:spPr bwMode="auto">
          <a:xfrm>
            <a:off x="-55563" y="725488"/>
            <a:ext cx="5181601" cy="6170612"/>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olo 1"/>
          <p:cNvSpPr>
            <a:spLocks noGrp="1"/>
          </p:cNvSpPr>
          <p:nvPr>
            <p:ph type="title" idx="4294967295"/>
          </p:nvPr>
        </p:nvSpPr>
        <p:spPr>
          <a:xfrm>
            <a:off x="620713" y="0"/>
            <a:ext cx="10510837" cy="579438"/>
          </a:xfrm>
        </p:spPr>
        <p:txBody>
          <a:bodyPr/>
          <a:lstStyle/>
          <a:p>
            <a:r>
              <a:rPr lang="it-IT" sz="3600" smtClean="0">
                <a:solidFill>
                  <a:srgbClr val="000066"/>
                </a:solidFill>
                <a:latin typeface="Arial" charset="0"/>
                <a:cs typeface="Arial" charset="0"/>
              </a:rPr>
              <a:t>Gesundheitszustand / </a:t>
            </a:r>
            <a:r>
              <a:rPr lang="it-IT" sz="3600" i="1" smtClean="0">
                <a:solidFill>
                  <a:srgbClr val="000066"/>
                </a:solidFill>
                <a:latin typeface="Arial" charset="0"/>
                <a:cs typeface="Arial" charset="0"/>
              </a:rPr>
              <a:t>Stato di salute</a:t>
            </a:r>
            <a:endParaRPr lang="it-IT" sz="3600" i="1" smtClean="0">
              <a:solidFill>
                <a:srgbClr val="000066"/>
              </a:solidFill>
            </a:endParaRPr>
          </a:p>
        </p:txBody>
      </p:sp>
      <p:sp>
        <p:nvSpPr>
          <p:cNvPr id="39938" name="Titolo 1"/>
          <p:cNvSpPr>
            <a:spLocks/>
          </p:cNvSpPr>
          <p:nvPr/>
        </p:nvSpPr>
        <p:spPr bwMode="auto">
          <a:xfrm>
            <a:off x="715963" y="573088"/>
            <a:ext cx="10514012" cy="434975"/>
          </a:xfrm>
          <a:prstGeom prst="rect">
            <a:avLst/>
          </a:prstGeom>
          <a:noFill/>
          <a:ln w="9525">
            <a:noFill/>
            <a:miter lim="800000"/>
            <a:headEnd/>
            <a:tailEnd/>
          </a:ln>
        </p:spPr>
        <p:txBody>
          <a:bodyPr lIns="108823" tIns="54412" rIns="108823" bIns="54412" anchor="ctr"/>
          <a:lstStyle/>
          <a:p>
            <a:pPr defTabSz="1089025" eaLnBrk="0" hangingPunct="0">
              <a:lnSpc>
                <a:spcPct val="90000"/>
              </a:lnSpc>
            </a:pPr>
            <a:r>
              <a:rPr lang="it-IT" sz="2900">
                <a:solidFill>
                  <a:srgbClr val="FF3300"/>
                </a:solidFill>
              </a:rPr>
              <a:t>Lebensstile / </a:t>
            </a:r>
            <a:r>
              <a:rPr lang="it-IT" sz="2900" i="1">
                <a:solidFill>
                  <a:srgbClr val="FF3300"/>
                </a:solidFill>
              </a:rPr>
              <a:t>Stili di vita</a:t>
            </a:r>
            <a:endParaRPr lang="it-IT" sz="2900" i="1">
              <a:solidFill>
                <a:srgbClr val="FF3300"/>
              </a:solidFill>
              <a:latin typeface="Calibri Light" pitchFamily="34" charset="0"/>
            </a:endParaRPr>
          </a:p>
        </p:txBody>
      </p:sp>
      <p:pic>
        <p:nvPicPr>
          <p:cNvPr id="39939" name="Picture 24"/>
          <p:cNvPicPr>
            <a:picLocks noChangeAspect="1" noChangeArrowheads="1"/>
          </p:cNvPicPr>
          <p:nvPr/>
        </p:nvPicPr>
        <p:blipFill>
          <a:blip r:embed="rId3"/>
          <a:srcRect/>
          <a:stretch>
            <a:fillRect/>
          </a:stretch>
        </p:blipFill>
        <p:spPr bwMode="auto">
          <a:xfrm>
            <a:off x="-39688" y="1219200"/>
            <a:ext cx="4473576" cy="5640388"/>
          </a:xfrm>
          <a:prstGeom prst="rect">
            <a:avLst/>
          </a:prstGeom>
          <a:noFill/>
          <a:ln w="9525">
            <a:noFill/>
            <a:miter lim="800000"/>
            <a:headEnd/>
            <a:tailEnd/>
          </a:ln>
        </p:spPr>
      </p:pic>
      <p:pic>
        <p:nvPicPr>
          <p:cNvPr id="39940" name="Picture 25"/>
          <p:cNvPicPr>
            <a:picLocks noChangeAspect="1" noChangeArrowheads="1"/>
          </p:cNvPicPr>
          <p:nvPr/>
        </p:nvPicPr>
        <p:blipFill>
          <a:blip r:embed="rId4"/>
          <a:srcRect/>
          <a:stretch>
            <a:fillRect/>
          </a:stretch>
        </p:blipFill>
        <p:spPr bwMode="auto">
          <a:xfrm>
            <a:off x="7758113" y="1008063"/>
            <a:ext cx="4432300" cy="5851525"/>
          </a:xfrm>
          <a:prstGeom prst="rect">
            <a:avLst/>
          </a:prstGeom>
          <a:noFill/>
          <a:ln w="9525">
            <a:noFill/>
            <a:miter lim="800000"/>
            <a:headEnd/>
            <a:tailEnd/>
          </a:ln>
        </p:spPr>
      </p:pic>
      <p:sp>
        <p:nvSpPr>
          <p:cNvPr id="39941" name="Rettangolo 3"/>
          <p:cNvSpPr>
            <a:spLocks noChangeArrowheads="1"/>
          </p:cNvSpPr>
          <p:nvPr/>
        </p:nvSpPr>
        <p:spPr bwMode="auto">
          <a:xfrm>
            <a:off x="3119438" y="6567488"/>
            <a:ext cx="5316537" cy="260350"/>
          </a:xfrm>
          <a:prstGeom prst="rect">
            <a:avLst/>
          </a:prstGeom>
          <a:solidFill>
            <a:schemeClr val="bg1"/>
          </a:solidFill>
          <a:ln w="9525">
            <a:noFill/>
            <a:miter lim="800000"/>
            <a:headEnd/>
            <a:tailEnd/>
          </a:ln>
        </p:spPr>
        <p:txBody>
          <a:bodyPr wrap="none" lIns="91429" tIns="45715" rIns="91429" bIns="45715">
            <a:spAutoFit/>
          </a:bodyPr>
          <a:lstStyle/>
          <a:p>
            <a:r>
              <a:rPr lang="en-US" sz="1000" i="1"/>
              <a:t>© OECD, Health Statistics 2016. October 2016. http://www.oecd.org/health/health-data.htm</a:t>
            </a:r>
            <a:r>
              <a:rPr lang="en-US" sz="1100" i="1"/>
              <a:t> </a:t>
            </a:r>
            <a:endParaRPr lang="it-IT" sz="1100" i="1"/>
          </a:p>
        </p:txBody>
      </p:sp>
      <p:sp>
        <p:nvSpPr>
          <p:cNvPr id="39942" name="Text Box 26"/>
          <p:cNvSpPr txBox="1">
            <a:spLocks noChangeArrowheads="1"/>
          </p:cNvSpPr>
          <p:nvPr/>
        </p:nvSpPr>
        <p:spPr bwMode="auto">
          <a:xfrm>
            <a:off x="3603625" y="1997075"/>
            <a:ext cx="4306888" cy="955675"/>
          </a:xfrm>
          <a:prstGeom prst="rect">
            <a:avLst/>
          </a:prstGeom>
          <a:noFill/>
          <a:ln w="12700">
            <a:solidFill>
              <a:srgbClr val="FF0000"/>
            </a:solidFill>
            <a:miter lim="800000"/>
            <a:headEnd/>
            <a:tailEnd/>
          </a:ln>
        </p:spPr>
        <p:txBody>
          <a:bodyPr lIns="91429" tIns="45715" rIns="91429" bIns="45715">
            <a:spAutoFit/>
          </a:bodyPr>
          <a:lstStyle/>
          <a:p>
            <a:pPr algn="ctr">
              <a:spcBef>
                <a:spcPct val="50000"/>
              </a:spcBef>
            </a:pPr>
            <a:r>
              <a:rPr lang="de-DE" sz="2400">
                <a:solidFill>
                  <a:srgbClr val="FF6600"/>
                </a:solidFill>
              </a:rPr>
              <a:t>Südtirol / PA di Bolzano</a:t>
            </a:r>
            <a:endParaRPr lang="de-DE" sz="2400" b="1">
              <a:solidFill>
                <a:srgbClr val="FF6600"/>
              </a:solidFill>
            </a:endParaRPr>
          </a:p>
          <a:p>
            <a:pPr algn="ctr">
              <a:spcBef>
                <a:spcPct val="10000"/>
              </a:spcBef>
            </a:pPr>
            <a:r>
              <a:rPr lang="de-DE" sz="2900" b="1">
                <a:solidFill>
                  <a:srgbClr val="FF6600"/>
                </a:solidFill>
              </a:rPr>
              <a:t>F 15,7 %           M 21,7%</a:t>
            </a:r>
          </a:p>
        </p:txBody>
      </p:sp>
      <p:sp>
        <p:nvSpPr>
          <p:cNvPr id="39943" name="Text Box 10"/>
          <p:cNvSpPr txBox="1">
            <a:spLocks noChangeArrowheads="1"/>
          </p:cNvSpPr>
          <p:nvPr/>
        </p:nvSpPr>
        <p:spPr bwMode="auto">
          <a:xfrm>
            <a:off x="4314825" y="4527550"/>
            <a:ext cx="3595688" cy="2041525"/>
          </a:xfrm>
          <a:prstGeom prst="rect">
            <a:avLst/>
          </a:prstGeom>
          <a:solidFill>
            <a:schemeClr val="bg1"/>
          </a:solidFill>
          <a:ln w="9525">
            <a:noFill/>
            <a:miter lim="800000"/>
            <a:headEnd/>
            <a:tailEnd/>
          </a:ln>
        </p:spPr>
        <p:txBody>
          <a:bodyPr lIns="91429" tIns="45715" rIns="91429" bIns="45715">
            <a:spAutoFit/>
          </a:bodyPr>
          <a:lstStyle/>
          <a:p>
            <a:r>
              <a:rPr lang="de-DE" b="1">
                <a:solidFill>
                  <a:srgbClr val="990033"/>
                </a:solidFill>
              </a:rPr>
              <a:t>		</a:t>
            </a:r>
            <a:r>
              <a:rPr lang="de-DE" sz="2400" b="1">
                <a:solidFill>
                  <a:srgbClr val="000066"/>
                </a:solidFill>
              </a:rPr>
              <a:t>F	M</a:t>
            </a:r>
          </a:p>
          <a:p>
            <a:endParaRPr lang="de-DE" sz="2400" b="1">
              <a:solidFill>
                <a:srgbClr val="000066"/>
              </a:solidFill>
            </a:endParaRPr>
          </a:p>
          <a:p>
            <a:r>
              <a:rPr lang="de-DE" b="1">
                <a:solidFill>
                  <a:srgbClr val="990033"/>
                </a:solidFill>
              </a:rPr>
              <a:t>Italien: 		14,9	24,8</a:t>
            </a:r>
          </a:p>
          <a:p>
            <a:r>
              <a:rPr lang="de-DE" b="1">
                <a:solidFill>
                  <a:srgbClr val="0066FF"/>
                </a:solidFill>
              </a:rPr>
              <a:t>OECD: 		15,2	23,9</a:t>
            </a:r>
          </a:p>
          <a:p>
            <a:r>
              <a:rPr lang="de-DE" b="1">
                <a:solidFill>
                  <a:srgbClr val="339966"/>
                </a:solidFill>
              </a:rPr>
              <a:t>Deutschland: 	17,1	25,1</a:t>
            </a:r>
          </a:p>
          <a:p>
            <a:r>
              <a:rPr lang="de-DE" b="1">
                <a:solidFill>
                  <a:srgbClr val="339966"/>
                </a:solidFill>
              </a:rPr>
              <a:t>Österreich: 	22,1	26,5</a:t>
            </a:r>
          </a:p>
        </p:txBody>
      </p:sp>
      <p:sp>
        <p:nvSpPr>
          <p:cNvPr id="39944" name="Rectangle 6"/>
          <p:cNvSpPr>
            <a:spLocks noChangeArrowheads="1"/>
          </p:cNvSpPr>
          <p:nvPr/>
        </p:nvSpPr>
        <p:spPr bwMode="auto">
          <a:xfrm>
            <a:off x="4433888" y="1147763"/>
            <a:ext cx="2935287" cy="579437"/>
          </a:xfrm>
          <a:prstGeom prst="rect">
            <a:avLst/>
          </a:prstGeom>
          <a:noFill/>
          <a:ln w="9525">
            <a:noFill/>
            <a:miter lim="800000"/>
            <a:headEnd/>
            <a:tailEnd/>
          </a:ln>
        </p:spPr>
        <p:txBody>
          <a:bodyPr wrap="none" lIns="91429" tIns="45715" rIns="91429" bIns="45715" anchor="ctr">
            <a:spAutoFit/>
          </a:bodyPr>
          <a:lstStyle/>
          <a:p>
            <a:r>
              <a:rPr lang="de-DE" sz="3200">
                <a:solidFill>
                  <a:srgbClr val="FF6600"/>
                </a:solidFill>
              </a:rPr>
              <a:t>Rauch / </a:t>
            </a:r>
            <a:r>
              <a:rPr lang="de-DE" sz="3200" i="1">
                <a:solidFill>
                  <a:srgbClr val="FF6600"/>
                </a:solidFill>
              </a:rPr>
              <a:t>Fumo</a:t>
            </a:r>
            <a:r>
              <a:rPr lang="de-DE" sz="2900">
                <a:solidFill>
                  <a:srgbClr val="000066"/>
                </a:solidFill>
              </a:rPr>
              <a:t>  </a:t>
            </a:r>
          </a:p>
        </p:txBody>
      </p:sp>
      <p:sp>
        <p:nvSpPr>
          <p:cNvPr id="39945" name="Text Box 10"/>
          <p:cNvSpPr txBox="1">
            <a:spLocks noChangeArrowheads="1"/>
          </p:cNvSpPr>
          <p:nvPr/>
        </p:nvSpPr>
        <p:spPr bwMode="auto">
          <a:xfrm>
            <a:off x="2708275" y="4794250"/>
            <a:ext cx="895350" cy="1006475"/>
          </a:xfrm>
          <a:prstGeom prst="rect">
            <a:avLst/>
          </a:prstGeom>
          <a:noFill/>
          <a:ln w="9525">
            <a:noFill/>
            <a:miter lim="800000"/>
            <a:headEnd/>
            <a:tailEnd/>
          </a:ln>
        </p:spPr>
        <p:txBody>
          <a:bodyPr lIns="91435" tIns="45717" rIns="91435" bIns="45717">
            <a:spAutoFit/>
          </a:bodyPr>
          <a:lstStyle/>
          <a:p>
            <a:pPr>
              <a:spcBef>
                <a:spcPct val="50000"/>
              </a:spcBef>
            </a:pPr>
            <a:r>
              <a:rPr lang="de-DE" sz="6000">
                <a:solidFill>
                  <a:srgbClr val="006699"/>
                </a:solidFill>
              </a:rPr>
              <a:t>F</a:t>
            </a:r>
          </a:p>
        </p:txBody>
      </p:sp>
      <p:sp>
        <p:nvSpPr>
          <p:cNvPr id="39946" name="Text Box 11"/>
          <p:cNvSpPr txBox="1">
            <a:spLocks noChangeArrowheads="1"/>
          </p:cNvSpPr>
          <p:nvPr/>
        </p:nvSpPr>
        <p:spPr bwMode="auto">
          <a:xfrm>
            <a:off x="10937875" y="4794250"/>
            <a:ext cx="892175" cy="1006475"/>
          </a:xfrm>
          <a:prstGeom prst="rect">
            <a:avLst/>
          </a:prstGeom>
          <a:noFill/>
          <a:ln w="9525">
            <a:noFill/>
            <a:miter lim="800000"/>
            <a:headEnd/>
            <a:tailEnd/>
          </a:ln>
        </p:spPr>
        <p:txBody>
          <a:bodyPr lIns="91435" tIns="45717" rIns="91435" bIns="45717">
            <a:spAutoFit/>
          </a:bodyPr>
          <a:lstStyle/>
          <a:p>
            <a:pPr>
              <a:spcBef>
                <a:spcPct val="50000"/>
              </a:spcBef>
            </a:pPr>
            <a:r>
              <a:rPr lang="de-DE" sz="6000">
                <a:solidFill>
                  <a:srgbClr val="006699"/>
                </a:solidFill>
              </a:rPr>
              <a:t>M</a:t>
            </a:r>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p:cNvPicPr>
            <a:picLocks noChangeAspect="1" noChangeArrowheads="1"/>
          </p:cNvPicPr>
          <p:nvPr/>
        </p:nvPicPr>
        <p:blipFill>
          <a:blip r:embed="rId3"/>
          <a:srcRect/>
          <a:stretch>
            <a:fillRect/>
          </a:stretch>
        </p:blipFill>
        <p:spPr bwMode="auto">
          <a:xfrm>
            <a:off x="7781925" y="579438"/>
            <a:ext cx="4408488" cy="6289675"/>
          </a:xfrm>
          <a:prstGeom prst="rect">
            <a:avLst/>
          </a:prstGeom>
          <a:noFill/>
          <a:ln w="9525">
            <a:noFill/>
            <a:miter lim="800000"/>
            <a:headEnd/>
            <a:tailEnd/>
          </a:ln>
        </p:spPr>
      </p:pic>
      <p:pic>
        <p:nvPicPr>
          <p:cNvPr id="41986" name="Picture 2"/>
          <p:cNvPicPr>
            <a:picLocks noChangeAspect="1" noChangeArrowheads="1"/>
          </p:cNvPicPr>
          <p:nvPr/>
        </p:nvPicPr>
        <p:blipFill>
          <a:blip r:embed="rId4"/>
          <a:srcRect/>
          <a:stretch>
            <a:fillRect/>
          </a:stretch>
        </p:blipFill>
        <p:spPr bwMode="auto">
          <a:xfrm>
            <a:off x="0" y="935038"/>
            <a:ext cx="4198938" cy="5894387"/>
          </a:xfrm>
          <a:prstGeom prst="rect">
            <a:avLst/>
          </a:prstGeom>
          <a:noFill/>
          <a:ln w="9525">
            <a:noFill/>
            <a:miter lim="800000"/>
            <a:headEnd/>
            <a:tailEnd/>
          </a:ln>
        </p:spPr>
      </p:pic>
      <p:sp>
        <p:nvSpPr>
          <p:cNvPr id="41987" name="Titolo 1"/>
          <p:cNvSpPr>
            <a:spLocks noGrp="1"/>
          </p:cNvSpPr>
          <p:nvPr>
            <p:ph type="title" idx="4294967295"/>
          </p:nvPr>
        </p:nvSpPr>
        <p:spPr>
          <a:xfrm>
            <a:off x="620713" y="0"/>
            <a:ext cx="10510837" cy="579438"/>
          </a:xfrm>
        </p:spPr>
        <p:txBody>
          <a:bodyPr/>
          <a:lstStyle/>
          <a:p>
            <a:r>
              <a:rPr lang="it-IT" sz="3600" smtClean="0">
                <a:solidFill>
                  <a:srgbClr val="000066"/>
                </a:solidFill>
                <a:latin typeface="Arial" charset="0"/>
                <a:cs typeface="Arial" charset="0"/>
              </a:rPr>
              <a:t>Gesundheitszustand / </a:t>
            </a:r>
            <a:r>
              <a:rPr lang="it-IT" sz="3600" i="1" smtClean="0">
                <a:solidFill>
                  <a:srgbClr val="000066"/>
                </a:solidFill>
                <a:latin typeface="Arial" charset="0"/>
                <a:cs typeface="Arial" charset="0"/>
              </a:rPr>
              <a:t>Stato di salute</a:t>
            </a:r>
            <a:endParaRPr lang="it-IT" sz="3600" i="1" smtClean="0">
              <a:solidFill>
                <a:srgbClr val="000066"/>
              </a:solidFill>
            </a:endParaRPr>
          </a:p>
        </p:txBody>
      </p:sp>
      <p:sp>
        <p:nvSpPr>
          <p:cNvPr id="41988" name="Titolo 1"/>
          <p:cNvSpPr>
            <a:spLocks/>
          </p:cNvSpPr>
          <p:nvPr/>
        </p:nvSpPr>
        <p:spPr bwMode="auto">
          <a:xfrm>
            <a:off x="715963" y="573088"/>
            <a:ext cx="10514012" cy="434975"/>
          </a:xfrm>
          <a:prstGeom prst="rect">
            <a:avLst/>
          </a:prstGeom>
          <a:noFill/>
          <a:ln w="9525">
            <a:noFill/>
            <a:miter lim="800000"/>
            <a:headEnd/>
            <a:tailEnd/>
          </a:ln>
        </p:spPr>
        <p:txBody>
          <a:bodyPr lIns="108823" tIns="54412" rIns="108823" bIns="54412" anchor="ctr"/>
          <a:lstStyle/>
          <a:p>
            <a:pPr defTabSz="1089025" eaLnBrk="0" hangingPunct="0">
              <a:lnSpc>
                <a:spcPct val="90000"/>
              </a:lnSpc>
            </a:pPr>
            <a:r>
              <a:rPr lang="it-IT" sz="2900">
                <a:solidFill>
                  <a:srgbClr val="FF3300"/>
                </a:solidFill>
              </a:rPr>
              <a:t>Lebensstile / </a:t>
            </a:r>
            <a:r>
              <a:rPr lang="it-IT" sz="2900" i="1">
                <a:solidFill>
                  <a:srgbClr val="FF3300"/>
                </a:solidFill>
              </a:rPr>
              <a:t>Stili di vita</a:t>
            </a:r>
            <a:endParaRPr lang="it-IT" sz="2900" i="1">
              <a:solidFill>
                <a:srgbClr val="FF3300"/>
              </a:solidFill>
              <a:latin typeface="Calibri Light" pitchFamily="34" charset="0"/>
            </a:endParaRPr>
          </a:p>
        </p:txBody>
      </p:sp>
      <p:sp>
        <p:nvSpPr>
          <p:cNvPr id="41989" name="Rettangolo 3"/>
          <p:cNvSpPr>
            <a:spLocks noChangeArrowheads="1"/>
          </p:cNvSpPr>
          <p:nvPr/>
        </p:nvSpPr>
        <p:spPr bwMode="auto">
          <a:xfrm>
            <a:off x="3119438" y="6578600"/>
            <a:ext cx="5313362" cy="244475"/>
          </a:xfrm>
          <a:prstGeom prst="rect">
            <a:avLst/>
          </a:prstGeom>
          <a:solidFill>
            <a:schemeClr val="bg1"/>
          </a:solidFill>
          <a:ln w="9525">
            <a:noFill/>
            <a:miter lim="800000"/>
            <a:headEnd/>
            <a:tailEnd/>
          </a:ln>
        </p:spPr>
        <p:txBody>
          <a:bodyPr wrap="none" lIns="91429" tIns="45715" rIns="91429" bIns="45715">
            <a:spAutoFit/>
          </a:bodyPr>
          <a:lstStyle/>
          <a:p>
            <a:r>
              <a:rPr lang="en-US" sz="1000" i="1"/>
              <a:t>© OECD, Health Statistics 2016. October 2016. http://www.oecd.org/health/health-data.htm </a:t>
            </a:r>
            <a:endParaRPr lang="it-IT" sz="1000" i="1"/>
          </a:p>
        </p:txBody>
      </p:sp>
      <p:sp>
        <p:nvSpPr>
          <p:cNvPr id="41990" name="Text Box 26"/>
          <p:cNvSpPr txBox="1">
            <a:spLocks noChangeArrowheads="1"/>
          </p:cNvSpPr>
          <p:nvPr/>
        </p:nvSpPr>
        <p:spPr bwMode="auto">
          <a:xfrm>
            <a:off x="3470275" y="1895475"/>
            <a:ext cx="4311650" cy="955675"/>
          </a:xfrm>
          <a:prstGeom prst="rect">
            <a:avLst/>
          </a:prstGeom>
          <a:noFill/>
          <a:ln w="12700">
            <a:solidFill>
              <a:srgbClr val="FF6600"/>
            </a:solidFill>
            <a:miter lim="800000"/>
            <a:headEnd/>
            <a:tailEnd/>
          </a:ln>
        </p:spPr>
        <p:txBody>
          <a:bodyPr lIns="91429" tIns="45715" rIns="91429" bIns="45715">
            <a:spAutoFit/>
          </a:bodyPr>
          <a:lstStyle/>
          <a:p>
            <a:pPr algn="ctr">
              <a:spcBef>
                <a:spcPct val="50000"/>
              </a:spcBef>
            </a:pPr>
            <a:r>
              <a:rPr lang="de-DE" sz="2400">
                <a:solidFill>
                  <a:srgbClr val="FF6600"/>
                </a:solidFill>
              </a:rPr>
              <a:t>Südtirol / PA di Bolzano </a:t>
            </a:r>
            <a:endParaRPr lang="de-DE" sz="2400" b="1">
              <a:solidFill>
                <a:srgbClr val="FF6600"/>
              </a:solidFill>
            </a:endParaRPr>
          </a:p>
          <a:p>
            <a:pPr algn="ctr">
              <a:spcBef>
                <a:spcPct val="10000"/>
              </a:spcBef>
            </a:pPr>
            <a:r>
              <a:rPr lang="de-DE" sz="2900" b="1">
                <a:solidFill>
                  <a:srgbClr val="FF6600"/>
                </a:solidFill>
              </a:rPr>
              <a:t>F  6,5 %       M 8,8%</a:t>
            </a:r>
          </a:p>
        </p:txBody>
      </p:sp>
      <p:sp>
        <p:nvSpPr>
          <p:cNvPr id="41991" name="Text Box 10"/>
          <p:cNvSpPr txBox="1">
            <a:spLocks noChangeArrowheads="1"/>
          </p:cNvSpPr>
          <p:nvPr/>
        </p:nvSpPr>
        <p:spPr bwMode="auto">
          <a:xfrm>
            <a:off x="4184650" y="4978400"/>
            <a:ext cx="3597275" cy="1616075"/>
          </a:xfrm>
          <a:prstGeom prst="rect">
            <a:avLst/>
          </a:prstGeom>
          <a:solidFill>
            <a:schemeClr val="bg1"/>
          </a:solidFill>
          <a:ln w="9525">
            <a:noFill/>
            <a:miter lim="800000"/>
            <a:headEnd/>
            <a:tailEnd/>
          </a:ln>
        </p:spPr>
        <p:txBody>
          <a:bodyPr lIns="91429" tIns="45715" rIns="91429" bIns="45715">
            <a:spAutoFit/>
          </a:bodyPr>
          <a:lstStyle/>
          <a:p>
            <a:r>
              <a:rPr lang="de-DE" b="1">
                <a:solidFill>
                  <a:srgbClr val="990033"/>
                </a:solidFill>
              </a:rPr>
              <a:t>		</a:t>
            </a:r>
            <a:r>
              <a:rPr lang="de-DE" b="1">
                <a:solidFill>
                  <a:srgbClr val="000066"/>
                </a:solidFill>
              </a:rPr>
              <a:t>F	M</a:t>
            </a:r>
          </a:p>
          <a:p>
            <a:r>
              <a:rPr lang="de-DE" b="1">
                <a:solidFill>
                  <a:srgbClr val="990033"/>
                </a:solidFill>
              </a:rPr>
              <a:t>Italien: 		9,7	10,8</a:t>
            </a:r>
          </a:p>
          <a:p>
            <a:r>
              <a:rPr lang="de-DE" b="1">
                <a:solidFill>
                  <a:srgbClr val="0066FF"/>
                </a:solidFill>
              </a:rPr>
              <a:t>OECD: 		16,2	16,2</a:t>
            </a:r>
          </a:p>
          <a:p>
            <a:r>
              <a:rPr lang="de-DE" b="1">
                <a:solidFill>
                  <a:srgbClr val="339966"/>
                </a:solidFill>
              </a:rPr>
              <a:t>Deutschland: 	16,5	17,3</a:t>
            </a:r>
          </a:p>
          <a:p>
            <a:r>
              <a:rPr lang="de-DE" b="1">
                <a:solidFill>
                  <a:srgbClr val="339966"/>
                </a:solidFill>
              </a:rPr>
              <a:t>Österreich: 	13,4	16,0</a:t>
            </a:r>
          </a:p>
        </p:txBody>
      </p:sp>
      <p:sp>
        <p:nvSpPr>
          <p:cNvPr id="41992" name="Rectangle 6"/>
          <p:cNvSpPr>
            <a:spLocks noChangeArrowheads="1"/>
          </p:cNvSpPr>
          <p:nvPr/>
        </p:nvSpPr>
        <p:spPr bwMode="auto">
          <a:xfrm>
            <a:off x="3470275" y="1343025"/>
            <a:ext cx="4586288" cy="549275"/>
          </a:xfrm>
          <a:prstGeom prst="rect">
            <a:avLst/>
          </a:prstGeom>
          <a:noFill/>
          <a:ln w="9525">
            <a:noFill/>
            <a:miter lim="800000"/>
            <a:headEnd/>
            <a:tailEnd/>
          </a:ln>
        </p:spPr>
        <p:txBody>
          <a:bodyPr wrap="none" lIns="91429" tIns="45715" rIns="91429" bIns="45715" anchor="ctr">
            <a:spAutoFit/>
          </a:bodyPr>
          <a:lstStyle/>
          <a:p>
            <a:r>
              <a:rPr lang="de-DE" sz="3000">
                <a:solidFill>
                  <a:srgbClr val="FF6600"/>
                </a:solidFill>
              </a:rPr>
              <a:t>Adipositas / </a:t>
            </a:r>
            <a:r>
              <a:rPr lang="de-DE" sz="3000" i="1">
                <a:solidFill>
                  <a:srgbClr val="FF6600"/>
                </a:solidFill>
              </a:rPr>
              <a:t>Obesitá</a:t>
            </a:r>
            <a:r>
              <a:rPr lang="de-DE" sz="3000">
                <a:solidFill>
                  <a:srgbClr val="FF6600"/>
                </a:solidFill>
              </a:rPr>
              <a:t> (%)   </a:t>
            </a:r>
          </a:p>
        </p:txBody>
      </p:sp>
      <p:sp>
        <p:nvSpPr>
          <p:cNvPr id="41993" name="Text Box 10"/>
          <p:cNvSpPr txBox="1">
            <a:spLocks noChangeArrowheads="1"/>
          </p:cNvSpPr>
          <p:nvPr/>
        </p:nvSpPr>
        <p:spPr bwMode="auto">
          <a:xfrm>
            <a:off x="2708275" y="4794250"/>
            <a:ext cx="895350" cy="1006475"/>
          </a:xfrm>
          <a:prstGeom prst="rect">
            <a:avLst/>
          </a:prstGeom>
          <a:noFill/>
          <a:ln w="9525">
            <a:noFill/>
            <a:miter lim="800000"/>
            <a:headEnd/>
            <a:tailEnd/>
          </a:ln>
        </p:spPr>
        <p:txBody>
          <a:bodyPr lIns="91435" tIns="45717" rIns="91435" bIns="45717">
            <a:spAutoFit/>
          </a:bodyPr>
          <a:lstStyle/>
          <a:p>
            <a:pPr>
              <a:spcBef>
                <a:spcPct val="50000"/>
              </a:spcBef>
            </a:pPr>
            <a:r>
              <a:rPr lang="de-DE" sz="6000">
                <a:solidFill>
                  <a:srgbClr val="006699"/>
                </a:solidFill>
              </a:rPr>
              <a:t>F</a:t>
            </a:r>
          </a:p>
        </p:txBody>
      </p:sp>
      <p:sp>
        <p:nvSpPr>
          <p:cNvPr id="41994" name="Text Box 11"/>
          <p:cNvSpPr txBox="1">
            <a:spLocks noChangeArrowheads="1"/>
          </p:cNvSpPr>
          <p:nvPr/>
        </p:nvSpPr>
        <p:spPr bwMode="auto">
          <a:xfrm>
            <a:off x="10937875" y="4794250"/>
            <a:ext cx="892175" cy="1006475"/>
          </a:xfrm>
          <a:prstGeom prst="rect">
            <a:avLst/>
          </a:prstGeom>
          <a:noFill/>
          <a:ln w="9525">
            <a:noFill/>
            <a:miter lim="800000"/>
            <a:headEnd/>
            <a:tailEnd/>
          </a:ln>
        </p:spPr>
        <p:txBody>
          <a:bodyPr lIns="91435" tIns="45717" rIns="91435" bIns="45717">
            <a:spAutoFit/>
          </a:bodyPr>
          <a:lstStyle/>
          <a:p>
            <a:pPr>
              <a:spcBef>
                <a:spcPct val="50000"/>
              </a:spcBef>
            </a:pPr>
            <a:r>
              <a:rPr lang="de-DE" sz="6000">
                <a:solidFill>
                  <a:srgbClr val="006699"/>
                </a:solidFill>
              </a:rPr>
              <a:t>M</a:t>
            </a:r>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671513" y="-112713"/>
            <a:ext cx="10915650" cy="1241426"/>
          </a:xfrm>
        </p:spPr>
        <p:txBody>
          <a:bodyPr/>
          <a:lstStyle/>
          <a:p>
            <a:r>
              <a:rPr lang="de-DE" sz="3200" smtClean="0">
                <a:solidFill>
                  <a:srgbClr val="000066"/>
                </a:solidFill>
                <a:latin typeface="Arial" charset="0"/>
                <a:cs typeface="Arial" charset="0"/>
              </a:rPr>
              <a:t>Medikamentenverbrauch / </a:t>
            </a:r>
            <a:r>
              <a:rPr lang="de-DE" sz="3200" i="1" smtClean="0">
                <a:solidFill>
                  <a:srgbClr val="000066"/>
                </a:solidFill>
                <a:latin typeface="Arial" charset="0"/>
                <a:cs typeface="Arial" charset="0"/>
              </a:rPr>
              <a:t>Consumo farmaci per etá</a:t>
            </a:r>
            <a:r>
              <a:rPr lang="de-DE" sz="3200" smtClean="0">
                <a:solidFill>
                  <a:srgbClr val="000066"/>
                </a:solidFill>
                <a:latin typeface="Arial" charset="0"/>
                <a:cs typeface="Arial" charset="0"/>
              </a:rPr>
              <a:t>–2016</a:t>
            </a:r>
          </a:p>
        </p:txBody>
      </p:sp>
      <p:sp>
        <p:nvSpPr>
          <p:cNvPr id="44034" name="Rectangle 10"/>
          <p:cNvSpPr>
            <a:spLocks noChangeArrowheads="1"/>
          </p:cNvSpPr>
          <p:nvPr/>
        </p:nvSpPr>
        <p:spPr bwMode="auto">
          <a:xfrm>
            <a:off x="8181975" y="3248025"/>
            <a:ext cx="3717925" cy="1481138"/>
          </a:xfrm>
          <a:prstGeom prst="rect">
            <a:avLst/>
          </a:prstGeom>
          <a:noFill/>
          <a:ln w="9525" algn="ctr">
            <a:noFill/>
            <a:miter lim="800000"/>
            <a:headEnd/>
            <a:tailEnd/>
          </a:ln>
        </p:spPr>
        <p:txBody>
          <a:bodyPr lIns="108843" tIns="54422" rIns="108843" bIns="54422" anchor="ctr">
            <a:spAutoFit/>
          </a:bodyPr>
          <a:lstStyle/>
          <a:p>
            <a:pPr defTabSz="1089025" eaLnBrk="0" hangingPunct="0"/>
            <a:r>
              <a:rPr lang="de-DE" sz="1800">
                <a:solidFill>
                  <a:srgbClr val="FF3300"/>
                </a:solidFill>
              </a:rPr>
              <a:t>Rezepte pro Kopf/ </a:t>
            </a:r>
            <a:r>
              <a:rPr lang="de-DE" sz="1800" i="1">
                <a:solidFill>
                  <a:srgbClr val="FF3300"/>
                </a:solidFill>
              </a:rPr>
              <a:t>Ricette procapite</a:t>
            </a:r>
            <a:r>
              <a:rPr lang="de-DE" sz="1800">
                <a:solidFill>
                  <a:srgbClr val="FF3300"/>
                </a:solidFill>
              </a:rPr>
              <a:t>: </a:t>
            </a:r>
            <a:r>
              <a:rPr lang="de-DE" sz="1800" b="1">
                <a:solidFill>
                  <a:srgbClr val="FF3300"/>
                </a:solidFill>
              </a:rPr>
              <a:t>6,0</a:t>
            </a:r>
          </a:p>
          <a:p>
            <a:pPr defTabSz="1089025" eaLnBrk="0" hangingPunct="0"/>
            <a:r>
              <a:rPr lang="de-DE" sz="1800">
                <a:solidFill>
                  <a:srgbClr val="FF3300"/>
                </a:solidFill>
              </a:rPr>
              <a:t>Rezepte im Jahr / </a:t>
            </a:r>
            <a:r>
              <a:rPr lang="de-DE" sz="1800" i="1">
                <a:solidFill>
                  <a:srgbClr val="FF3300"/>
                </a:solidFill>
              </a:rPr>
              <a:t>Ricette anno</a:t>
            </a:r>
            <a:r>
              <a:rPr lang="de-DE" sz="1800">
                <a:solidFill>
                  <a:srgbClr val="FF3300"/>
                </a:solidFill>
              </a:rPr>
              <a:t> = </a:t>
            </a:r>
            <a:r>
              <a:rPr lang="de-DE" sz="1800" b="1">
                <a:solidFill>
                  <a:srgbClr val="FF3300"/>
                </a:solidFill>
              </a:rPr>
              <a:t>3.000.000</a:t>
            </a:r>
          </a:p>
          <a:p>
            <a:pPr defTabSz="1089025" eaLnBrk="0" hangingPunct="0"/>
            <a:r>
              <a:rPr lang="de-DE" sz="1800">
                <a:solidFill>
                  <a:srgbClr val="FF3300"/>
                </a:solidFill>
              </a:rPr>
              <a:t>Pro Tag / </a:t>
            </a:r>
            <a:r>
              <a:rPr lang="de-DE" sz="1800" i="1">
                <a:solidFill>
                  <a:srgbClr val="FF3300"/>
                </a:solidFill>
              </a:rPr>
              <a:t>al giorno</a:t>
            </a:r>
            <a:r>
              <a:rPr lang="de-DE" sz="1800">
                <a:solidFill>
                  <a:srgbClr val="FF3300"/>
                </a:solidFill>
              </a:rPr>
              <a:t> = </a:t>
            </a:r>
            <a:r>
              <a:rPr lang="de-DE" sz="1800" b="1">
                <a:solidFill>
                  <a:srgbClr val="FF3300"/>
                </a:solidFill>
              </a:rPr>
              <a:t>8.200</a:t>
            </a:r>
          </a:p>
        </p:txBody>
      </p:sp>
      <p:pic>
        <p:nvPicPr>
          <p:cNvPr id="44035" name="Picture 9"/>
          <p:cNvPicPr>
            <a:picLocks noChangeAspect="1" noChangeArrowheads="1"/>
          </p:cNvPicPr>
          <p:nvPr/>
        </p:nvPicPr>
        <p:blipFill>
          <a:blip r:embed="rId3"/>
          <a:srcRect/>
          <a:stretch>
            <a:fillRect/>
          </a:stretch>
        </p:blipFill>
        <p:spPr bwMode="auto">
          <a:xfrm>
            <a:off x="671513" y="1525588"/>
            <a:ext cx="7800975" cy="39147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395"/>
          <p:cNvPicPr>
            <a:picLocks noChangeAspect="1" noChangeArrowheads="1"/>
          </p:cNvPicPr>
          <p:nvPr/>
        </p:nvPicPr>
        <p:blipFill>
          <a:blip r:embed="rId3"/>
          <a:srcRect/>
          <a:stretch>
            <a:fillRect/>
          </a:stretch>
        </p:blipFill>
        <p:spPr bwMode="auto">
          <a:xfrm>
            <a:off x="6280150" y="279400"/>
            <a:ext cx="5876925" cy="5657850"/>
          </a:xfrm>
          <a:prstGeom prst="rect">
            <a:avLst/>
          </a:prstGeom>
          <a:noFill/>
          <a:ln w="9525">
            <a:noFill/>
            <a:miter lim="800000"/>
            <a:headEnd/>
            <a:tailEnd/>
          </a:ln>
        </p:spPr>
      </p:pic>
      <p:sp>
        <p:nvSpPr>
          <p:cNvPr id="46082" name="Rectangle 2"/>
          <p:cNvSpPr>
            <a:spLocks noGrp="1" noChangeArrowheads="1"/>
          </p:cNvSpPr>
          <p:nvPr>
            <p:ph type="title" idx="4294967295"/>
          </p:nvPr>
        </p:nvSpPr>
        <p:spPr>
          <a:xfrm>
            <a:off x="719138" y="0"/>
            <a:ext cx="10510837" cy="801688"/>
          </a:xfrm>
        </p:spPr>
        <p:txBody>
          <a:bodyPr/>
          <a:lstStyle/>
          <a:p>
            <a:r>
              <a:rPr lang="it-IT" sz="3600" smtClean="0">
                <a:solidFill>
                  <a:srgbClr val="000066"/>
                </a:solidFill>
                <a:latin typeface="Arial" charset="0"/>
                <a:cs typeface="Arial" charset="0"/>
              </a:rPr>
              <a:t>Pharmazeutische Ausgabe / Spesa farmaceutica</a:t>
            </a:r>
            <a:r>
              <a:rPr lang="it-IT" sz="4000" smtClean="0">
                <a:solidFill>
                  <a:srgbClr val="000066"/>
                </a:solidFill>
                <a:latin typeface="Arial" charset="0"/>
                <a:cs typeface="Arial" charset="0"/>
              </a:rPr>
              <a:t> </a:t>
            </a:r>
          </a:p>
        </p:txBody>
      </p:sp>
      <p:graphicFrame>
        <p:nvGraphicFramePr>
          <p:cNvPr id="110989" name="Group 397"/>
          <p:cNvGraphicFramePr>
            <a:graphicFrameLocks noGrp="1"/>
          </p:cNvGraphicFramePr>
          <p:nvPr/>
        </p:nvGraphicFramePr>
        <p:xfrm>
          <a:off x="0" y="4540250"/>
          <a:ext cx="5954713" cy="2363788"/>
        </p:xfrm>
        <a:graphic>
          <a:graphicData uri="http://schemas.openxmlformats.org/drawingml/2006/table">
            <a:tbl>
              <a:tblPr/>
              <a:tblGrid>
                <a:gridCol w="3919538"/>
                <a:gridCol w="2035175"/>
              </a:tblGrid>
              <a:tr h="682625">
                <a:tc>
                  <a:txBody>
                    <a:bodyPr/>
                    <a:lstStyle/>
                    <a:p>
                      <a:pPr marL="0" marR="0" lvl="0" indent="0" algn="ctr" defTabSz="1089025" rtl="0" eaLnBrk="0" fontAlgn="base" latinLnBrk="0" hangingPunct="0">
                        <a:lnSpc>
                          <a:spcPct val="90000"/>
                        </a:lnSpc>
                        <a:spcBef>
                          <a:spcPts val="1188"/>
                        </a:spcBef>
                        <a:spcAft>
                          <a:spcPct val="0"/>
                        </a:spcAft>
                        <a:buClrTx/>
                        <a:buSzTx/>
                        <a:buFont typeface="Arial" charset="0"/>
                        <a:buNone/>
                        <a:tabLst/>
                      </a:pPr>
                      <a:endParaRPr kumimoji="0" lang="de-DE" sz="1500" b="0" i="0" u="none" strike="noStrike" cap="none" normalizeH="0" baseline="0" smtClean="0">
                        <a:ln>
                          <a:noFill/>
                        </a:ln>
                        <a:solidFill>
                          <a:srgbClr val="006699"/>
                        </a:solidFill>
                        <a:effectLst/>
                        <a:latin typeface="Arial" charset="0"/>
                        <a:cs typeface="Arial" charset="0"/>
                      </a:endParaRPr>
                    </a:p>
                  </a:txBody>
                  <a:tcPr marL="0" marR="0" marT="0" marB="0" horzOverflow="overflow">
                    <a:lnL>
                      <a:noFill/>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1089025" rtl="0" eaLnBrk="0" fontAlgn="base" latinLnBrk="0" hangingPunct="0">
                        <a:lnSpc>
                          <a:spcPct val="90000"/>
                        </a:lnSpc>
                        <a:spcBef>
                          <a:spcPts val="1188"/>
                        </a:spcBef>
                        <a:spcAft>
                          <a:spcPct val="0"/>
                        </a:spcAft>
                        <a:buClrTx/>
                        <a:buSzTx/>
                        <a:buFont typeface="Arial" charset="0"/>
                        <a:buNone/>
                        <a:tabLst/>
                      </a:pPr>
                      <a:r>
                        <a:rPr kumimoji="0" lang="de-DE" sz="1800" b="0" i="0" u="none" strike="noStrike" cap="none" normalizeH="0" baseline="0" smtClean="0">
                          <a:ln>
                            <a:noFill/>
                          </a:ln>
                          <a:solidFill>
                            <a:srgbClr val="006699"/>
                          </a:solidFill>
                          <a:effectLst/>
                          <a:latin typeface="Arial" charset="0"/>
                          <a:cs typeface="Arial" charset="0"/>
                        </a:rPr>
                        <a:t>Insgesamt/ Totale</a:t>
                      </a:r>
                    </a:p>
                  </a:txBody>
                  <a:tcPr marL="0" marR="0" marT="0" marB="0" anchor="ctr" anchorCtr="1" horzOverflow="overflow">
                    <a:lnL w="12700" cap="flat" cmpd="sng" algn="ctr">
                      <a:solidFill>
                        <a:srgbClr val="006699"/>
                      </a:solidFill>
                      <a:prstDash val="solid"/>
                      <a:round/>
                      <a:headEnd type="none" w="med" len="med"/>
                      <a:tailEnd type="none" w="med" len="med"/>
                    </a:lnL>
                    <a:lnR>
                      <a:noFill/>
                    </a:lnR>
                    <a:lnT w="12700" cap="flat" cmpd="sng" algn="ctr">
                      <a:solidFill>
                        <a:srgbClr val="006699"/>
                      </a:solidFill>
                      <a:prstDash val="solid"/>
                      <a:round/>
                      <a:headEnd type="none" w="med" len="med"/>
                      <a:tailEnd type="none" w="med" len="med"/>
                    </a:lnT>
                    <a:lnB w="12700" cap="flat" cmpd="sng" algn="ctr">
                      <a:solidFill>
                        <a:srgbClr val="006699"/>
                      </a:solidFill>
                      <a:prstDash val="sysDot"/>
                      <a:round/>
                      <a:headEnd type="none" w="med" len="med"/>
                      <a:tailEnd type="none" w="med" len="med"/>
                    </a:lnB>
                    <a:lnTlToBr>
                      <a:noFill/>
                    </a:lnTlToBr>
                    <a:lnBlToTr>
                      <a:noFill/>
                    </a:lnBlToTr>
                    <a:solidFill>
                      <a:schemeClr val="bg1"/>
                    </a:solidFill>
                  </a:tcPr>
                </a:tc>
              </a:tr>
              <a:tr h="628650">
                <a:tc>
                  <a:txBody>
                    <a:bodyPr/>
                    <a:lstStyle/>
                    <a:p>
                      <a:pPr marL="0" marR="0" lvl="0" indent="0" algn="l" defTabSz="1089025" rtl="0" eaLnBrk="0" fontAlgn="base" latinLnBrk="0" hangingPunct="0">
                        <a:lnSpc>
                          <a:spcPct val="90000"/>
                        </a:lnSpc>
                        <a:spcBef>
                          <a:spcPts val="1188"/>
                        </a:spcBef>
                        <a:spcAft>
                          <a:spcPct val="0"/>
                        </a:spcAft>
                        <a:buClrTx/>
                        <a:buSzTx/>
                        <a:buFont typeface="Arial" charset="0"/>
                        <a:buNone/>
                        <a:tabLst/>
                      </a:pPr>
                      <a:r>
                        <a:rPr kumimoji="0" lang="de-DE" sz="1600" b="0" i="0" u="none" strike="noStrike" cap="none" normalizeH="0" baseline="0" smtClean="0">
                          <a:ln>
                            <a:noFill/>
                          </a:ln>
                          <a:solidFill>
                            <a:srgbClr val="CC0000"/>
                          </a:solidFill>
                          <a:effectLst/>
                          <a:latin typeface="Arial" charset="0"/>
                          <a:cs typeface="Arial" charset="0"/>
                        </a:rPr>
                        <a:t>Spesa in mil / Ausgabe mil</a:t>
                      </a:r>
                    </a:p>
                  </a:txBody>
                  <a:tcPr marL="0" marR="0" marT="0" marB="0" anchor="ctr" anchorCtr="1" horzOverflow="overflow">
                    <a:lnL>
                      <a:noFill/>
                    </a:lnL>
                    <a:lnR w="12700" cap="flat" cmpd="sng" algn="ctr">
                      <a:solidFill>
                        <a:srgbClr val="006699"/>
                      </a:solidFill>
                      <a:prstDash val="solid"/>
                      <a:round/>
                      <a:headEnd type="none" w="med" len="med"/>
                      <a:tailEnd type="none" w="med" len="med"/>
                    </a:lnR>
                    <a:lnT w="12700" cap="flat" cmpd="sng" algn="ctr">
                      <a:solidFill>
                        <a:srgbClr val="006699"/>
                      </a:solidFill>
                      <a:prstDash val="sysDot"/>
                      <a:round/>
                      <a:headEnd type="none" w="med" len="med"/>
                      <a:tailEnd type="none" w="med" len="med"/>
                    </a:lnT>
                    <a:lnB w="12700" cap="flat" cmpd="sng" algn="ctr">
                      <a:solidFill>
                        <a:srgbClr val="006699"/>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1089025" rtl="0" eaLnBrk="0" fontAlgn="base" latinLnBrk="0" hangingPunct="0">
                        <a:lnSpc>
                          <a:spcPct val="90000"/>
                        </a:lnSpc>
                        <a:spcBef>
                          <a:spcPts val="1188"/>
                        </a:spcBef>
                        <a:spcAft>
                          <a:spcPct val="0"/>
                        </a:spcAft>
                        <a:buClrTx/>
                        <a:buSzTx/>
                        <a:buFont typeface="Arial" charset="0"/>
                        <a:buNone/>
                        <a:tabLst/>
                      </a:pPr>
                      <a:r>
                        <a:rPr kumimoji="0" lang="de-DE" sz="2400" b="1" i="0" u="none" strike="noStrike" cap="none" normalizeH="0" baseline="0" smtClean="0">
                          <a:ln>
                            <a:noFill/>
                          </a:ln>
                          <a:solidFill>
                            <a:srgbClr val="CC0000"/>
                          </a:solidFill>
                          <a:effectLst/>
                          <a:latin typeface="Arial" charset="0"/>
                          <a:cs typeface="Arial" charset="0"/>
                        </a:rPr>
                        <a:t>143 € mil</a:t>
                      </a:r>
                    </a:p>
                  </a:txBody>
                  <a:tcPr marL="0" marR="0" marT="0" marB="0" anchor="ctr" anchorCtr="1" horzOverflow="overflow">
                    <a:lnL w="12700" cap="flat" cmpd="sng" algn="ctr">
                      <a:solidFill>
                        <a:srgbClr val="006699"/>
                      </a:solidFill>
                      <a:prstDash val="solid"/>
                      <a:round/>
                      <a:headEnd type="none" w="med" len="med"/>
                      <a:tailEnd type="none" w="med" len="med"/>
                    </a:lnL>
                    <a:lnR>
                      <a:noFill/>
                    </a:lnR>
                    <a:lnT w="12700" cap="flat" cmpd="sng" algn="ctr">
                      <a:solidFill>
                        <a:srgbClr val="006699"/>
                      </a:solidFill>
                      <a:prstDash val="sysDot"/>
                      <a:round/>
                      <a:headEnd type="none" w="med" len="med"/>
                      <a:tailEnd type="none" w="med" len="med"/>
                    </a:lnT>
                    <a:lnB w="12700" cap="flat" cmpd="sng" algn="ctr">
                      <a:solidFill>
                        <a:srgbClr val="006699"/>
                      </a:solidFill>
                      <a:prstDash val="sysDot"/>
                      <a:round/>
                      <a:headEnd type="none" w="med" len="med"/>
                      <a:tailEnd type="none" w="med" len="med"/>
                    </a:lnB>
                    <a:lnTlToBr>
                      <a:noFill/>
                    </a:lnTlToBr>
                    <a:lnBlToTr>
                      <a:noFill/>
                    </a:lnBlToTr>
                    <a:solidFill>
                      <a:schemeClr val="bg1"/>
                    </a:solidFill>
                  </a:tcPr>
                </a:tc>
              </a:tr>
              <a:tr h="1052513">
                <a:tc>
                  <a:txBody>
                    <a:bodyPr/>
                    <a:lstStyle/>
                    <a:p>
                      <a:pPr marL="0" marR="0" lvl="0" indent="0" algn="l" defTabSz="1089025" rtl="0" eaLnBrk="0" fontAlgn="base" latinLnBrk="0" hangingPunct="0">
                        <a:lnSpc>
                          <a:spcPct val="90000"/>
                        </a:lnSpc>
                        <a:spcBef>
                          <a:spcPts val="1188"/>
                        </a:spcBef>
                        <a:spcAft>
                          <a:spcPct val="0"/>
                        </a:spcAft>
                        <a:buClrTx/>
                        <a:buSzTx/>
                        <a:buFont typeface="Arial" charset="0"/>
                        <a:buNone/>
                        <a:tabLst/>
                      </a:pPr>
                      <a:r>
                        <a:rPr kumimoji="0" lang="it-IT" sz="1600" b="0" i="0" u="none" strike="noStrike" cap="none" normalizeH="0" baseline="0" smtClean="0">
                          <a:ln>
                            <a:noFill/>
                          </a:ln>
                          <a:solidFill>
                            <a:srgbClr val="CC0000"/>
                          </a:solidFill>
                          <a:effectLst/>
                          <a:latin typeface="Arial" charset="0"/>
                          <a:cs typeface="Arial" charset="0"/>
                        </a:rPr>
                        <a:t>Pro-Kopf Medikamentenausgabe / Spese medie pro-capite di acquisto farmaci</a:t>
                      </a:r>
                      <a:endParaRPr kumimoji="0" lang="de-DE" sz="1600" b="0" i="0" u="none" strike="noStrike" cap="none" normalizeH="0" baseline="0" smtClean="0">
                        <a:ln>
                          <a:noFill/>
                        </a:ln>
                        <a:solidFill>
                          <a:srgbClr val="CC0000"/>
                        </a:solidFill>
                        <a:effectLst/>
                        <a:latin typeface="Arial" charset="0"/>
                        <a:cs typeface="Arial" charset="0"/>
                      </a:endParaRPr>
                    </a:p>
                  </a:txBody>
                  <a:tcPr marL="0" marR="0" marT="0" marB="0" anchor="ctr" anchorCtr="1" horzOverflow="overflow">
                    <a:lnL>
                      <a:noFill/>
                    </a:lnL>
                    <a:lnR w="12700" cap="flat" cmpd="sng" algn="ctr">
                      <a:solidFill>
                        <a:srgbClr val="006699"/>
                      </a:solidFill>
                      <a:prstDash val="solid"/>
                      <a:round/>
                      <a:headEnd type="none" w="med" len="med"/>
                      <a:tailEnd type="none" w="med" len="med"/>
                    </a:lnR>
                    <a:lnT w="12700" cap="flat" cmpd="sng" algn="ctr">
                      <a:solidFill>
                        <a:srgbClr val="006699"/>
                      </a:solidFill>
                      <a:prstDash val="sysDot"/>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089025" rtl="0" eaLnBrk="0" fontAlgn="base" latinLnBrk="0" hangingPunct="0">
                        <a:lnSpc>
                          <a:spcPct val="90000"/>
                        </a:lnSpc>
                        <a:spcBef>
                          <a:spcPts val="1188"/>
                        </a:spcBef>
                        <a:spcAft>
                          <a:spcPct val="0"/>
                        </a:spcAft>
                        <a:buClrTx/>
                        <a:buSzTx/>
                        <a:buFont typeface="Arial" charset="0"/>
                        <a:buNone/>
                        <a:tabLst/>
                      </a:pPr>
                      <a:r>
                        <a:rPr kumimoji="0" lang="de-DE" sz="2400" b="1" i="0" u="none" strike="noStrike" cap="none" normalizeH="0" baseline="0" smtClean="0">
                          <a:ln>
                            <a:noFill/>
                          </a:ln>
                          <a:solidFill>
                            <a:srgbClr val="CC0000"/>
                          </a:solidFill>
                          <a:effectLst/>
                          <a:latin typeface="Arial" charset="0"/>
                          <a:cs typeface="Arial" charset="0"/>
                        </a:rPr>
                        <a:t>301,2 € </a:t>
                      </a:r>
                    </a:p>
                  </a:txBody>
                  <a:tcPr marL="0" marR="0" marT="0" marB="0" anchor="ctr" anchorCtr="1" horzOverflow="overflow">
                    <a:lnL w="12700" cap="flat" cmpd="sng" algn="ctr">
                      <a:solidFill>
                        <a:srgbClr val="006699"/>
                      </a:solidFill>
                      <a:prstDash val="solid"/>
                      <a:round/>
                      <a:headEnd type="none" w="med" len="med"/>
                      <a:tailEnd type="none" w="med" len="med"/>
                    </a:lnL>
                    <a:lnR>
                      <a:noFill/>
                    </a:lnR>
                    <a:lnT w="12700" cap="flat" cmpd="sng" algn="ctr">
                      <a:solidFill>
                        <a:srgbClr val="006699"/>
                      </a:solidFill>
                      <a:prstDash val="sysDot"/>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solidFill>
                      <a:schemeClr val="bg1"/>
                    </a:solidFill>
                  </a:tcPr>
                </a:tc>
              </a:tr>
            </a:tbl>
          </a:graphicData>
        </a:graphic>
      </p:graphicFrame>
      <p:sp>
        <p:nvSpPr>
          <p:cNvPr id="46095" name="Rectangle 348"/>
          <p:cNvSpPr>
            <a:spLocks noChangeArrowheads="1"/>
          </p:cNvSpPr>
          <p:nvPr/>
        </p:nvSpPr>
        <p:spPr bwMode="auto">
          <a:xfrm>
            <a:off x="5799138" y="5754688"/>
            <a:ext cx="6413500" cy="1158875"/>
          </a:xfrm>
          <a:prstGeom prst="rect">
            <a:avLst/>
          </a:prstGeom>
          <a:solidFill>
            <a:schemeClr val="bg1"/>
          </a:solidFill>
          <a:ln w="9525">
            <a:noFill/>
            <a:miter lim="800000"/>
            <a:headEnd/>
            <a:tailEnd/>
          </a:ln>
        </p:spPr>
        <p:txBody>
          <a:bodyPr lIns="91435" tIns="45717" rIns="91435" bIns="45717">
            <a:spAutoFit/>
          </a:bodyPr>
          <a:lstStyle/>
          <a:p>
            <a:endParaRPr lang="it-IT" sz="1000"/>
          </a:p>
          <a:p>
            <a:endParaRPr lang="it-IT" sz="1000"/>
          </a:p>
          <a:p>
            <a:endParaRPr lang="it-IT" sz="1000"/>
          </a:p>
          <a:p>
            <a:endParaRPr lang="it-IT" sz="1000"/>
          </a:p>
          <a:p>
            <a:r>
              <a:rPr lang="it-IT" sz="1000"/>
              <a:t>´</a:t>
            </a:r>
          </a:p>
          <a:p>
            <a:endParaRPr lang="it-IT" sz="1000"/>
          </a:p>
          <a:p>
            <a:pPr algn="r"/>
            <a:r>
              <a:rPr lang="it-IT" sz="1000"/>
              <a:t>Quelle</a:t>
            </a:r>
            <a:r>
              <a:rPr lang="it-IT" sz="1000" i="1"/>
              <a:t> /Fonte: L'uso dei farmaci in Italia - Rapporto nazionale 2015 – AIFA</a:t>
            </a:r>
            <a:endParaRPr lang="de-DE" sz="1000" i="1"/>
          </a:p>
        </p:txBody>
      </p:sp>
      <p:pic>
        <p:nvPicPr>
          <p:cNvPr id="46096" name="Picture 379"/>
          <p:cNvPicPr>
            <a:picLocks noChangeAspect="1" noChangeArrowheads="1"/>
          </p:cNvPicPr>
          <p:nvPr/>
        </p:nvPicPr>
        <p:blipFill>
          <a:blip r:embed="rId4"/>
          <a:srcRect/>
          <a:stretch>
            <a:fillRect/>
          </a:stretch>
        </p:blipFill>
        <p:spPr bwMode="auto">
          <a:xfrm>
            <a:off x="163513" y="936625"/>
            <a:ext cx="6705600" cy="34385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26"/>
          <p:cNvSpPr txBox="1">
            <a:spLocks noChangeArrowheads="1"/>
          </p:cNvSpPr>
          <p:nvPr/>
        </p:nvSpPr>
        <p:spPr bwMode="auto">
          <a:xfrm>
            <a:off x="5124450" y="1254125"/>
            <a:ext cx="6643688" cy="1735138"/>
          </a:xfrm>
          <a:prstGeom prst="rect">
            <a:avLst/>
          </a:prstGeom>
          <a:noFill/>
          <a:ln w="12700">
            <a:solidFill>
              <a:srgbClr val="FF6600"/>
            </a:solidFill>
            <a:miter lim="800000"/>
            <a:headEnd/>
            <a:tailEnd/>
          </a:ln>
        </p:spPr>
        <p:txBody>
          <a:bodyPr lIns="91429" tIns="45715" rIns="91429" bIns="45715">
            <a:spAutoFit/>
          </a:bodyPr>
          <a:lstStyle/>
          <a:p>
            <a:pPr algn="ctr">
              <a:spcBef>
                <a:spcPct val="10000"/>
              </a:spcBef>
            </a:pPr>
            <a:r>
              <a:rPr lang="de-DE" sz="3200">
                <a:solidFill>
                  <a:srgbClr val="FF6600"/>
                </a:solidFill>
              </a:rPr>
              <a:t>Südtirol / PA di Bolzano 2016</a:t>
            </a:r>
            <a:endParaRPr lang="de-DE" sz="3000">
              <a:solidFill>
                <a:srgbClr val="FF6600"/>
              </a:solidFill>
            </a:endParaRPr>
          </a:p>
          <a:p>
            <a:pPr algn="ctr">
              <a:spcBef>
                <a:spcPct val="10000"/>
              </a:spcBef>
            </a:pPr>
            <a:r>
              <a:rPr lang="de-DE" sz="3000" b="1">
                <a:solidFill>
                  <a:srgbClr val="FF6600"/>
                </a:solidFill>
              </a:rPr>
              <a:t>10,3  </a:t>
            </a:r>
          </a:p>
          <a:p>
            <a:pPr algn="ctr">
              <a:spcBef>
                <a:spcPct val="10000"/>
              </a:spcBef>
            </a:pPr>
            <a:r>
              <a:rPr lang="de-DE">
                <a:solidFill>
                  <a:srgbClr val="FF6600"/>
                </a:solidFill>
              </a:rPr>
              <a:t>täglich verbrauchte Medikamentendosen je 1.000 Ew/ dosi medie giornaliere per 1.000 ab.</a:t>
            </a:r>
          </a:p>
        </p:txBody>
      </p:sp>
      <p:sp>
        <p:nvSpPr>
          <p:cNvPr id="48130" name="Text Box 28"/>
          <p:cNvSpPr txBox="1">
            <a:spLocks noChangeArrowheads="1"/>
          </p:cNvSpPr>
          <p:nvPr/>
        </p:nvSpPr>
        <p:spPr bwMode="auto">
          <a:xfrm>
            <a:off x="6624638" y="4248150"/>
            <a:ext cx="4713287" cy="1311275"/>
          </a:xfrm>
          <a:prstGeom prst="rect">
            <a:avLst/>
          </a:prstGeom>
          <a:noFill/>
          <a:ln w="9525">
            <a:noFill/>
            <a:miter lim="800000"/>
            <a:headEnd/>
            <a:tailEnd/>
          </a:ln>
        </p:spPr>
        <p:txBody>
          <a:bodyPr lIns="91429" tIns="45715" rIns="91429" bIns="45715">
            <a:spAutoFit/>
          </a:bodyPr>
          <a:lstStyle/>
          <a:p>
            <a:r>
              <a:rPr lang="de-DE" b="1">
                <a:solidFill>
                  <a:srgbClr val="990033"/>
                </a:solidFill>
              </a:rPr>
              <a:t>Italien: 		29,1</a:t>
            </a:r>
          </a:p>
          <a:p>
            <a:r>
              <a:rPr lang="de-DE" b="1">
                <a:solidFill>
                  <a:srgbClr val="0066FF"/>
                </a:solidFill>
              </a:rPr>
              <a:t>OECD: 		20,5</a:t>
            </a:r>
          </a:p>
          <a:p>
            <a:r>
              <a:rPr lang="de-DE" b="1">
                <a:solidFill>
                  <a:srgbClr val="339966"/>
                </a:solidFill>
              </a:rPr>
              <a:t>Deutschland: 	14,6</a:t>
            </a:r>
          </a:p>
          <a:p>
            <a:r>
              <a:rPr lang="de-DE" b="1">
                <a:solidFill>
                  <a:srgbClr val="339966"/>
                </a:solidFill>
              </a:rPr>
              <a:t>Österreich: 	12,7</a:t>
            </a:r>
          </a:p>
        </p:txBody>
      </p:sp>
      <p:sp>
        <p:nvSpPr>
          <p:cNvPr id="48131" name="Rettangolo 3"/>
          <p:cNvSpPr>
            <a:spLocks noChangeArrowheads="1"/>
          </p:cNvSpPr>
          <p:nvPr/>
        </p:nvSpPr>
        <p:spPr bwMode="auto">
          <a:xfrm>
            <a:off x="4349750" y="5741988"/>
            <a:ext cx="7840663" cy="1085850"/>
          </a:xfrm>
          <a:prstGeom prst="rect">
            <a:avLst/>
          </a:prstGeom>
          <a:solidFill>
            <a:schemeClr val="bg1"/>
          </a:solidFill>
          <a:ln w="9525">
            <a:noFill/>
            <a:miter lim="800000"/>
            <a:headEnd/>
            <a:tailEnd/>
          </a:ln>
        </p:spPr>
        <p:txBody>
          <a:bodyPr lIns="91429" tIns="45715" rIns="91429" bIns="45715">
            <a:spAutoFit/>
          </a:bodyPr>
          <a:lstStyle/>
          <a:p>
            <a:endParaRPr lang="en-US" sz="1100" i="1"/>
          </a:p>
          <a:p>
            <a:endParaRPr lang="en-US" sz="1100" i="1"/>
          </a:p>
          <a:p>
            <a:endParaRPr lang="en-US" sz="1100" i="1"/>
          </a:p>
          <a:p>
            <a:endParaRPr lang="en-US" sz="1100" i="1"/>
          </a:p>
          <a:p>
            <a:endParaRPr lang="en-US" sz="1100" i="1"/>
          </a:p>
          <a:p>
            <a:pPr algn="r"/>
            <a:r>
              <a:rPr lang="en-US" sz="1000" i="1"/>
              <a:t>© OECD, Health Statistics 2016. October 2016. http://www.oecd.org/health/health-data.htm </a:t>
            </a:r>
            <a:endParaRPr lang="it-IT" sz="1000" i="1"/>
          </a:p>
        </p:txBody>
      </p:sp>
      <p:pic>
        <p:nvPicPr>
          <p:cNvPr id="48132" name="Picture 9"/>
          <p:cNvPicPr>
            <a:picLocks noChangeAspect="1" noChangeArrowheads="1"/>
          </p:cNvPicPr>
          <p:nvPr/>
        </p:nvPicPr>
        <p:blipFill>
          <a:blip r:embed="rId3"/>
          <a:srcRect/>
          <a:stretch>
            <a:fillRect/>
          </a:stretch>
        </p:blipFill>
        <p:spPr bwMode="auto">
          <a:xfrm>
            <a:off x="-44450" y="669925"/>
            <a:ext cx="4978400" cy="6173788"/>
          </a:xfrm>
          <a:prstGeom prst="rect">
            <a:avLst/>
          </a:prstGeom>
          <a:noFill/>
          <a:ln w="9525">
            <a:noFill/>
            <a:miter lim="800000"/>
            <a:headEnd/>
            <a:tailEnd/>
          </a:ln>
        </p:spPr>
      </p:pic>
      <p:sp>
        <p:nvSpPr>
          <p:cNvPr id="48133" name="Titolo 1"/>
          <p:cNvSpPr>
            <a:spLocks/>
          </p:cNvSpPr>
          <p:nvPr/>
        </p:nvSpPr>
        <p:spPr bwMode="auto">
          <a:xfrm>
            <a:off x="1036638" y="22225"/>
            <a:ext cx="11176000" cy="681038"/>
          </a:xfrm>
          <a:prstGeom prst="rect">
            <a:avLst/>
          </a:prstGeom>
          <a:noFill/>
          <a:ln w="9525">
            <a:noFill/>
            <a:miter lim="800000"/>
            <a:headEnd/>
            <a:tailEnd/>
          </a:ln>
        </p:spPr>
        <p:txBody>
          <a:bodyPr lIns="108823" tIns="54412" rIns="108823" bIns="54412" anchor="ctr"/>
          <a:lstStyle/>
          <a:p>
            <a:pPr defTabSz="1089025" eaLnBrk="0" hangingPunct="0">
              <a:lnSpc>
                <a:spcPct val="90000"/>
              </a:lnSpc>
            </a:pPr>
            <a:r>
              <a:rPr lang="it-IT" sz="3700">
                <a:solidFill>
                  <a:srgbClr val="000066"/>
                </a:solidFill>
              </a:rPr>
              <a:t>Antibiotika Verbrauch / Consumo Antibiotici</a:t>
            </a:r>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ttangolo 3"/>
          <p:cNvSpPr>
            <a:spLocks noChangeArrowheads="1"/>
          </p:cNvSpPr>
          <p:nvPr/>
        </p:nvSpPr>
        <p:spPr bwMode="auto">
          <a:xfrm>
            <a:off x="5340350" y="1690688"/>
            <a:ext cx="5903913" cy="304800"/>
          </a:xfrm>
          <a:prstGeom prst="rect">
            <a:avLst/>
          </a:prstGeom>
          <a:noFill/>
          <a:ln w="9525">
            <a:noFill/>
            <a:miter lim="800000"/>
            <a:headEnd/>
            <a:tailEnd/>
          </a:ln>
        </p:spPr>
        <p:txBody>
          <a:bodyPr lIns="91429" tIns="45715" rIns="91429" bIns="45715">
            <a:spAutoFit/>
          </a:bodyPr>
          <a:lstStyle/>
          <a:p>
            <a:endParaRPr lang="it-IT" sz="1400"/>
          </a:p>
        </p:txBody>
      </p:sp>
      <p:sp>
        <p:nvSpPr>
          <p:cNvPr id="50178" name="Titolo 1"/>
          <p:cNvSpPr>
            <a:spLocks/>
          </p:cNvSpPr>
          <p:nvPr/>
        </p:nvSpPr>
        <p:spPr bwMode="auto">
          <a:xfrm>
            <a:off x="685800" y="166688"/>
            <a:ext cx="10514013" cy="882650"/>
          </a:xfrm>
          <a:prstGeom prst="rect">
            <a:avLst/>
          </a:prstGeom>
          <a:noFill/>
          <a:ln w="9525">
            <a:noFill/>
            <a:miter lim="800000"/>
            <a:headEnd/>
            <a:tailEnd/>
          </a:ln>
        </p:spPr>
        <p:txBody>
          <a:bodyPr lIns="108823" tIns="54412" rIns="108823" bIns="54412" anchor="ctr"/>
          <a:lstStyle/>
          <a:p>
            <a:pPr defTabSz="1089025"/>
            <a:r>
              <a:rPr lang="it-IT" sz="3200">
                <a:solidFill>
                  <a:srgbClr val="000066"/>
                </a:solidFill>
                <a:latin typeface="Fira Sans Hair"/>
              </a:rPr>
              <a:t>Zugänge zu den Notaufnahmen *1.000 Ew / Accessi al Pronto Soccorso * 1.000 ab. - 2016</a:t>
            </a:r>
          </a:p>
        </p:txBody>
      </p:sp>
      <p:pic>
        <p:nvPicPr>
          <p:cNvPr id="50179" name="Picture 7"/>
          <p:cNvPicPr>
            <a:picLocks noChangeAspect="1" noChangeArrowheads="1"/>
          </p:cNvPicPr>
          <p:nvPr/>
        </p:nvPicPr>
        <p:blipFill>
          <a:blip r:embed="rId3"/>
          <a:srcRect/>
          <a:stretch>
            <a:fillRect/>
          </a:stretch>
        </p:blipFill>
        <p:spPr bwMode="auto">
          <a:xfrm>
            <a:off x="-33338" y="1049338"/>
            <a:ext cx="7578726" cy="5864225"/>
          </a:xfrm>
          <a:prstGeom prst="rect">
            <a:avLst/>
          </a:prstGeom>
          <a:noFill/>
          <a:ln w="9525">
            <a:noFill/>
            <a:miter lim="800000"/>
            <a:headEnd/>
            <a:tailEnd/>
          </a:ln>
        </p:spPr>
      </p:pic>
      <p:sp>
        <p:nvSpPr>
          <p:cNvPr id="50180" name="Text Box 26"/>
          <p:cNvSpPr txBox="1">
            <a:spLocks noChangeArrowheads="1"/>
          </p:cNvSpPr>
          <p:nvPr/>
        </p:nvSpPr>
        <p:spPr bwMode="auto">
          <a:xfrm>
            <a:off x="6184900" y="2801938"/>
            <a:ext cx="5734050" cy="1981200"/>
          </a:xfrm>
          <a:prstGeom prst="rect">
            <a:avLst/>
          </a:prstGeom>
          <a:noFill/>
          <a:ln w="12700">
            <a:solidFill>
              <a:srgbClr val="FF6600"/>
            </a:solidFill>
            <a:miter lim="800000"/>
            <a:headEnd/>
            <a:tailEnd/>
          </a:ln>
        </p:spPr>
        <p:txBody>
          <a:bodyPr lIns="91429" tIns="45715" rIns="91429" bIns="45715">
            <a:spAutoFit/>
          </a:bodyPr>
          <a:lstStyle/>
          <a:p>
            <a:pPr algn="ctr">
              <a:spcBef>
                <a:spcPct val="10000"/>
              </a:spcBef>
            </a:pPr>
            <a:r>
              <a:rPr lang="de-DE" sz="2900">
                <a:solidFill>
                  <a:srgbClr val="FF5050"/>
                </a:solidFill>
              </a:rPr>
              <a:t>Südtirol / PA di Bolzano 2016</a:t>
            </a:r>
          </a:p>
          <a:p>
            <a:pPr algn="ctr">
              <a:spcBef>
                <a:spcPct val="10000"/>
              </a:spcBef>
            </a:pPr>
            <a:r>
              <a:rPr lang="de-DE" sz="3200" b="1">
                <a:solidFill>
                  <a:srgbClr val="FF5050"/>
                </a:solidFill>
              </a:rPr>
              <a:t>500</a:t>
            </a:r>
            <a:r>
              <a:rPr lang="de-DE" sz="2900">
                <a:solidFill>
                  <a:srgbClr val="FF5050"/>
                </a:solidFill>
              </a:rPr>
              <a:t> Zugänge zu den Notaufnahmen * 1.000 Ew / accessi al PS * 1.000 ab</a:t>
            </a:r>
            <a:r>
              <a:rPr lang="de-DE" sz="3000" i="1">
                <a:solidFill>
                  <a:srgbClr val="FF6600"/>
                </a:solidFill>
              </a:rPr>
              <a:t>.</a:t>
            </a:r>
          </a:p>
        </p:txBody>
      </p:sp>
      <p:sp>
        <p:nvSpPr>
          <p:cNvPr id="50181" name="Text Box 8"/>
          <p:cNvSpPr txBox="1">
            <a:spLocks noChangeArrowheads="1"/>
          </p:cNvSpPr>
          <p:nvPr/>
        </p:nvSpPr>
        <p:spPr bwMode="auto">
          <a:xfrm>
            <a:off x="7107238" y="5751513"/>
            <a:ext cx="5083175" cy="1143000"/>
          </a:xfrm>
          <a:prstGeom prst="rect">
            <a:avLst/>
          </a:prstGeom>
          <a:solidFill>
            <a:schemeClr val="bg1"/>
          </a:solidFill>
          <a:ln w="9525">
            <a:noFill/>
            <a:miter lim="800000"/>
            <a:headEnd/>
            <a:tailEnd/>
          </a:ln>
        </p:spPr>
        <p:txBody>
          <a:bodyPr lIns="76800" tIns="38400" rIns="76800" bIns="38400">
            <a:spAutoFit/>
          </a:bodyPr>
          <a:lstStyle/>
          <a:p>
            <a:pPr defTabSz="768350">
              <a:spcBef>
                <a:spcPct val="50000"/>
              </a:spcBef>
            </a:pPr>
            <a:endParaRPr lang="de-DE" sz="1000" i="1"/>
          </a:p>
          <a:p>
            <a:pPr defTabSz="768350">
              <a:spcBef>
                <a:spcPct val="50000"/>
              </a:spcBef>
            </a:pPr>
            <a:endParaRPr lang="de-DE" sz="1000" i="1"/>
          </a:p>
          <a:p>
            <a:pPr defTabSz="768350">
              <a:spcBef>
                <a:spcPct val="50000"/>
              </a:spcBef>
            </a:pPr>
            <a:r>
              <a:rPr lang="de-DE" sz="1000" i="1"/>
              <a:t>Bemerkung/Nota: Ansässige und nicht Ansässige / Residenti e non residenti</a:t>
            </a:r>
          </a:p>
          <a:p>
            <a:pPr defTabSz="768350">
              <a:spcBef>
                <a:spcPct val="50000"/>
              </a:spcBef>
            </a:pPr>
            <a:endParaRPr lang="de-DE" sz="1000" i="1"/>
          </a:p>
          <a:p>
            <a:pPr defTabSz="768350">
              <a:spcBef>
                <a:spcPct val="50000"/>
              </a:spcBef>
            </a:pPr>
            <a:r>
              <a:rPr lang="de-DE" sz="1000" i="1"/>
              <a:t>Quelle/ Fonte: Gesundheitsministerium / Ministero della Salute, esclusi accessi diretti</a:t>
            </a:r>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48" name="Group 36"/>
          <p:cNvGraphicFramePr>
            <a:graphicFrameLocks noGrp="1"/>
          </p:cNvGraphicFramePr>
          <p:nvPr/>
        </p:nvGraphicFramePr>
        <p:xfrm>
          <a:off x="666750" y="1606550"/>
          <a:ext cx="4495800" cy="3462338"/>
        </p:xfrm>
        <a:graphic>
          <a:graphicData uri="http://schemas.openxmlformats.org/drawingml/2006/table">
            <a:tbl>
              <a:tblPr/>
              <a:tblGrid>
                <a:gridCol w="2708275"/>
                <a:gridCol w="1787525"/>
              </a:tblGrid>
              <a:tr h="2603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bg1"/>
                          </a:solidFill>
                          <a:effectLst/>
                          <a:latin typeface="Arial" charset="0"/>
                          <a:cs typeface="Arial" charset="0"/>
                        </a:rPr>
                        <a:t>Krankenhaus / Ospedale</a:t>
                      </a:r>
                    </a:p>
                  </a:txBody>
                  <a:tcPr marL="104393" marR="104393" marT="50397" marB="50397" anchor="ctr" anchorCtr="1" horzOverflow="overflow">
                    <a:lnL>
                      <a:noFill/>
                    </a:lnL>
                    <a:lnR w="12700" cap="flat" cmpd="sng" algn="ctr">
                      <a:solidFill>
                        <a:srgbClr val="000000"/>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solidFill>
                      <a:srgbClr val="006699"/>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bg1"/>
                          </a:solidFill>
                          <a:effectLst/>
                          <a:latin typeface="Arial" charset="0"/>
                          <a:cs typeface="Arial" charset="0"/>
                        </a:rPr>
                        <a:t>Zugänge / Accessi </a:t>
                      </a:r>
                    </a:p>
                  </a:txBody>
                  <a:tcPr marL="104393" marR="104393" marT="50397" marB="50397" anchor="ctr" anchorCtr="1" horzOverflow="overflow">
                    <a:lnL w="12700" cap="flat" cmpd="sng" algn="ctr">
                      <a:solidFill>
                        <a:srgbClr val="000000"/>
                      </a:solidFill>
                      <a:prstDash val="solid"/>
                      <a:round/>
                      <a:headEnd type="none" w="med" len="med"/>
                      <a:tailEnd type="none" w="med" len="med"/>
                    </a:lnL>
                    <a:lnR>
                      <a:noFill/>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solidFill>
                      <a:srgbClr val="006699"/>
                    </a:solidFill>
                  </a:tcPr>
                </a:tc>
              </a:tr>
              <a:tr h="3476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de-DE" sz="1500" b="0" i="0" u="none" strike="noStrike" cap="none" normalizeH="0" baseline="0" smtClean="0">
                          <a:ln>
                            <a:noFill/>
                          </a:ln>
                          <a:solidFill>
                            <a:srgbClr val="000066"/>
                          </a:solidFill>
                          <a:effectLst/>
                          <a:latin typeface="Arial" charset="0"/>
                          <a:cs typeface="Arial" charset="0"/>
                        </a:rPr>
                        <a:t>Bozen / Bolzano</a:t>
                      </a:r>
                    </a:p>
                  </a:txBody>
                  <a:tcPr marL="103897" marR="103897" marT="51949" marB="51949" anchor="b" horzOverflow="overflow">
                    <a:lnL>
                      <a:noFill/>
                    </a:lnL>
                    <a:lnR w="12700" cap="flat" cmpd="sng" algn="ctr">
                      <a:solidFill>
                        <a:srgbClr val="000000"/>
                      </a:solidFill>
                      <a:prstDash val="solid"/>
                      <a:round/>
                      <a:headEnd type="none" w="med" len="med"/>
                      <a:tailEnd type="none" w="med" len="med"/>
                    </a:lnR>
                    <a:lnT w="19050" cap="flat" cmpd="sng" algn="ctr">
                      <a:solidFill>
                        <a:srgbClr val="006699"/>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de-DE" sz="1500" b="0" i="0" u="none" strike="noStrike" cap="none" normalizeH="0" baseline="0" smtClean="0">
                          <a:ln>
                            <a:noFill/>
                          </a:ln>
                          <a:solidFill>
                            <a:srgbClr val="000066"/>
                          </a:solidFill>
                          <a:effectLst/>
                          <a:latin typeface="Arial" charset="0"/>
                          <a:cs typeface="Arial" charset="0"/>
                        </a:rPr>
                        <a:t>89.663</a:t>
                      </a:r>
                    </a:p>
                  </a:txBody>
                  <a:tcPr marL="103897" marR="103897" marT="51949" marB="51949" anchor="b" horzOverflow="overflow">
                    <a:lnL w="12700" cap="flat" cmpd="sng" algn="ctr">
                      <a:solidFill>
                        <a:srgbClr val="000000"/>
                      </a:solidFill>
                      <a:prstDash val="solid"/>
                      <a:round/>
                      <a:headEnd type="none" w="med" len="med"/>
                      <a:tailEnd type="none" w="med" len="med"/>
                    </a:lnL>
                    <a:lnR>
                      <a:noFill/>
                    </a:lnR>
                    <a:lnT w="19050" cap="flat" cmpd="sng" algn="ctr">
                      <a:solidFill>
                        <a:srgbClr val="006699"/>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6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de-DE" sz="1500" b="0" i="0" u="none" strike="noStrike" cap="none" normalizeH="0" baseline="0" smtClean="0">
                          <a:ln>
                            <a:noFill/>
                          </a:ln>
                          <a:solidFill>
                            <a:srgbClr val="000066"/>
                          </a:solidFill>
                          <a:effectLst/>
                          <a:latin typeface="Arial" charset="0"/>
                          <a:cs typeface="Arial" charset="0"/>
                        </a:rPr>
                        <a:t>Meran/ Merano</a:t>
                      </a:r>
                    </a:p>
                  </a:txBody>
                  <a:tcPr marL="103897" marR="103897" marT="51949" marB="51949"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de-DE" sz="1500" b="0" i="0" u="none" strike="noStrike" cap="none" normalizeH="0" baseline="0" smtClean="0">
                          <a:ln>
                            <a:noFill/>
                          </a:ln>
                          <a:solidFill>
                            <a:srgbClr val="000066"/>
                          </a:solidFill>
                          <a:effectLst/>
                          <a:latin typeface="Arial" charset="0"/>
                          <a:cs typeface="Arial" charset="0"/>
                        </a:rPr>
                        <a:t>69.532</a:t>
                      </a:r>
                    </a:p>
                  </a:txBody>
                  <a:tcPr marL="103897" marR="103897" marT="51949" marB="51949"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6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de-DE" sz="1500" b="0" i="0" u="none" strike="noStrike" cap="none" normalizeH="0" baseline="0" smtClean="0">
                          <a:ln>
                            <a:noFill/>
                          </a:ln>
                          <a:solidFill>
                            <a:srgbClr val="000066"/>
                          </a:solidFill>
                          <a:effectLst/>
                          <a:latin typeface="Arial" charset="0"/>
                          <a:cs typeface="Arial" charset="0"/>
                        </a:rPr>
                        <a:t>Brixen /Bressanone</a:t>
                      </a:r>
                    </a:p>
                  </a:txBody>
                  <a:tcPr marL="103897" marR="103897" marT="51949" marB="51949"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de-DE" sz="1500" b="0" i="0" u="none" strike="noStrike" cap="none" normalizeH="0" baseline="0" smtClean="0">
                          <a:ln>
                            <a:noFill/>
                          </a:ln>
                          <a:solidFill>
                            <a:srgbClr val="000066"/>
                          </a:solidFill>
                          <a:effectLst/>
                          <a:latin typeface="Arial" charset="0"/>
                          <a:cs typeface="Arial" charset="0"/>
                        </a:rPr>
                        <a:t>32.369</a:t>
                      </a:r>
                    </a:p>
                  </a:txBody>
                  <a:tcPr marL="103897" marR="103897" marT="51949" marB="51949"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6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de-DE" sz="1500" b="0" i="0" u="none" strike="noStrike" cap="none" normalizeH="0" baseline="0" smtClean="0">
                          <a:ln>
                            <a:noFill/>
                          </a:ln>
                          <a:solidFill>
                            <a:srgbClr val="000066"/>
                          </a:solidFill>
                          <a:effectLst/>
                          <a:latin typeface="Arial" charset="0"/>
                          <a:cs typeface="Arial" charset="0"/>
                        </a:rPr>
                        <a:t>Bruneck / Brunico</a:t>
                      </a:r>
                    </a:p>
                  </a:txBody>
                  <a:tcPr marL="103897" marR="103897" marT="51949" marB="51949"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de-DE" sz="1500" b="0" i="0" u="none" strike="noStrike" cap="none" normalizeH="0" baseline="0" smtClean="0">
                          <a:ln>
                            <a:noFill/>
                          </a:ln>
                          <a:solidFill>
                            <a:srgbClr val="000066"/>
                          </a:solidFill>
                          <a:effectLst/>
                          <a:latin typeface="Arial" charset="0"/>
                          <a:cs typeface="Arial" charset="0"/>
                        </a:rPr>
                        <a:t>31.827</a:t>
                      </a:r>
                    </a:p>
                  </a:txBody>
                  <a:tcPr marL="103897" marR="103897" marT="51949" marB="51949"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6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de-DE" sz="1500" b="0" i="0" u="none" strike="noStrike" cap="none" normalizeH="0" baseline="0" smtClean="0">
                          <a:ln>
                            <a:noFill/>
                          </a:ln>
                          <a:solidFill>
                            <a:srgbClr val="000066"/>
                          </a:solidFill>
                          <a:effectLst/>
                          <a:latin typeface="Arial" charset="0"/>
                          <a:cs typeface="Arial" charset="0"/>
                        </a:rPr>
                        <a:t>Sterzing / Vipiteno</a:t>
                      </a:r>
                    </a:p>
                  </a:txBody>
                  <a:tcPr marL="103897" marR="103897" marT="51949" marB="51949"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de-DE" sz="1500" b="0" i="0" u="none" strike="noStrike" cap="none" normalizeH="0" baseline="0" smtClean="0">
                          <a:ln>
                            <a:noFill/>
                          </a:ln>
                          <a:solidFill>
                            <a:srgbClr val="000066"/>
                          </a:solidFill>
                          <a:effectLst/>
                          <a:latin typeface="Arial" charset="0"/>
                          <a:cs typeface="Arial" charset="0"/>
                        </a:rPr>
                        <a:t>9.817</a:t>
                      </a:r>
                    </a:p>
                  </a:txBody>
                  <a:tcPr marL="103897" marR="103897" marT="51949" marB="51949"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6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de-DE" sz="1500" b="0" i="0" u="none" strike="noStrike" cap="none" normalizeH="0" baseline="0" smtClean="0">
                          <a:ln>
                            <a:noFill/>
                          </a:ln>
                          <a:solidFill>
                            <a:srgbClr val="000066"/>
                          </a:solidFill>
                          <a:effectLst/>
                          <a:latin typeface="Arial" charset="0"/>
                          <a:cs typeface="Arial" charset="0"/>
                        </a:rPr>
                        <a:t>Innichen / San Candido</a:t>
                      </a:r>
                    </a:p>
                  </a:txBody>
                  <a:tcPr marL="103897" marR="103897" marT="51949" marB="51949"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de-DE" sz="1500" b="0" i="0" u="none" strike="noStrike" cap="none" normalizeH="0" baseline="0" smtClean="0">
                          <a:ln>
                            <a:noFill/>
                          </a:ln>
                          <a:solidFill>
                            <a:srgbClr val="000066"/>
                          </a:solidFill>
                          <a:effectLst/>
                          <a:latin typeface="Arial" charset="0"/>
                          <a:cs typeface="Arial" charset="0"/>
                        </a:rPr>
                        <a:t>13.696</a:t>
                      </a:r>
                    </a:p>
                  </a:txBody>
                  <a:tcPr marL="103897" marR="103897" marT="51949" marB="51949"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6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de-DE" sz="1500" b="0" i="0" u="none" strike="noStrike" cap="none" normalizeH="0" baseline="0" smtClean="0">
                          <a:ln>
                            <a:noFill/>
                          </a:ln>
                          <a:solidFill>
                            <a:srgbClr val="000066"/>
                          </a:solidFill>
                          <a:effectLst/>
                          <a:latin typeface="Arial" charset="0"/>
                          <a:cs typeface="Arial" charset="0"/>
                        </a:rPr>
                        <a:t>Schlanders / Silandro</a:t>
                      </a:r>
                    </a:p>
                  </a:txBody>
                  <a:tcPr marL="103897" marR="103897" marT="51949" marB="51949"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de-DE" sz="1500" b="0" i="0" u="none" strike="noStrike" cap="none" normalizeH="0" baseline="0" smtClean="0">
                          <a:ln>
                            <a:noFill/>
                          </a:ln>
                          <a:solidFill>
                            <a:srgbClr val="000066"/>
                          </a:solidFill>
                          <a:effectLst/>
                          <a:latin typeface="Arial" charset="0"/>
                          <a:cs typeface="Arial" charset="0"/>
                        </a:rPr>
                        <a:t>18.940</a:t>
                      </a:r>
                    </a:p>
                  </a:txBody>
                  <a:tcPr marL="103897" marR="103897" marT="51949" marB="51949"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r>
              <a:tr h="3794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bg1"/>
                          </a:solidFill>
                          <a:effectLst/>
                          <a:latin typeface="Arial" charset="0"/>
                          <a:cs typeface="Arial" charset="0"/>
                        </a:rPr>
                        <a:t>Insgesamt / Totale</a:t>
                      </a:r>
                    </a:p>
                  </a:txBody>
                  <a:tcPr marL="103897" marR="103897" marT="51949" marB="51949" anchor="b" horzOverflow="overflow">
                    <a:lnL>
                      <a:noFill/>
                    </a:lnL>
                    <a:lnR w="12700" cap="flat" cmpd="sng" algn="ctr">
                      <a:solidFill>
                        <a:srgbClr val="000000"/>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solidFill>
                      <a:srgbClr val="006699"/>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bg1"/>
                          </a:solidFill>
                          <a:effectLst/>
                          <a:latin typeface="Arial" charset="0"/>
                          <a:cs typeface="Arial" charset="0"/>
                        </a:rPr>
                        <a:t>265.844</a:t>
                      </a:r>
                    </a:p>
                  </a:txBody>
                  <a:tcPr marL="103897" marR="103897" marT="51949" marB="51949" anchor="b" horzOverflow="overflow">
                    <a:lnL w="12700" cap="flat" cmpd="sng" algn="ctr">
                      <a:solidFill>
                        <a:srgbClr val="000000"/>
                      </a:solidFill>
                      <a:prstDash val="solid"/>
                      <a:round/>
                      <a:headEnd type="none" w="med" len="med"/>
                      <a:tailEnd type="none" w="med" len="med"/>
                    </a:lnL>
                    <a:lnR>
                      <a:noFill/>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solidFill>
                      <a:srgbClr val="006699"/>
                    </a:solidFill>
                  </a:tcPr>
                </a:tc>
              </a:tr>
            </a:tbl>
          </a:graphicData>
        </a:graphic>
      </p:graphicFrame>
      <p:sp>
        <p:nvSpPr>
          <p:cNvPr id="52255" name="Textfeld 4"/>
          <p:cNvSpPr txBox="1">
            <a:spLocks noChangeArrowheads="1"/>
          </p:cNvSpPr>
          <p:nvPr/>
        </p:nvSpPr>
        <p:spPr bwMode="auto">
          <a:xfrm>
            <a:off x="700088" y="0"/>
            <a:ext cx="11490325" cy="1174750"/>
          </a:xfrm>
          <a:prstGeom prst="rect">
            <a:avLst/>
          </a:prstGeom>
          <a:noFill/>
          <a:ln w="9525">
            <a:noFill/>
            <a:miter lim="800000"/>
            <a:headEnd/>
            <a:tailEnd/>
          </a:ln>
        </p:spPr>
        <p:txBody>
          <a:bodyPr lIns="100919" tIns="50460" rIns="100919" bIns="50460">
            <a:spAutoFit/>
          </a:bodyPr>
          <a:lstStyle/>
          <a:p>
            <a:pPr defTabSz="1009650">
              <a:lnSpc>
                <a:spcPct val="110000"/>
              </a:lnSpc>
            </a:pPr>
            <a:r>
              <a:rPr lang="it-IT" sz="3200">
                <a:solidFill>
                  <a:srgbClr val="000066"/>
                </a:solidFill>
                <a:latin typeface="Fira Sans Hair"/>
              </a:rPr>
              <a:t>ZUGÄNGE ZU DEN NOTAUFNAHMEN / ACCESSI AL PRONTO SOCCORSO - 2016</a:t>
            </a:r>
            <a:endParaRPr lang="it-IT" sz="3200"/>
          </a:p>
        </p:txBody>
      </p:sp>
      <p:pic>
        <p:nvPicPr>
          <p:cNvPr id="52256" name="Picture 152"/>
          <p:cNvPicPr>
            <a:picLocks noChangeAspect="1" noChangeArrowheads="1"/>
          </p:cNvPicPr>
          <p:nvPr/>
        </p:nvPicPr>
        <p:blipFill>
          <a:blip r:embed="rId3"/>
          <a:srcRect/>
          <a:stretch>
            <a:fillRect/>
          </a:stretch>
        </p:blipFill>
        <p:spPr bwMode="auto">
          <a:xfrm>
            <a:off x="5162550" y="1498600"/>
            <a:ext cx="7027863" cy="3781425"/>
          </a:xfrm>
          <a:prstGeom prst="rect">
            <a:avLst/>
          </a:prstGeom>
          <a:noFill/>
          <a:ln w="9525">
            <a:noFill/>
            <a:miter lim="800000"/>
            <a:headEnd/>
            <a:tailEnd/>
          </a:ln>
        </p:spPr>
      </p:pic>
      <p:sp>
        <p:nvSpPr>
          <p:cNvPr id="52257" name="Text Box 8"/>
          <p:cNvSpPr txBox="1">
            <a:spLocks noChangeArrowheads="1"/>
          </p:cNvSpPr>
          <p:nvPr/>
        </p:nvSpPr>
        <p:spPr bwMode="auto">
          <a:xfrm>
            <a:off x="6723063" y="5965825"/>
            <a:ext cx="5275262" cy="457200"/>
          </a:xfrm>
          <a:prstGeom prst="rect">
            <a:avLst/>
          </a:prstGeom>
          <a:noFill/>
          <a:ln w="9525">
            <a:noFill/>
            <a:miter lim="800000"/>
            <a:headEnd/>
            <a:tailEnd/>
          </a:ln>
        </p:spPr>
        <p:txBody>
          <a:bodyPr lIns="76800" tIns="38400" rIns="76800" bIns="38400">
            <a:spAutoFit/>
          </a:bodyPr>
          <a:lstStyle/>
          <a:p>
            <a:pPr algn="r" defTabSz="768350">
              <a:spcBef>
                <a:spcPct val="50000"/>
              </a:spcBef>
            </a:pPr>
            <a:r>
              <a:rPr lang="de-DE" sz="1000" i="1"/>
              <a:t>Bemerkung/Nota: Ansässige und nicht Ansässige / Residenti e non residenti</a:t>
            </a:r>
          </a:p>
          <a:p>
            <a:pPr algn="r" defTabSz="768350">
              <a:spcBef>
                <a:spcPct val="50000"/>
              </a:spcBef>
            </a:pPr>
            <a:r>
              <a:rPr lang="de-DE" sz="1000" i="1"/>
              <a:t>Quelle/ Fonte: Ministerialdatenfluss EMUR (EH) / Flusso ministeriale EMUR (PS)</a:t>
            </a:r>
          </a:p>
        </p:txBody>
      </p:sp>
      <p:sp>
        <p:nvSpPr>
          <p:cNvPr id="52258" name="Text Box 35"/>
          <p:cNvSpPr txBox="1">
            <a:spLocks noChangeArrowheads="1"/>
          </p:cNvSpPr>
          <p:nvPr/>
        </p:nvSpPr>
        <p:spPr bwMode="auto">
          <a:xfrm>
            <a:off x="7750175" y="2139950"/>
            <a:ext cx="3927475" cy="884238"/>
          </a:xfrm>
          <a:prstGeom prst="rect">
            <a:avLst/>
          </a:prstGeom>
          <a:noFill/>
          <a:ln w="9525">
            <a:noFill/>
            <a:miter lim="800000"/>
            <a:headEnd/>
            <a:tailEnd/>
          </a:ln>
        </p:spPr>
        <p:txBody>
          <a:bodyPr lIns="91435" tIns="45717" rIns="91435" bIns="45717">
            <a:spAutoFit/>
          </a:bodyPr>
          <a:lstStyle/>
          <a:p>
            <a:pPr algn="ctr">
              <a:spcBef>
                <a:spcPct val="50000"/>
              </a:spcBef>
            </a:pPr>
            <a:r>
              <a:rPr lang="de-DE">
                <a:solidFill>
                  <a:srgbClr val="FF3300"/>
                </a:solidFill>
              </a:rPr>
              <a:t>Insgesamt pro Tag / Totale al giorno = </a:t>
            </a:r>
            <a:r>
              <a:rPr lang="de-DE" sz="3200">
                <a:solidFill>
                  <a:srgbClr val="FF3300"/>
                </a:solidFill>
              </a:rPr>
              <a:t>730</a:t>
            </a:r>
            <a:r>
              <a:rPr lang="de-DE">
                <a:solidFill>
                  <a:srgbClr val="FF3300"/>
                </a:solidFill>
              </a:rPr>
              <a:t> </a:t>
            </a:r>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8" name="Group 10"/>
          <p:cNvGrpSpPr>
            <a:grpSpLocks/>
          </p:cNvGrpSpPr>
          <p:nvPr/>
        </p:nvGrpSpPr>
        <p:grpSpPr bwMode="auto">
          <a:xfrm>
            <a:off x="696913" y="4535488"/>
            <a:ext cx="9698037" cy="1458912"/>
            <a:chOff x="621" y="3060"/>
            <a:chExt cx="6109" cy="919"/>
          </a:xfrm>
        </p:grpSpPr>
        <p:sp>
          <p:nvSpPr>
            <p:cNvPr id="17414" name="Rectangle 10"/>
            <p:cNvSpPr>
              <a:spLocks noChangeArrowheads="1"/>
            </p:cNvSpPr>
            <p:nvPr/>
          </p:nvSpPr>
          <p:spPr bwMode="auto">
            <a:xfrm>
              <a:off x="905" y="3521"/>
              <a:ext cx="5825" cy="458"/>
            </a:xfrm>
            <a:prstGeom prst="rect">
              <a:avLst/>
            </a:prstGeom>
            <a:solidFill>
              <a:schemeClr val="bg2"/>
            </a:solidFill>
            <a:ln w="9525">
              <a:solidFill>
                <a:schemeClr val="bg2"/>
              </a:solidFill>
              <a:miter lim="800000"/>
              <a:headEnd/>
              <a:tailEnd/>
            </a:ln>
          </p:spPr>
          <p:txBody>
            <a:bodyPr lIns="108823" tIns="54412" rIns="108823" bIns="54412">
              <a:spAutoFit/>
            </a:bodyPr>
            <a:lstStyle/>
            <a:p>
              <a:pPr algn="ctr" defTabSz="1089025"/>
              <a:r>
                <a:rPr lang="de-DE" i="1">
                  <a:solidFill>
                    <a:srgbClr val="000066"/>
                  </a:solidFill>
                  <a:hlinkClick r:id="rId3"/>
                </a:rPr>
                <a:t>http://www.provinz.bz.it/gesundheitsbeobachtung</a:t>
              </a:r>
              <a:endParaRPr lang="de-DE" i="1">
                <a:solidFill>
                  <a:srgbClr val="000066"/>
                </a:solidFill>
              </a:endParaRPr>
            </a:p>
            <a:p>
              <a:pPr algn="ctr" defTabSz="1089025"/>
              <a:r>
                <a:rPr lang="de-DE" i="1">
                  <a:solidFill>
                    <a:srgbClr val="000066"/>
                  </a:solidFill>
                  <a:hlinkClick r:id="rId4"/>
                </a:rPr>
                <a:t>http://www.provincia.bz.it/osservatoriosalute</a:t>
              </a:r>
              <a:endParaRPr lang="de-DE" i="1">
                <a:solidFill>
                  <a:srgbClr val="000066"/>
                </a:solidFill>
              </a:endParaRPr>
            </a:p>
          </p:txBody>
        </p:sp>
        <p:sp>
          <p:nvSpPr>
            <p:cNvPr id="2" name="Rectangle 7"/>
            <p:cNvSpPr>
              <a:spLocks noChangeArrowheads="1"/>
            </p:cNvSpPr>
            <p:nvPr/>
          </p:nvSpPr>
          <p:spPr bwMode="auto">
            <a:xfrm>
              <a:off x="621" y="3060"/>
              <a:ext cx="4353" cy="365"/>
            </a:xfrm>
            <a:prstGeom prst="rect">
              <a:avLst/>
            </a:prstGeom>
            <a:noFill/>
            <a:ln w="9525">
              <a:noFill/>
              <a:miter lim="800000"/>
              <a:headEnd/>
              <a:tailEnd/>
            </a:ln>
          </p:spPr>
          <p:txBody>
            <a:bodyPr wrap="none" lIns="91429" tIns="45715" rIns="91429" bIns="45715">
              <a:spAutoFit/>
            </a:bodyPr>
            <a:lstStyle/>
            <a:p>
              <a:pPr>
                <a:buClr>
                  <a:srgbClr val="FF3300"/>
                </a:buClr>
                <a:buFont typeface="Wingdings" pitchFamily="2" charset="2"/>
                <a:buChar char="§"/>
              </a:pPr>
              <a:r>
                <a:rPr lang="it-IT" sz="2900">
                  <a:solidFill>
                    <a:srgbClr val="006699"/>
                  </a:solidFill>
                </a:rPr>
                <a:t> </a:t>
              </a:r>
              <a:r>
                <a:rPr lang="it-IT" sz="3200">
                  <a:solidFill>
                    <a:srgbClr val="006699"/>
                  </a:solidFill>
                </a:rPr>
                <a:t>Neue WEB Seite / </a:t>
              </a:r>
              <a:r>
                <a:rPr lang="it-IT" sz="3200" i="1">
                  <a:solidFill>
                    <a:srgbClr val="FF0000"/>
                  </a:solidFill>
                </a:rPr>
                <a:t>Nuovo sito WEB</a:t>
              </a:r>
              <a:r>
                <a:rPr lang="it-IT" sz="3200">
                  <a:solidFill>
                    <a:srgbClr val="FF0000"/>
                  </a:solidFill>
                </a:rPr>
                <a:t> </a:t>
              </a:r>
              <a:endParaRPr lang="de-DE" sz="3200">
                <a:solidFill>
                  <a:srgbClr val="FF0000"/>
                </a:solidFill>
              </a:endParaRPr>
            </a:p>
          </p:txBody>
        </p:sp>
      </p:grpSp>
      <p:pic>
        <p:nvPicPr>
          <p:cNvPr id="17419" name="Picture 11"/>
          <p:cNvPicPr>
            <a:picLocks noChangeAspect="1" noChangeArrowheads="1"/>
          </p:cNvPicPr>
          <p:nvPr/>
        </p:nvPicPr>
        <p:blipFill>
          <a:blip r:embed="rId5"/>
          <a:srcRect/>
          <a:stretch>
            <a:fillRect/>
          </a:stretch>
        </p:blipFill>
        <p:spPr bwMode="auto">
          <a:xfrm rot="388516">
            <a:off x="9652000" y="3916363"/>
            <a:ext cx="2233613" cy="2732087"/>
          </a:xfrm>
          <a:prstGeom prst="rect">
            <a:avLst/>
          </a:prstGeom>
          <a:noFill/>
          <a:ln w="9525">
            <a:noFill/>
            <a:miter lim="800000"/>
            <a:headEnd/>
            <a:tailEnd/>
          </a:ln>
          <a:effectLst/>
        </p:spPr>
      </p:pic>
      <p:pic>
        <p:nvPicPr>
          <p:cNvPr id="3" name="Picture 10"/>
          <p:cNvPicPr>
            <a:picLocks noChangeAspect="1" noChangeArrowheads="1"/>
          </p:cNvPicPr>
          <p:nvPr/>
        </p:nvPicPr>
        <p:blipFill>
          <a:blip r:embed="rId6"/>
          <a:srcRect/>
          <a:stretch>
            <a:fillRect/>
          </a:stretch>
        </p:blipFill>
        <p:spPr bwMode="auto">
          <a:xfrm rot="-416101">
            <a:off x="9196388" y="374650"/>
            <a:ext cx="2305050" cy="2801938"/>
          </a:xfrm>
          <a:prstGeom prst="rect">
            <a:avLst/>
          </a:prstGeom>
          <a:noFill/>
          <a:ln w="9525">
            <a:noFill/>
            <a:miter lim="800000"/>
            <a:headEnd/>
            <a:tailEnd/>
          </a:ln>
          <a:effectLst/>
        </p:spPr>
      </p:pic>
      <p:sp>
        <p:nvSpPr>
          <p:cNvPr id="17409" name="Rectangle 9"/>
          <p:cNvSpPr>
            <a:spLocks noChangeArrowheads="1"/>
          </p:cNvSpPr>
          <p:nvPr/>
        </p:nvSpPr>
        <p:spPr bwMode="auto">
          <a:xfrm>
            <a:off x="655638" y="101600"/>
            <a:ext cx="8305800" cy="1447800"/>
          </a:xfrm>
          <a:prstGeom prst="rect">
            <a:avLst/>
          </a:prstGeom>
          <a:noFill/>
          <a:ln w="9525">
            <a:noFill/>
            <a:miter lim="800000"/>
            <a:headEnd/>
            <a:tailEnd/>
          </a:ln>
        </p:spPr>
        <p:txBody>
          <a:bodyPr wrap="none" lIns="108823" tIns="54412" rIns="108823" bIns="54412">
            <a:spAutoFit/>
          </a:bodyPr>
          <a:lstStyle/>
          <a:p>
            <a:pPr defTabSz="1089025"/>
            <a:r>
              <a:rPr lang="de-DE" sz="4400">
                <a:solidFill>
                  <a:srgbClr val="203864"/>
                </a:solidFill>
                <a:latin typeface="Fira Sans Hair"/>
              </a:rPr>
              <a:t>Landesgesundheitsbericht 2016 </a:t>
            </a:r>
          </a:p>
          <a:p>
            <a:pPr defTabSz="1089025"/>
            <a:r>
              <a:rPr lang="de-DE" sz="4400">
                <a:solidFill>
                  <a:srgbClr val="203864"/>
                </a:solidFill>
                <a:latin typeface="Fira Sans Hair"/>
              </a:rPr>
              <a:t>– </a:t>
            </a:r>
            <a:r>
              <a:rPr lang="de-DE" sz="4400" i="1">
                <a:solidFill>
                  <a:srgbClr val="203864"/>
                </a:solidFill>
                <a:latin typeface="Fira Sans Hair"/>
              </a:rPr>
              <a:t>Relazione Sanitaria 2016</a:t>
            </a:r>
          </a:p>
        </p:txBody>
      </p:sp>
      <p:sp>
        <p:nvSpPr>
          <p:cNvPr id="17410" name="Segnaposto contenuto 2"/>
          <p:cNvSpPr>
            <a:spLocks/>
          </p:cNvSpPr>
          <p:nvPr/>
        </p:nvSpPr>
        <p:spPr bwMode="auto">
          <a:xfrm>
            <a:off x="719138" y="1995488"/>
            <a:ext cx="8320087" cy="823912"/>
          </a:xfrm>
          <a:prstGeom prst="rect">
            <a:avLst/>
          </a:prstGeom>
          <a:noFill/>
          <a:ln w="9525">
            <a:noFill/>
            <a:miter lim="800000"/>
            <a:headEnd/>
            <a:tailEnd/>
          </a:ln>
        </p:spPr>
        <p:txBody>
          <a:bodyPr lIns="108823" tIns="54412" rIns="108823" bIns="54412"/>
          <a:lstStyle/>
          <a:p>
            <a:pPr marL="269875" indent="-269875" defTabSz="1089025" eaLnBrk="0" hangingPunct="0">
              <a:lnSpc>
                <a:spcPct val="90000"/>
              </a:lnSpc>
              <a:spcBef>
                <a:spcPts val="1188"/>
              </a:spcBef>
              <a:buClr>
                <a:srgbClr val="FF3300"/>
              </a:buClr>
              <a:buFont typeface="Wingdings" pitchFamily="2" charset="2"/>
              <a:buChar char="§"/>
            </a:pPr>
            <a:r>
              <a:rPr lang="it-IT" sz="3300">
                <a:solidFill>
                  <a:srgbClr val="006699"/>
                </a:solidFill>
              </a:rPr>
              <a:t>Daten zur Gesundheit / </a:t>
            </a:r>
            <a:r>
              <a:rPr lang="it-IT" sz="3300" i="1">
                <a:solidFill>
                  <a:srgbClr val="FF3300"/>
                </a:solidFill>
              </a:rPr>
              <a:t>Dati sulla salute</a:t>
            </a:r>
          </a:p>
        </p:txBody>
      </p:sp>
      <p:sp>
        <p:nvSpPr>
          <p:cNvPr id="17415" name="Rectangle 8"/>
          <p:cNvSpPr>
            <a:spLocks noChangeArrowheads="1"/>
          </p:cNvSpPr>
          <p:nvPr/>
        </p:nvSpPr>
        <p:spPr bwMode="auto">
          <a:xfrm>
            <a:off x="719138" y="3190875"/>
            <a:ext cx="9831387" cy="1066800"/>
          </a:xfrm>
          <a:prstGeom prst="rect">
            <a:avLst/>
          </a:prstGeom>
          <a:noFill/>
          <a:ln w="9525">
            <a:noFill/>
            <a:miter lim="800000"/>
            <a:headEnd/>
            <a:tailEnd/>
          </a:ln>
        </p:spPr>
        <p:txBody>
          <a:bodyPr lIns="91429" tIns="45715" rIns="91429" bIns="45715">
            <a:spAutoFit/>
          </a:bodyPr>
          <a:lstStyle/>
          <a:p>
            <a:pPr>
              <a:buClr>
                <a:srgbClr val="FF3300"/>
              </a:buClr>
              <a:buFont typeface="Wingdings" pitchFamily="2" charset="2"/>
              <a:buChar char="§"/>
            </a:pPr>
            <a:r>
              <a:rPr lang="it-IT" sz="2900">
                <a:solidFill>
                  <a:srgbClr val="006699"/>
                </a:solidFill>
              </a:rPr>
              <a:t> </a:t>
            </a:r>
            <a:r>
              <a:rPr lang="it-IT" sz="3200">
                <a:solidFill>
                  <a:srgbClr val="006699"/>
                </a:solidFill>
              </a:rPr>
              <a:t>Beobachtungsstelle für Gesundheit /</a:t>
            </a:r>
            <a:r>
              <a:rPr lang="it-IT" sz="3200" i="1">
                <a:solidFill>
                  <a:srgbClr val="FF0000"/>
                </a:solidFill>
              </a:rPr>
              <a:t>Osservatorio per la Salute</a:t>
            </a:r>
            <a:r>
              <a:rPr lang="it-IT" sz="2900" i="1">
                <a:solidFill>
                  <a:srgbClr val="FF0000"/>
                </a:solidFill>
              </a:rPr>
              <a:t> </a:t>
            </a:r>
            <a:endParaRPr lang="de-DE" sz="2900" i="1">
              <a:solidFill>
                <a:srgbClr val="FF0000"/>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wipe(up)">
                                      <p:cBhvr>
                                        <p:cTn id="7" dur="1000"/>
                                        <p:tgtEl>
                                          <p:spTgt spid="174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418"/>
                                        </p:tgtEl>
                                        <p:attrNameLst>
                                          <p:attrName>style.visibility</p:attrName>
                                        </p:attrNameLst>
                                      </p:cBhvr>
                                      <p:to>
                                        <p:strVal val="visible"/>
                                      </p:to>
                                    </p:set>
                                    <p:animEffect transition="in" filter="wipe(up)">
                                      <p:cBhvr>
                                        <p:cTn id="12" dur="10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p:nvPr>
        </p:nvSpPr>
        <p:spPr>
          <a:xfrm>
            <a:off x="627063" y="0"/>
            <a:ext cx="11563350" cy="1325563"/>
          </a:xfrm>
        </p:spPr>
        <p:txBody>
          <a:bodyPr/>
          <a:lstStyle/>
          <a:p>
            <a:r>
              <a:rPr lang="de-DE" sz="3200" smtClean="0">
                <a:solidFill>
                  <a:srgbClr val="000066"/>
                </a:solidFill>
                <a:latin typeface="Arial" charset="0"/>
                <a:cs typeface="Arial" charset="0"/>
              </a:rPr>
              <a:t>Fachärztliche Leistungen -  </a:t>
            </a:r>
            <a:r>
              <a:rPr lang="de-DE" sz="3200" u="sng" smtClean="0">
                <a:solidFill>
                  <a:srgbClr val="000066"/>
                </a:solidFill>
                <a:latin typeface="Arial" charset="0"/>
                <a:cs typeface="Arial" charset="0"/>
              </a:rPr>
              <a:t>Verbrauchsrate pro Kopf</a:t>
            </a:r>
            <a:r>
              <a:rPr lang="de-DE" sz="3200" smtClean="0">
                <a:solidFill>
                  <a:srgbClr val="000066"/>
                </a:solidFill>
                <a:latin typeface="Arial" charset="0"/>
                <a:cs typeface="Arial" charset="0"/>
              </a:rPr>
              <a:t> / Specialistica ambulatoriale - </a:t>
            </a:r>
            <a:r>
              <a:rPr lang="de-DE" sz="3200" u="sng" smtClean="0">
                <a:solidFill>
                  <a:srgbClr val="000066"/>
                </a:solidFill>
                <a:latin typeface="Arial" charset="0"/>
                <a:cs typeface="Arial" charset="0"/>
              </a:rPr>
              <a:t>Tasso di consumo pro capite</a:t>
            </a:r>
          </a:p>
        </p:txBody>
      </p:sp>
      <p:pic>
        <p:nvPicPr>
          <p:cNvPr id="54274" name="Picture 7"/>
          <p:cNvPicPr>
            <a:picLocks noChangeAspect="1" noChangeArrowheads="1"/>
          </p:cNvPicPr>
          <p:nvPr/>
        </p:nvPicPr>
        <p:blipFill>
          <a:blip r:embed="rId3"/>
          <a:srcRect/>
          <a:stretch>
            <a:fillRect/>
          </a:stretch>
        </p:blipFill>
        <p:spPr bwMode="auto">
          <a:xfrm>
            <a:off x="207963" y="968375"/>
            <a:ext cx="8131175" cy="5154613"/>
          </a:xfrm>
          <a:prstGeom prst="rect">
            <a:avLst/>
          </a:prstGeom>
          <a:noFill/>
          <a:ln w="9525">
            <a:noFill/>
            <a:miter lim="800000"/>
            <a:headEnd/>
            <a:tailEnd/>
          </a:ln>
        </p:spPr>
      </p:pic>
      <p:graphicFrame>
        <p:nvGraphicFramePr>
          <p:cNvPr id="117776" name="Group 16"/>
          <p:cNvGraphicFramePr>
            <a:graphicFrameLocks noGrp="1"/>
          </p:cNvGraphicFramePr>
          <p:nvPr/>
        </p:nvGraphicFramePr>
        <p:xfrm>
          <a:off x="8162925" y="2695575"/>
          <a:ext cx="3857625" cy="1025525"/>
        </p:xfrm>
        <a:graphic>
          <a:graphicData uri="http://schemas.openxmlformats.org/drawingml/2006/table">
            <a:tbl>
              <a:tblPr/>
              <a:tblGrid>
                <a:gridCol w="1531938"/>
                <a:gridCol w="1282700"/>
                <a:gridCol w="1042987"/>
              </a:tblGrid>
              <a:tr h="439738">
                <a:tc>
                  <a:txBody>
                    <a:bodyPr/>
                    <a:lstStyle/>
                    <a:p>
                      <a:pPr marL="0" marR="0" lvl="0" indent="0" algn="ctr" defTabSz="1089025" rtl="0" eaLnBrk="0" fontAlgn="base" latinLnBrk="0" hangingPunct="0">
                        <a:lnSpc>
                          <a:spcPct val="90000"/>
                        </a:lnSpc>
                        <a:spcBef>
                          <a:spcPts val="1188"/>
                        </a:spcBef>
                        <a:spcAft>
                          <a:spcPct val="0"/>
                        </a:spcAft>
                        <a:buClrTx/>
                        <a:buSzTx/>
                        <a:buFont typeface="Arial" charset="0"/>
                        <a:buNone/>
                        <a:tabLst/>
                      </a:pPr>
                      <a:endParaRPr kumimoji="0" lang="de-DE" sz="1800" b="0" i="0" u="none" strike="noStrike" cap="none" normalizeH="0" baseline="0" smtClean="0">
                        <a:ln>
                          <a:noFill/>
                        </a:ln>
                        <a:solidFill>
                          <a:srgbClr val="000066"/>
                        </a:solidFill>
                        <a:effectLst/>
                        <a:latin typeface="Arial" charset="0"/>
                        <a:cs typeface="Arial" charset="0"/>
                      </a:endParaRPr>
                    </a:p>
                  </a:txBody>
                  <a:tcPr marL="91435" marR="91435" marT="45717" marB="45717" anchor="ctr" anchorCtr="1" horzOverflow="overflow">
                    <a:lnL>
                      <a:noFill/>
                    </a:lnL>
                    <a:lnR w="12700" cap="flat" cmpd="sng" algn="ctr">
                      <a:solidFill>
                        <a:srgbClr val="006699"/>
                      </a:solidFill>
                      <a:prstDash val="solid"/>
                      <a:round/>
                      <a:headEnd type="none" w="med" len="med"/>
                      <a:tailEnd type="none" w="med" len="med"/>
                    </a:lnR>
                    <a:lnT w="12700" cap="flat" cmpd="sng" algn="ctr">
                      <a:solidFill>
                        <a:srgbClr val="006699"/>
                      </a:solidFill>
                      <a:prstDash val="sysDot"/>
                      <a:round/>
                      <a:headEnd type="none" w="med" len="med"/>
                      <a:tailEnd type="none" w="med" len="med"/>
                    </a:lnT>
                    <a:lnB w="12700" cap="flat" cmpd="sng" algn="ctr">
                      <a:solidFill>
                        <a:srgbClr val="006699"/>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1089025" rtl="0" eaLnBrk="0" fontAlgn="base" latinLnBrk="0" hangingPunct="0">
                        <a:lnSpc>
                          <a:spcPct val="90000"/>
                        </a:lnSpc>
                        <a:spcBef>
                          <a:spcPts val="1188"/>
                        </a:spcBef>
                        <a:spcAft>
                          <a:spcPct val="0"/>
                        </a:spcAft>
                        <a:buClrTx/>
                        <a:buSzTx/>
                        <a:buFont typeface="Arial" charset="0"/>
                        <a:buNone/>
                        <a:tabLst/>
                      </a:pPr>
                      <a:r>
                        <a:rPr kumimoji="0" lang="de-DE" sz="1800" b="0" i="0" u="none" strike="noStrike" cap="none" normalizeH="0" baseline="0" smtClean="0">
                          <a:ln>
                            <a:noFill/>
                          </a:ln>
                          <a:solidFill>
                            <a:srgbClr val="000066"/>
                          </a:solidFill>
                          <a:effectLst/>
                          <a:latin typeface="Arial" charset="0"/>
                          <a:cs typeface="Arial" charset="0"/>
                        </a:rPr>
                        <a:t>pro Jahr</a:t>
                      </a:r>
                    </a:p>
                  </a:txBody>
                  <a:tcPr marL="91435" marR="91435" marT="45717" marB="45717" anchor="ctr" anchorCtr="1"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ysDot"/>
                      <a:round/>
                      <a:headEnd type="none" w="med" len="med"/>
                      <a:tailEnd type="none" w="med" len="med"/>
                    </a:lnT>
                    <a:lnB w="12700" cap="flat" cmpd="sng" algn="ctr">
                      <a:solidFill>
                        <a:srgbClr val="006699"/>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1089025" rtl="0" eaLnBrk="0" fontAlgn="base" latinLnBrk="0" hangingPunct="0">
                        <a:lnSpc>
                          <a:spcPct val="90000"/>
                        </a:lnSpc>
                        <a:spcBef>
                          <a:spcPts val="1188"/>
                        </a:spcBef>
                        <a:spcAft>
                          <a:spcPct val="0"/>
                        </a:spcAft>
                        <a:buClrTx/>
                        <a:buSzTx/>
                        <a:buFont typeface="Arial" charset="0"/>
                        <a:buNone/>
                        <a:tabLst/>
                      </a:pPr>
                      <a:r>
                        <a:rPr kumimoji="0" lang="de-DE" sz="1800" b="0" i="0" u="none" strike="noStrike" cap="none" normalizeH="0" baseline="0" smtClean="0">
                          <a:ln>
                            <a:noFill/>
                          </a:ln>
                          <a:solidFill>
                            <a:srgbClr val="000066"/>
                          </a:solidFill>
                          <a:effectLst/>
                          <a:latin typeface="Arial" charset="0"/>
                          <a:cs typeface="Arial" charset="0"/>
                        </a:rPr>
                        <a:t>pro Tag</a:t>
                      </a:r>
                    </a:p>
                  </a:txBody>
                  <a:tcPr marL="91435" marR="91435" marT="45717" marB="45717" anchor="ctr" anchorCtr="1" horzOverflow="overflow">
                    <a:lnL w="12700" cap="flat" cmpd="sng" algn="ctr">
                      <a:solidFill>
                        <a:srgbClr val="006699"/>
                      </a:solidFill>
                      <a:prstDash val="solid"/>
                      <a:round/>
                      <a:headEnd type="none" w="med" len="med"/>
                      <a:tailEnd type="none" w="med" len="med"/>
                    </a:lnL>
                    <a:lnR>
                      <a:noFill/>
                    </a:lnR>
                    <a:lnT w="12700" cap="flat" cmpd="sng" algn="ctr">
                      <a:solidFill>
                        <a:srgbClr val="006699"/>
                      </a:solidFill>
                      <a:prstDash val="sysDot"/>
                      <a:round/>
                      <a:headEnd type="none" w="med" len="med"/>
                      <a:tailEnd type="none" w="med" len="med"/>
                    </a:lnT>
                    <a:lnB w="12700" cap="flat" cmpd="sng" algn="ctr">
                      <a:solidFill>
                        <a:srgbClr val="006699"/>
                      </a:solidFill>
                      <a:prstDash val="sysDot"/>
                      <a:round/>
                      <a:headEnd type="none" w="med" len="med"/>
                      <a:tailEnd type="none" w="med" len="med"/>
                    </a:lnB>
                    <a:lnTlToBr>
                      <a:noFill/>
                    </a:lnTlToBr>
                    <a:lnBlToTr>
                      <a:noFill/>
                    </a:lnBlToTr>
                    <a:solidFill>
                      <a:schemeClr val="bg1"/>
                    </a:solidFill>
                  </a:tcPr>
                </a:tc>
              </a:tr>
              <a:tr h="249238">
                <a:tc>
                  <a:txBody>
                    <a:bodyPr/>
                    <a:lstStyle/>
                    <a:p>
                      <a:pPr marL="0" marR="0" lvl="0" indent="0" algn="ctr" defTabSz="1089025" rtl="0" eaLnBrk="0" fontAlgn="base" latinLnBrk="0" hangingPunct="0">
                        <a:lnSpc>
                          <a:spcPct val="90000"/>
                        </a:lnSpc>
                        <a:spcBef>
                          <a:spcPts val="1188"/>
                        </a:spcBef>
                        <a:spcAft>
                          <a:spcPct val="0"/>
                        </a:spcAft>
                        <a:buClrTx/>
                        <a:buSzTx/>
                        <a:buFont typeface="Arial" charset="0"/>
                        <a:buNone/>
                        <a:tabLst/>
                      </a:pPr>
                      <a:r>
                        <a:rPr kumimoji="0" lang="de-DE" sz="1800" b="0" i="0" u="none" strike="noStrike" cap="none" normalizeH="0" baseline="0" smtClean="0">
                          <a:ln>
                            <a:noFill/>
                          </a:ln>
                          <a:solidFill>
                            <a:srgbClr val="000066"/>
                          </a:solidFill>
                          <a:effectLst/>
                          <a:latin typeface="Arial" charset="0"/>
                          <a:cs typeface="Arial" charset="0"/>
                        </a:rPr>
                        <a:t>Leistungen / Prestazioni</a:t>
                      </a:r>
                    </a:p>
                  </a:txBody>
                  <a:tcPr marL="91435" marR="91435" marT="45717" marB="45717" anchor="ctr" anchorCtr="1" horzOverflow="overflow">
                    <a:lnL>
                      <a:noFill/>
                    </a:lnL>
                    <a:lnR w="12700" cap="flat" cmpd="sng" algn="ctr">
                      <a:solidFill>
                        <a:srgbClr val="006699"/>
                      </a:solidFill>
                      <a:prstDash val="solid"/>
                      <a:round/>
                      <a:headEnd type="none" w="med" len="med"/>
                      <a:tailEnd type="none" w="med" len="med"/>
                    </a:lnR>
                    <a:lnT w="12700" cap="flat" cmpd="sng" algn="ctr">
                      <a:solidFill>
                        <a:srgbClr val="006699"/>
                      </a:solidFill>
                      <a:prstDash val="sysDot"/>
                      <a:round/>
                      <a:headEnd type="none" w="med" len="med"/>
                      <a:tailEnd type="none" w="med" len="med"/>
                    </a:lnT>
                    <a:lnB w="12700" cap="flat" cmpd="sng" algn="ctr">
                      <a:solidFill>
                        <a:srgbClr val="006699"/>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1089025" rtl="0" eaLnBrk="0" fontAlgn="base" latinLnBrk="0" hangingPunct="0">
                        <a:lnSpc>
                          <a:spcPct val="90000"/>
                        </a:lnSpc>
                        <a:spcBef>
                          <a:spcPts val="1188"/>
                        </a:spcBef>
                        <a:spcAft>
                          <a:spcPct val="0"/>
                        </a:spcAft>
                        <a:buClrTx/>
                        <a:buSzTx/>
                        <a:buFont typeface="Arial" charset="0"/>
                        <a:buNone/>
                        <a:tabLst/>
                      </a:pPr>
                      <a:r>
                        <a:rPr kumimoji="0" lang="de-DE" sz="1800" b="0" i="0" u="none" strike="noStrike" cap="none" normalizeH="0" baseline="0" smtClean="0">
                          <a:ln>
                            <a:noFill/>
                          </a:ln>
                          <a:solidFill>
                            <a:srgbClr val="CC0000"/>
                          </a:solidFill>
                          <a:effectLst/>
                          <a:latin typeface="Arial" charset="0"/>
                          <a:cs typeface="Arial" charset="0"/>
                        </a:rPr>
                        <a:t>8.200.000</a:t>
                      </a:r>
                    </a:p>
                  </a:txBody>
                  <a:tcPr marL="91435" marR="91435" marT="45717" marB="45717" anchor="ctr" anchorCtr="1"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ysDot"/>
                      <a:round/>
                      <a:headEnd type="none" w="med" len="med"/>
                      <a:tailEnd type="none" w="med" len="med"/>
                    </a:lnT>
                    <a:lnB w="12700" cap="flat" cmpd="sng" algn="ctr">
                      <a:solidFill>
                        <a:srgbClr val="006699"/>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1089025" rtl="0" eaLnBrk="0" fontAlgn="base" latinLnBrk="0" hangingPunct="0">
                        <a:lnSpc>
                          <a:spcPct val="90000"/>
                        </a:lnSpc>
                        <a:spcBef>
                          <a:spcPts val="1188"/>
                        </a:spcBef>
                        <a:spcAft>
                          <a:spcPct val="0"/>
                        </a:spcAft>
                        <a:buClrTx/>
                        <a:buSzTx/>
                        <a:buFont typeface="Arial" charset="0"/>
                        <a:buNone/>
                        <a:tabLst/>
                      </a:pPr>
                      <a:r>
                        <a:rPr kumimoji="0" lang="de-DE" sz="1800" b="0" i="0" u="none" strike="noStrike" cap="none" normalizeH="0" baseline="0" smtClean="0">
                          <a:ln>
                            <a:noFill/>
                          </a:ln>
                          <a:solidFill>
                            <a:srgbClr val="CC0000"/>
                          </a:solidFill>
                          <a:effectLst/>
                          <a:latin typeface="Arial" charset="0"/>
                          <a:cs typeface="Arial" charset="0"/>
                        </a:rPr>
                        <a:t>22.500</a:t>
                      </a:r>
                    </a:p>
                  </a:txBody>
                  <a:tcPr marL="91435" marR="91435" marT="45717" marB="45717" anchor="ctr" anchorCtr="1" horzOverflow="overflow">
                    <a:lnL w="12700" cap="flat" cmpd="sng" algn="ctr">
                      <a:solidFill>
                        <a:srgbClr val="006699"/>
                      </a:solidFill>
                      <a:prstDash val="solid"/>
                      <a:round/>
                      <a:headEnd type="none" w="med" len="med"/>
                      <a:tailEnd type="none" w="med" len="med"/>
                    </a:lnL>
                    <a:lnR>
                      <a:noFill/>
                    </a:lnR>
                    <a:lnT w="12700" cap="flat" cmpd="sng" algn="ctr">
                      <a:solidFill>
                        <a:srgbClr val="006699"/>
                      </a:solidFill>
                      <a:prstDash val="sysDot"/>
                      <a:round/>
                      <a:headEnd type="none" w="med" len="med"/>
                      <a:tailEnd type="none" w="med" len="med"/>
                    </a:lnT>
                    <a:lnB w="12700" cap="flat" cmpd="sng" algn="ctr">
                      <a:solidFill>
                        <a:srgbClr val="006699"/>
                      </a:solidFill>
                      <a:prstDash val="sysDot"/>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p:nvPr>
        </p:nvSpPr>
        <p:spPr>
          <a:xfrm>
            <a:off x="627063" y="0"/>
            <a:ext cx="11563350" cy="928688"/>
          </a:xfrm>
        </p:spPr>
        <p:txBody>
          <a:bodyPr/>
          <a:lstStyle/>
          <a:p>
            <a:r>
              <a:rPr lang="de-DE" sz="3600" smtClean="0">
                <a:solidFill>
                  <a:srgbClr val="000066"/>
                </a:solidFill>
                <a:latin typeface="Arial" charset="0"/>
                <a:cs typeface="Arial" charset="0"/>
              </a:rPr>
              <a:t>Fachärztliche Leistungen / Specialistica ambulatoriale </a:t>
            </a:r>
          </a:p>
        </p:txBody>
      </p:sp>
      <p:sp>
        <p:nvSpPr>
          <p:cNvPr id="56322" name="Rectangle 6"/>
          <p:cNvSpPr>
            <a:spLocks noChangeArrowheads="1"/>
          </p:cNvSpPr>
          <p:nvPr/>
        </p:nvSpPr>
        <p:spPr bwMode="auto">
          <a:xfrm>
            <a:off x="627063" y="1098550"/>
            <a:ext cx="5062537" cy="701675"/>
          </a:xfrm>
          <a:prstGeom prst="rect">
            <a:avLst/>
          </a:prstGeom>
          <a:noFill/>
          <a:ln w="9525">
            <a:noFill/>
            <a:miter lim="800000"/>
            <a:headEnd/>
            <a:tailEnd/>
          </a:ln>
        </p:spPr>
        <p:txBody>
          <a:bodyPr lIns="91435" tIns="45717" rIns="91435" bIns="45717">
            <a:spAutoFit/>
          </a:bodyPr>
          <a:lstStyle/>
          <a:p>
            <a:pPr algn="ctr"/>
            <a:r>
              <a:rPr lang="de-DE">
                <a:solidFill>
                  <a:srgbClr val="FF0000"/>
                </a:solidFill>
              </a:rPr>
              <a:t>Verbrauchsrate pro Kopf / Tasso di consumo pro capite</a:t>
            </a:r>
          </a:p>
        </p:txBody>
      </p:sp>
      <p:sp>
        <p:nvSpPr>
          <p:cNvPr id="56323" name="Rectangle 7"/>
          <p:cNvSpPr>
            <a:spLocks noChangeArrowheads="1"/>
          </p:cNvSpPr>
          <p:nvPr/>
        </p:nvSpPr>
        <p:spPr bwMode="auto">
          <a:xfrm>
            <a:off x="6448425" y="1098550"/>
            <a:ext cx="5521325" cy="701675"/>
          </a:xfrm>
          <a:prstGeom prst="rect">
            <a:avLst/>
          </a:prstGeom>
          <a:noFill/>
          <a:ln w="9525">
            <a:noFill/>
            <a:miter lim="800000"/>
            <a:headEnd/>
            <a:tailEnd/>
          </a:ln>
        </p:spPr>
        <p:txBody>
          <a:bodyPr lIns="91435" tIns="45717" rIns="91435" bIns="45717">
            <a:spAutoFit/>
          </a:bodyPr>
          <a:lstStyle/>
          <a:p>
            <a:pPr algn="ctr"/>
            <a:r>
              <a:rPr lang="de-DE">
                <a:solidFill>
                  <a:srgbClr val="FF0000"/>
                </a:solidFill>
              </a:rPr>
              <a:t>Verbrauchsrate Bilddiagnostik / Tasso di prestazioni Diagnostica per immagini * 1.000</a:t>
            </a:r>
            <a:r>
              <a:rPr lang="de-DE"/>
              <a:t> </a:t>
            </a:r>
          </a:p>
        </p:txBody>
      </p:sp>
      <p:graphicFrame>
        <p:nvGraphicFramePr>
          <p:cNvPr id="56339" name="Group 19"/>
          <p:cNvGraphicFramePr>
            <a:graphicFrameLocks noGrp="1"/>
          </p:cNvGraphicFramePr>
          <p:nvPr/>
        </p:nvGraphicFramePr>
        <p:xfrm>
          <a:off x="2400300" y="4848225"/>
          <a:ext cx="6989763" cy="1098550"/>
        </p:xfrm>
        <a:graphic>
          <a:graphicData uri="http://schemas.openxmlformats.org/drawingml/2006/table">
            <a:tbl>
              <a:tblPr/>
              <a:tblGrid>
                <a:gridCol w="4725988"/>
                <a:gridCol w="2263775"/>
              </a:tblGrid>
              <a:tr h="339725">
                <a:tc>
                  <a:txBody>
                    <a:bodyPr/>
                    <a:lstStyle/>
                    <a:p>
                      <a:pPr marL="0" marR="0" lvl="0" indent="0" algn="l" defTabSz="1089025" rtl="0" eaLnBrk="0" fontAlgn="base" latinLnBrk="0" hangingPunct="0">
                        <a:lnSpc>
                          <a:spcPct val="90000"/>
                        </a:lnSpc>
                        <a:spcBef>
                          <a:spcPts val="1188"/>
                        </a:spcBef>
                        <a:spcAft>
                          <a:spcPct val="0"/>
                        </a:spcAft>
                        <a:buClrTx/>
                        <a:buSzTx/>
                        <a:buFont typeface="Arial" charset="0"/>
                        <a:buNone/>
                        <a:tabLst/>
                      </a:pPr>
                      <a:r>
                        <a:rPr kumimoji="0" lang="de-DE" sz="1800" b="0" i="0" u="none" strike="noStrike" cap="none" normalizeH="0" baseline="0" smtClean="0">
                          <a:ln>
                            <a:noFill/>
                          </a:ln>
                          <a:solidFill>
                            <a:srgbClr val="006699"/>
                          </a:solidFill>
                          <a:effectLst/>
                          <a:latin typeface="Arial" charset="0"/>
                          <a:cs typeface="Arial" charset="0"/>
                        </a:rPr>
                        <a:t>Fachärztliche Visiten / Visite specialistiche</a:t>
                      </a:r>
                    </a:p>
                  </a:txBody>
                  <a:tcPr marL="91435" marR="91435" marT="45717" marB="4571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r" defTabSz="1089025" rtl="0" eaLnBrk="0" fontAlgn="base" latinLnBrk="0" hangingPunct="0">
                        <a:lnSpc>
                          <a:spcPct val="90000"/>
                        </a:lnSpc>
                        <a:spcBef>
                          <a:spcPts val="1188"/>
                        </a:spcBef>
                        <a:spcAft>
                          <a:spcPct val="0"/>
                        </a:spcAft>
                        <a:buClrTx/>
                        <a:buSzTx/>
                        <a:buFont typeface="Arial" charset="0"/>
                        <a:buNone/>
                        <a:tabLst/>
                      </a:pPr>
                      <a:r>
                        <a:rPr kumimoji="0" lang="de-DE" sz="2000" b="1" i="0" u="none" strike="noStrike" cap="none" normalizeH="0" baseline="0" smtClean="0">
                          <a:ln>
                            <a:noFill/>
                          </a:ln>
                          <a:solidFill>
                            <a:srgbClr val="006699"/>
                          </a:solidFill>
                          <a:effectLst/>
                          <a:latin typeface="Arial" charset="0"/>
                          <a:cs typeface="Arial" charset="0"/>
                        </a:rPr>
                        <a:t>1.062.063</a:t>
                      </a:r>
                    </a:p>
                  </a:txBody>
                  <a:tcPr marL="91435" marR="91435" marT="45717" marB="4571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366713">
                <a:tc>
                  <a:txBody>
                    <a:bodyPr/>
                    <a:lstStyle/>
                    <a:p>
                      <a:pPr marL="0" marR="0" lvl="0" indent="0" algn="l" defTabSz="1089025" rtl="0" eaLnBrk="0" fontAlgn="base" latinLnBrk="0" hangingPunct="0">
                        <a:lnSpc>
                          <a:spcPct val="90000"/>
                        </a:lnSpc>
                        <a:spcBef>
                          <a:spcPts val="1188"/>
                        </a:spcBef>
                        <a:spcAft>
                          <a:spcPct val="0"/>
                        </a:spcAft>
                        <a:buClrTx/>
                        <a:buSzTx/>
                        <a:buFont typeface="Arial" charset="0"/>
                        <a:buNone/>
                        <a:tabLst/>
                      </a:pPr>
                      <a:r>
                        <a:rPr kumimoji="0" lang="de-DE" sz="1800" b="0" i="0" u="none" strike="noStrike" cap="none" normalizeH="0" baseline="0" smtClean="0">
                          <a:ln>
                            <a:noFill/>
                          </a:ln>
                          <a:solidFill>
                            <a:srgbClr val="006699"/>
                          </a:solidFill>
                          <a:effectLst/>
                          <a:latin typeface="Arial" charset="0"/>
                          <a:cs typeface="Arial" charset="0"/>
                        </a:rPr>
                        <a:t>Visiten pro Tag / Visite al giorno</a:t>
                      </a:r>
                    </a:p>
                  </a:txBody>
                  <a:tcPr marL="91435" marR="91435" marT="45717" marB="4571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r" defTabSz="1089025" rtl="0" eaLnBrk="0" fontAlgn="base" latinLnBrk="0" hangingPunct="0">
                        <a:lnSpc>
                          <a:spcPct val="90000"/>
                        </a:lnSpc>
                        <a:spcBef>
                          <a:spcPts val="1188"/>
                        </a:spcBef>
                        <a:spcAft>
                          <a:spcPct val="0"/>
                        </a:spcAft>
                        <a:buClrTx/>
                        <a:buSzTx/>
                        <a:buFont typeface="Arial" charset="0"/>
                        <a:buNone/>
                        <a:tabLst/>
                      </a:pPr>
                      <a:r>
                        <a:rPr kumimoji="0" lang="de-DE" sz="2000" b="1" i="0" u="none" strike="noStrike" cap="none" normalizeH="0" baseline="0" smtClean="0">
                          <a:ln>
                            <a:noFill/>
                          </a:ln>
                          <a:solidFill>
                            <a:srgbClr val="006699"/>
                          </a:solidFill>
                          <a:effectLst/>
                          <a:latin typeface="Arial" charset="0"/>
                          <a:cs typeface="Arial" charset="0"/>
                        </a:rPr>
                        <a:t>2.900</a:t>
                      </a:r>
                    </a:p>
                  </a:txBody>
                  <a:tcPr marL="91435" marR="91435" marT="45717" marB="4571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338138">
                <a:tc>
                  <a:txBody>
                    <a:bodyPr/>
                    <a:lstStyle/>
                    <a:p>
                      <a:pPr marL="0" marR="0" lvl="0" indent="0" algn="l" defTabSz="1089025" rtl="0" eaLnBrk="0" fontAlgn="base" latinLnBrk="0" hangingPunct="0">
                        <a:lnSpc>
                          <a:spcPct val="90000"/>
                        </a:lnSpc>
                        <a:spcBef>
                          <a:spcPts val="1188"/>
                        </a:spcBef>
                        <a:spcAft>
                          <a:spcPct val="0"/>
                        </a:spcAft>
                        <a:buClrTx/>
                        <a:buSzTx/>
                        <a:buFont typeface="Arial" charset="0"/>
                        <a:buNone/>
                        <a:tabLst/>
                      </a:pPr>
                      <a:r>
                        <a:rPr kumimoji="0" lang="de-DE" sz="1800" b="0" i="0" u="none" strike="noStrike" cap="none" normalizeH="0" baseline="0" smtClean="0">
                          <a:ln>
                            <a:noFill/>
                          </a:ln>
                          <a:solidFill>
                            <a:srgbClr val="006699"/>
                          </a:solidFill>
                          <a:effectLst/>
                          <a:latin typeface="Arial" charset="0"/>
                          <a:cs typeface="Arial" charset="0"/>
                        </a:rPr>
                        <a:t>% sul totale</a:t>
                      </a:r>
                    </a:p>
                  </a:txBody>
                  <a:tcPr marL="91435" marR="91435" marT="45717" marB="4571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1089025" rtl="0" eaLnBrk="0" fontAlgn="base" latinLnBrk="0" hangingPunct="0">
                        <a:lnSpc>
                          <a:spcPct val="90000"/>
                        </a:lnSpc>
                        <a:spcBef>
                          <a:spcPts val="1188"/>
                        </a:spcBef>
                        <a:spcAft>
                          <a:spcPct val="0"/>
                        </a:spcAft>
                        <a:buClrTx/>
                        <a:buSzTx/>
                        <a:buFont typeface="Arial" charset="0"/>
                        <a:buNone/>
                        <a:tabLst/>
                      </a:pPr>
                      <a:r>
                        <a:rPr kumimoji="0" lang="de-DE" sz="2000" b="1" i="0" u="none" strike="noStrike" cap="none" normalizeH="0" baseline="0" smtClean="0">
                          <a:ln>
                            <a:noFill/>
                          </a:ln>
                          <a:solidFill>
                            <a:srgbClr val="006699"/>
                          </a:solidFill>
                          <a:effectLst/>
                          <a:latin typeface="Arial" charset="0"/>
                          <a:cs typeface="Arial" charset="0"/>
                        </a:rPr>
                        <a:t>13%</a:t>
                      </a:r>
                    </a:p>
                  </a:txBody>
                  <a:tcPr marL="91435" marR="91435" marT="45717" marB="4571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6336" name="Picture 19"/>
          <p:cNvPicPr>
            <a:picLocks noChangeAspect="1" noChangeArrowheads="1"/>
          </p:cNvPicPr>
          <p:nvPr/>
        </p:nvPicPr>
        <p:blipFill>
          <a:blip r:embed="rId3"/>
          <a:srcRect/>
          <a:stretch>
            <a:fillRect/>
          </a:stretch>
        </p:blipFill>
        <p:spPr bwMode="auto">
          <a:xfrm>
            <a:off x="320675" y="1997075"/>
            <a:ext cx="5391150" cy="2678113"/>
          </a:xfrm>
          <a:prstGeom prst="rect">
            <a:avLst/>
          </a:prstGeom>
          <a:noFill/>
          <a:ln w="9525">
            <a:noFill/>
            <a:miter lim="800000"/>
            <a:headEnd/>
            <a:tailEnd/>
          </a:ln>
        </p:spPr>
      </p:pic>
      <p:pic>
        <p:nvPicPr>
          <p:cNvPr id="56337" name="Picture 20"/>
          <p:cNvPicPr>
            <a:picLocks noChangeAspect="1" noChangeArrowheads="1"/>
          </p:cNvPicPr>
          <p:nvPr/>
        </p:nvPicPr>
        <p:blipFill>
          <a:blip r:embed="rId4"/>
          <a:srcRect/>
          <a:stretch>
            <a:fillRect/>
          </a:stretch>
        </p:blipFill>
        <p:spPr bwMode="auto">
          <a:xfrm>
            <a:off x="6726238" y="2030413"/>
            <a:ext cx="5170487" cy="2573337"/>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9"/>
          <p:cNvPicPr>
            <a:picLocks noChangeAspect="1" noChangeArrowheads="1"/>
          </p:cNvPicPr>
          <p:nvPr/>
        </p:nvPicPr>
        <p:blipFill>
          <a:blip r:embed="rId3"/>
          <a:srcRect/>
          <a:stretch>
            <a:fillRect/>
          </a:stretch>
        </p:blipFill>
        <p:spPr bwMode="auto">
          <a:xfrm>
            <a:off x="0" y="582613"/>
            <a:ext cx="4727575" cy="5461000"/>
          </a:xfrm>
          <a:prstGeom prst="rect">
            <a:avLst/>
          </a:prstGeom>
          <a:noFill/>
          <a:ln w="9525">
            <a:noFill/>
            <a:miter lim="800000"/>
            <a:headEnd/>
            <a:tailEnd/>
          </a:ln>
        </p:spPr>
      </p:pic>
      <p:sp>
        <p:nvSpPr>
          <p:cNvPr id="62466" name="Titolo 1"/>
          <p:cNvSpPr>
            <a:spLocks/>
          </p:cNvSpPr>
          <p:nvPr/>
        </p:nvSpPr>
        <p:spPr bwMode="auto">
          <a:xfrm>
            <a:off x="700088" y="-61913"/>
            <a:ext cx="10514012" cy="882651"/>
          </a:xfrm>
          <a:prstGeom prst="rect">
            <a:avLst/>
          </a:prstGeom>
          <a:noFill/>
          <a:ln w="9525">
            <a:noFill/>
            <a:miter lim="800000"/>
            <a:headEnd/>
            <a:tailEnd/>
          </a:ln>
        </p:spPr>
        <p:txBody>
          <a:bodyPr lIns="108823" tIns="54412" rIns="108823" bIns="54412" anchor="ctr"/>
          <a:lstStyle/>
          <a:p>
            <a:pPr defTabSz="1089025" eaLnBrk="0" hangingPunct="0">
              <a:lnSpc>
                <a:spcPct val="90000"/>
              </a:lnSpc>
            </a:pPr>
            <a:r>
              <a:rPr lang="it-IT" sz="3500">
                <a:solidFill>
                  <a:srgbClr val="000066"/>
                </a:solidFill>
              </a:rPr>
              <a:t>Hospitalisierug / </a:t>
            </a:r>
            <a:r>
              <a:rPr lang="it-IT" sz="3500" i="1">
                <a:solidFill>
                  <a:srgbClr val="000066"/>
                </a:solidFill>
              </a:rPr>
              <a:t>Ospedalizzazione     </a:t>
            </a:r>
            <a:r>
              <a:rPr lang="it-IT" sz="3500">
                <a:solidFill>
                  <a:srgbClr val="FF3300"/>
                </a:solidFill>
              </a:rPr>
              <a:t>Akute/</a:t>
            </a:r>
            <a:r>
              <a:rPr lang="it-IT" sz="3500" i="1">
                <a:solidFill>
                  <a:srgbClr val="FF3300"/>
                </a:solidFill>
              </a:rPr>
              <a:t>Acuti</a:t>
            </a:r>
            <a:endParaRPr lang="it-IT" sz="3500" i="1">
              <a:solidFill>
                <a:srgbClr val="FF3300"/>
              </a:solidFill>
              <a:latin typeface="Calibri Light" pitchFamily="34" charset="0"/>
            </a:endParaRPr>
          </a:p>
        </p:txBody>
      </p:sp>
      <p:sp>
        <p:nvSpPr>
          <p:cNvPr id="62467" name="Rettangolo 3"/>
          <p:cNvSpPr>
            <a:spLocks noChangeArrowheads="1"/>
          </p:cNvSpPr>
          <p:nvPr/>
        </p:nvSpPr>
        <p:spPr bwMode="auto">
          <a:xfrm>
            <a:off x="6475413" y="6615113"/>
            <a:ext cx="5348287" cy="244475"/>
          </a:xfrm>
          <a:prstGeom prst="rect">
            <a:avLst/>
          </a:prstGeom>
          <a:noFill/>
          <a:ln w="9525">
            <a:noFill/>
            <a:miter lim="800000"/>
            <a:headEnd/>
            <a:tailEnd/>
          </a:ln>
        </p:spPr>
        <p:txBody>
          <a:bodyPr wrap="none" lIns="91429" tIns="45715" rIns="91429" bIns="45715">
            <a:spAutoFit/>
          </a:bodyPr>
          <a:lstStyle/>
          <a:p>
            <a:r>
              <a:rPr lang="en-US" sz="1000" i="1"/>
              <a:t>© OECD,  Health Statistics 2016. October 2016. http://www.oecd.org/health/health-data.htm </a:t>
            </a:r>
            <a:endParaRPr lang="it-IT" sz="1000" i="1"/>
          </a:p>
        </p:txBody>
      </p:sp>
      <p:sp>
        <p:nvSpPr>
          <p:cNvPr id="62468" name="Rectangle 8"/>
          <p:cNvSpPr>
            <a:spLocks noChangeArrowheads="1"/>
          </p:cNvSpPr>
          <p:nvPr/>
        </p:nvSpPr>
        <p:spPr bwMode="auto">
          <a:xfrm>
            <a:off x="5151438" y="820738"/>
            <a:ext cx="6711950" cy="457200"/>
          </a:xfrm>
          <a:prstGeom prst="rect">
            <a:avLst/>
          </a:prstGeom>
          <a:noFill/>
          <a:ln w="9525">
            <a:noFill/>
            <a:miter lim="800000"/>
            <a:headEnd/>
            <a:tailEnd/>
          </a:ln>
        </p:spPr>
        <p:txBody>
          <a:bodyPr wrap="none" lIns="91429" tIns="45715" rIns="91429" bIns="45715">
            <a:spAutoFit/>
          </a:bodyPr>
          <a:lstStyle/>
          <a:p>
            <a:r>
              <a:rPr lang="de-DE" sz="2400">
                <a:solidFill>
                  <a:srgbClr val="000066"/>
                </a:solidFill>
              </a:rPr>
              <a:t>Entlassungen *1.000 Ew / </a:t>
            </a:r>
            <a:r>
              <a:rPr lang="de-DE" sz="2400" i="1">
                <a:solidFill>
                  <a:srgbClr val="000066"/>
                </a:solidFill>
              </a:rPr>
              <a:t>Dimissioni * 1.000 ab.</a:t>
            </a:r>
          </a:p>
        </p:txBody>
      </p:sp>
      <p:sp>
        <p:nvSpPr>
          <p:cNvPr id="62469" name="Text Box 24"/>
          <p:cNvSpPr txBox="1">
            <a:spLocks noChangeArrowheads="1"/>
          </p:cNvSpPr>
          <p:nvPr/>
        </p:nvSpPr>
        <p:spPr bwMode="auto">
          <a:xfrm>
            <a:off x="5348288" y="2001838"/>
            <a:ext cx="5865812" cy="1065212"/>
          </a:xfrm>
          <a:prstGeom prst="rect">
            <a:avLst/>
          </a:prstGeom>
          <a:noFill/>
          <a:ln w="12700">
            <a:solidFill>
              <a:srgbClr val="FF6600"/>
            </a:solidFill>
            <a:miter lim="800000"/>
            <a:headEnd/>
            <a:tailEnd/>
          </a:ln>
        </p:spPr>
        <p:txBody>
          <a:bodyPr lIns="91429" tIns="45715" rIns="91429" bIns="45715">
            <a:spAutoFit/>
          </a:bodyPr>
          <a:lstStyle/>
          <a:p>
            <a:pPr algn="ctr">
              <a:spcBef>
                <a:spcPct val="10000"/>
              </a:spcBef>
            </a:pPr>
            <a:r>
              <a:rPr lang="de-DE" sz="3000">
                <a:solidFill>
                  <a:srgbClr val="FF6600"/>
                </a:solidFill>
              </a:rPr>
              <a:t>SÜDTIROL / </a:t>
            </a:r>
            <a:r>
              <a:rPr lang="de-DE" sz="3000" i="1">
                <a:solidFill>
                  <a:srgbClr val="FF6600"/>
                </a:solidFill>
              </a:rPr>
              <a:t>ALTO ADIGE</a:t>
            </a:r>
            <a:r>
              <a:rPr lang="de-DE" sz="3000">
                <a:solidFill>
                  <a:srgbClr val="FF6600"/>
                </a:solidFill>
              </a:rPr>
              <a:t> 2016:</a:t>
            </a:r>
          </a:p>
          <a:p>
            <a:pPr algn="ctr">
              <a:spcBef>
                <a:spcPct val="10000"/>
              </a:spcBef>
            </a:pPr>
            <a:r>
              <a:rPr lang="de-DE" sz="3000" b="1">
                <a:solidFill>
                  <a:srgbClr val="FF6600"/>
                </a:solidFill>
              </a:rPr>
              <a:t>144,1 / 1.000 Einw. (ab.)</a:t>
            </a:r>
            <a:endParaRPr lang="de-DE" sz="3000">
              <a:solidFill>
                <a:srgbClr val="FF6600"/>
              </a:solidFill>
            </a:endParaRPr>
          </a:p>
        </p:txBody>
      </p:sp>
      <p:sp>
        <p:nvSpPr>
          <p:cNvPr id="62470" name="Text Box 25"/>
          <p:cNvSpPr txBox="1">
            <a:spLocks noChangeArrowheads="1"/>
          </p:cNvSpPr>
          <p:nvPr/>
        </p:nvSpPr>
        <p:spPr bwMode="auto">
          <a:xfrm>
            <a:off x="7653338" y="3551238"/>
            <a:ext cx="3228975" cy="1311275"/>
          </a:xfrm>
          <a:prstGeom prst="rect">
            <a:avLst/>
          </a:prstGeom>
          <a:noFill/>
          <a:ln w="9525">
            <a:noFill/>
            <a:miter lim="800000"/>
            <a:headEnd/>
            <a:tailEnd/>
          </a:ln>
        </p:spPr>
        <p:txBody>
          <a:bodyPr lIns="91429" tIns="45715" rIns="91429" bIns="45715">
            <a:spAutoFit/>
          </a:bodyPr>
          <a:lstStyle/>
          <a:p>
            <a:r>
              <a:rPr lang="de-DE" b="1">
                <a:solidFill>
                  <a:srgbClr val="990033"/>
                </a:solidFill>
              </a:rPr>
              <a:t>Italien: 		120,0</a:t>
            </a:r>
          </a:p>
          <a:p>
            <a:r>
              <a:rPr lang="de-DE" b="1">
                <a:solidFill>
                  <a:srgbClr val="0066FF"/>
                </a:solidFill>
              </a:rPr>
              <a:t>OECD: 		154,3</a:t>
            </a:r>
          </a:p>
          <a:p>
            <a:r>
              <a:rPr lang="de-DE" b="1">
                <a:solidFill>
                  <a:srgbClr val="339966"/>
                </a:solidFill>
              </a:rPr>
              <a:t>Deutschland: 	256,0</a:t>
            </a:r>
          </a:p>
          <a:p>
            <a:r>
              <a:rPr lang="de-DE" b="1">
                <a:solidFill>
                  <a:srgbClr val="339966"/>
                </a:solidFill>
              </a:rPr>
              <a:t>Österreich: 	262,8</a:t>
            </a:r>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olo 1"/>
          <p:cNvSpPr>
            <a:spLocks/>
          </p:cNvSpPr>
          <p:nvPr/>
        </p:nvSpPr>
        <p:spPr bwMode="auto">
          <a:xfrm>
            <a:off x="649288" y="-315913"/>
            <a:ext cx="10514012" cy="1308101"/>
          </a:xfrm>
          <a:prstGeom prst="rect">
            <a:avLst/>
          </a:prstGeom>
          <a:noFill/>
          <a:ln w="9525">
            <a:noFill/>
            <a:miter lim="800000"/>
            <a:headEnd/>
            <a:tailEnd/>
          </a:ln>
        </p:spPr>
        <p:txBody>
          <a:bodyPr lIns="108823" tIns="54412" rIns="108823" bIns="54412" anchor="ctr"/>
          <a:lstStyle/>
          <a:p>
            <a:pPr defTabSz="1089025" eaLnBrk="0" hangingPunct="0">
              <a:lnSpc>
                <a:spcPct val="90000"/>
              </a:lnSpc>
            </a:pPr>
            <a:r>
              <a:rPr lang="it-IT" sz="3500">
                <a:solidFill>
                  <a:srgbClr val="000066"/>
                </a:solidFill>
              </a:rPr>
              <a:t>Hospitalisierug / </a:t>
            </a:r>
            <a:r>
              <a:rPr lang="it-IT" sz="3500" i="1">
                <a:solidFill>
                  <a:srgbClr val="000066"/>
                </a:solidFill>
              </a:rPr>
              <a:t>Ospedalizzazione – </a:t>
            </a:r>
            <a:r>
              <a:rPr lang="it-IT" sz="3500">
                <a:solidFill>
                  <a:srgbClr val="000066"/>
                </a:solidFill>
              </a:rPr>
              <a:t>2016</a:t>
            </a:r>
          </a:p>
        </p:txBody>
      </p:sp>
      <p:sp>
        <p:nvSpPr>
          <p:cNvPr id="64514" name="Rectangle 8"/>
          <p:cNvSpPr>
            <a:spLocks noChangeArrowheads="1"/>
          </p:cNvSpPr>
          <p:nvPr/>
        </p:nvSpPr>
        <p:spPr bwMode="auto">
          <a:xfrm>
            <a:off x="1651000" y="554038"/>
            <a:ext cx="7883525" cy="625475"/>
          </a:xfrm>
          <a:prstGeom prst="rect">
            <a:avLst/>
          </a:prstGeom>
          <a:noFill/>
          <a:ln w="9525">
            <a:noFill/>
            <a:miter lim="800000"/>
            <a:headEnd/>
            <a:tailEnd/>
          </a:ln>
        </p:spPr>
        <p:txBody>
          <a:bodyPr lIns="91429" tIns="45715" rIns="91429" bIns="45715">
            <a:spAutoFit/>
          </a:bodyPr>
          <a:lstStyle/>
          <a:p>
            <a:r>
              <a:rPr lang="de-DE" sz="2900">
                <a:solidFill>
                  <a:srgbClr val="FF3300"/>
                </a:solidFill>
              </a:rPr>
              <a:t>Entlassungen </a:t>
            </a:r>
            <a:r>
              <a:rPr lang="de-DE" i="1">
                <a:solidFill>
                  <a:srgbClr val="FF3300"/>
                </a:solidFill>
              </a:rPr>
              <a:t>*</a:t>
            </a:r>
            <a:r>
              <a:rPr lang="de-DE">
                <a:solidFill>
                  <a:srgbClr val="FF3300"/>
                </a:solidFill>
              </a:rPr>
              <a:t>1.000 Ew</a:t>
            </a:r>
            <a:r>
              <a:rPr lang="de-DE" i="1">
                <a:solidFill>
                  <a:srgbClr val="FF3300"/>
                </a:solidFill>
              </a:rPr>
              <a:t> </a:t>
            </a:r>
            <a:r>
              <a:rPr lang="de-DE" sz="3500">
                <a:solidFill>
                  <a:srgbClr val="FF3300"/>
                </a:solidFill>
              </a:rPr>
              <a:t>/ </a:t>
            </a:r>
            <a:r>
              <a:rPr lang="de-DE" sz="2900">
                <a:solidFill>
                  <a:srgbClr val="FF3300"/>
                </a:solidFill>
              </a:rPr>
              <a:t>Dimissioni</a:t>
            </a:r>
            <a:r>
              <a:rPr lang="de-DE" sz="2900" i="1">
                <a:solidFill>
                  <a:srgbClr val="FF3300"/>
                </a:solidFill>
              </a:rPr>
              <a:t> </a:t>
            </a:r>
            <a:r>
              <a:rPr lang="de-DE" i="1">
                <a:solidFill>
                  <a:srgbClr val="FF3300"/>
                </a:solidFill>
              </a:rPr>
              <a:t>* 1.000 ab</a:t>
            </a:r>
            <a:r>
              <a:rPr lang="de-DE" sz="2400" i="1">
                <a:solidFill>
                  <a:srgbClr val="FF3300"/>
                </a:solidFill>
              </a:rPr>
              <a:t>.</a:t>
            </a:r>
          </a:p>
        </p:txBody>
      </p:sp>
      <p:sp>
        <p:nvSpPr>
          <p:cNvPr id="64515" name="Text Box 9"/>
          <p:cNvSpPr txBox="1">
            <a:spLocks noChangeArrowheads="1"/>
          </p:cNvSpPr>
          <p:nvPr/>
        </p:nvSpPr>
        <p:spPr bwMode="auto">
          <a:xfrm>
            <a:off x="246063" y="1271588"/>
            <a:ext cx="6435725" cy="533400"/>
          </a:xfrm>
          <a:prstGeom prst="rect">
            <a:avLst/>
          </a:prstGeom>
          <a:noFill/>
          <a:ln w="9525">
            <a:noFill/>
            <a:miter lim="800000"/>
            <a:headEnd/>
            <a:tailEnd/>
          </a:ln>
        </p:spPr>
        <p:txBody>
          <a:bodyPr lIns="91435" tIns="45717" rIns="91435" bIns="45717">
            <a:spAutoFit/>
          </a:bodyPr>
          <a:lstStyle/>
          <a:p>
            <a:pPr algn="ctr">
              <a:spcBef>
                <a:spcPct val="50000"/>
              </a:spcBef>
            </a:pPr>
            <a:r>
              <a:rPr lang="de-DE" sz="2100">
                <a:solidFill>
                  <a:srgbClr val="FF3300"/>
                </a:solidFill>
              </a:rPr>
              <a:t>Atemwegserkrankungen</a:t>
            </a:r>
            <a:r>
              <a:rPr lang="de-DE" sz="2100"/>
              <a:t> </a:t>
            </a:r>
            <a:r>
              <a:rPr lang="de-DE" sz="2900">
                <a:solidFill>
                  <a:srgbClr val="FF3300"/>
                </a:solidFill>
              </a:rPr>
              <a:t>(COPD)</a:t>
            </a:r>
            <a:r>
              <a:rPr lang="de-DE" sz="2100">
                <a:solidFill>
                  <a:srgbClr val="FF3300"/>
                </a:solidFill>
              </a:rPr>
              <a:t> / </a:t>
            </a:r>
            <a:r>
              <a:rPr lang="de-DE" sz="2900">
                <a:solidFill>
                  <a:srgbClr val="FF3300"/>
                </a:solidFill>
              </a:rPr>
              <a:t>BPCO</a:t>
            </a:r>
            <a:r>
              <a:rPr lang="de-DE" sz="2900"/>
              <a:t> </a:t>
            </a:r>
          </a:p>
        </p:txBody>
      </p:sp>
      <p:sp>
        <p:nvSpPr>
          <p:cNvPr id="64516" name="Text Box 10"/>
          <p:cNvSpPr txBox="1">
            <a:spLocks noChangeArrowheads="1"/>
          </p:cNvSpPr>
          <p:nvPr/>
        </p:nvSpPr>
        <p:spPr bwMode="auto">
          <a:xfrm>
            <a:off x="8955088" y="1392238"/>
            <a:ext cx="2208212" cy="533400"/>
          </a:xfrm>
          <a:prstGeom prst="rect">
            <a:avLst/>
          </a:prstGeom>
          <a:noFill/>
          <a:ln w="9525">
            <a:noFill/>
            <a:miter lim="800000"/>
            <a:headEnd/>
            <a:tailEnd/>
          </a:ln>
        </p:spPr>
        <p:txBody>
          <a:bodyPr lIns="91435" tIns="45717" rIns="91435" bIns="45717">
            <a:spAutoFit/>
          </a:bodyPr>
          <a:lstStyle/>
          <a:p>
            <a:pPr algn="ctr">
              <a:spcBef>
                <a:spcPct val="50000"/>
              </a:spcBef>
            </a:pPr>
            <a:r>
              <a:rPr lang="de-DE" sz="2900">
                <a:solidFill>
                  <a:srgbClr val="FF3300"/>
                </a:solidFill>
              </a:rPr>
              <a:t>DIABETES</a:t>
            </a:r>
          </a:p>
        </p:txBody>
      </p:sp>
      <p:sp>
        <p:nvSpPr>
          <p:cNvPr id="64517" name="Rettangolo 3"/>
          <p:cNvSpPr>
            <a:spLocks noChangeArrowheads="1"/>
          </p:cNvSpPr>
          <p:nvPr/>
        </p:nvSpPr>
        <p:spPr bwMode="auto">
          <a:xfrm>
            <a:off x="6877050" y="6615113"/>
            <a:ext cx="5313363" cy="244475"/>
          </a:xfrm>
          <a:prstGeom prst="rect">
            <a:avLst/>
          </a:prstGeom>
          <a:noFill/>
          <a:ln w="9525">
            <a:noFill/>
            <a:miter lim="800000"/>
            <a:headEnd/>
            <a:tailEnd/>
          </a:ln>
        </p:spPr>
        <p:txBody>
          <a:bodyPr wrap="none" lIns="91429" tIns="45715" rIns="91429" bIns="45715">
            <a:spAutoFit/>
          </a:bodyPr>
          <a:lstStyle/>
          <a:p>
            <a:r>
              <a:rPr lang="en-US" sz="1000" i="1"/>
              <a:t>© OECD, Health Statistics 2016. October 2016. http://www.oecd.org/health/health-data.htm </a:t>
            </a:r>
            <a:endParaRPr lang="it-IT" sz="1000" i="1"/>
          </a:p>
        </p:txBody>
      </p:sp>
      <p:pic>
        <p:nvPicPr>
          <p:cNvPr id="64518" name="Picture 3"/>
          <p:cNvPicPr>
            <a:picLocks noChangeAspect="1" noChangeArrowheads="1"/>
          </p:cNvPicPr>
          <p:nvPr/>
        </p:nvPicPr>
        <p:blipFill>
          <a:blip r:embed="rId3"/>
          <a:srcRect/>
          <a:stretch>
            <a:fillRect/>
          </a:stretch>
        </p:blipFill>
        <p:spPr bwMode="auto">
          <a:xfrm>
            <a:off x="0" y="1911350"/>
            <a:ext cx="6535738" cy="3838575"/>
          </a:xfrm>
          <a:prstGeom prst="rect">
            <a:avLst/>
          </a:prstGeom>
          <a:noFill/>
          <a:ln w="9525">
            <a:noFill/>
            <a:miter lim="800000"/>
            <a:headEnd/>
            <a:tailEnd/>
          </a:ln>
        </p:spPr>
      </p:pic>
      <p:pic>
        <p:nvPicPr>
          <p:cNvPr id="64519" name="Picture 1"/>
          <p:cNvPicPr>
            <a:picLocks noChangeAspect="1" noChangeArrowheads="1"/>
          </p:cNvPicPr>
          <p:nvPr/>
        </p:nvPicPr>
        <p:blipFill>
          <a:blip r:embed="rId4"/>
          <a:srcRect/>
          <a:stretch>
            <a:fillRect/>
          </a:stretch>
        </p:blipFill>
        <p:spPr bwMode="auto">
          <a:xfrm>
            <a:off x="6100763" y="1911350"/>
            <a:ext cx="6089650" cy="38385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4"/>
          <p:cNvPicPr>
            <a:picLocks noChangeAspect="1" noChangeArrowheads="1"/>
          </p:cNvPicPr>
          <p:nvPr/>
        </p:nvPicPr>
        <p:blipFill>
          <a:blip r:embed="rId3"/>
          <a:srcRect/>
          <a:stretch>
            <a:fillRect/>
          </a:stretch>
        </p:blipFill>
        <p:spPr bwMode="auto">
          <a:xfrm>
            <a:off x="1393825" y="1279525"/>
            <a:ext cx="8085138" cy="4457700"/>
          </a:xfrm>
          <a:prstGeom prst="rect">
            <a:avLst/>
          </a:prstGeom>
          <a:noFill/>
          <a:ln w="9525">
            <a:noFill/>
            <a:miter lim="800000"/>
            <a:headEnd/>
            <a:tailEnd/>
          </a:ln>
        </p:spPr>
      </p:pic>
      <p:sp>
        <p:nvSpPr>
          <p:cNvPr id="66561" name="Rettangolo 3"/>
          <p:cNvSpPr>
            <a:spLocks noChangeArrowheads="1"/>
          </p:cNvSpPr>
          <p:nvPr/>
        </p:nvSpPr>
        <p:spPr bwMode="auto">
          <a:xfrm>
            <a:off x="7108825" y="1690688"/>
            <a:ext cx="4135438" cy="304800"/>
          </a:xfrm>
          <a:prstGeom prst="rect">
            <a:avLst/>
          </a:prstGeom>
          <a:noFill/>
          <a:ln w="9525">
            <a:noFill/>
            <a:miter lim="800000"/>
            <a:headEnd/>
            <a:tailEnd/>
          </a:ln>
        </p:spPr>
        <p:txBody>
          <a:bodyPr lIns="91429" tIns="45715" rIns="91429" bIns="45715">
            <a:spAutoFit/>
          </a:bodyPr>
          <a:lstStyle/>
          <a:p>
            <a:endParaRPr lang="it-IT" sz="1400"/>
          </a:p>
        </p:txBody>
      </p:sp>
      <p:sp>
        <p:nvSpPr>
          <p:cNvPr id="66562" name="Titolo 1"/>
          <p:cNvSpPr>
            <a:spLocks/>
          </p:cNvSpPr>
          <p:nvPr/>
        </p:nvSpPr>
        <p:spPr bwMode="auto">
          <a:xfrm>
            <a:off x="631825" y="-33338"/>
            <a:ext cx="10512425" cy="715963"/>
          </a:xfrm>
          <a:prstGeom prst="rect">
            <a:avLst/>
          </a:prstGeom>
          <a:noFill/>
          <a:ln w="9525">
            <a:noFill/>
            <a:miter lim="800000"/>
            <a:headEnd/>
            <a:tailEnd/>
          </a:ln>
        </p:spPr>
        <p:txBody>
          <a:bodyPr lIns="108823" tIns="54412" rIns="108823" bIns="54412" anchor="ctr"/>
          <a:lstStyle/>
          <a:p>
            <a:pPr defTabSz="1089025" eaLnBrk="0" hangingPunct="0">
              <a:lnSpc>
                <a:spcPct val="90000"/>
              </a:lnSpc>
            </a:pPr>
            <a:r>
              <a:rPr lang="it-IT" sz="4000">
                <a:solidFill>
                  <a:srgbClr val="000066"/>
                </a:solidFill>
              </a:rPr>
              <a:t>Qualität / </a:t>
            </a:r>
            <a:r>
              <a:rPr lang="it-IT" sz="4000" i="1">
                <a:solidFill>
                  <a:srgbClr val="000066"/>
                </a:solidFill>
              </a:rPr>
              <a:t>Qualitá</a:t>
            </a:r>
            <a:endParaRPr lang="it-IT" sz="4000" i="1">
              <a:solidFill>
                <a:srgbClr val="000066"/>
              </a:solidFill>
              <a:latin typeface="Calibri Light" pitchFamily="34" charset="0"/>
            </a:endParaRPr>
          </a:p>
        </p:txBody>
      </p:sp>
      <p:sp>
        <p:nvSpPr>
          <p:cNvPr id="66564" name="Rettangolo 3"/>
          <p:cNvSpPr>
            <a:spLocks noChangeArrowheads="1"/>
          </p:cNvSpPr>
          <p:nvPr/>
        </p:nvSpPr>
        <p:spPr bwMode="auto">
          <a:xfrm>
            <a:off x="6877050" y="6615113"/>
            <a:ext cx="5313363" cy="244475"/>
          </a:xfrm>
          <a:prstGeom prst="rect">
            <a:avLst/>
          </a:prstGeom>
          <a:noFill/>
          <a:ln w="9525">
            <a:noFill/>
            <a:miter lim="800000"/>
            <a:headEnd/>
            <a:tailEnd/>
          </a:ln>
        </p:spPr>
        <p:txBody>
          <a:bodyPr wrap="none" lIns="91429" tIns="45715" rIns="91429" bIns="45715">
            <a:spAutoFit/>
          </a:bodyPr>
          <a:lstStyle/>
          <a:p>
            <a:r>
              <a:rPr lang="en-US" sz="1000" i="1"/>
              <a:t>© OECD, Health Statistics 2016. October 2016. http://www.oecd.org/health/health-data.htm </a:t>
            </a:r>
            <a:endParaRPr lang="it-IT" sz="1000" i="1"/>
          </a:p>
        </p:txBody>
      </p:sp>
      <p:sp>
        <p:nvSpPr>
          <p:cNvPr id="66565" name="Rectangle 4"/>
          <p:cNvSpPr>
            <a:spLocks noChangeArrowheads="1"/>
          </p:cNvSpPr>
          <p:nvPr/>
        </p:nvSpPr>
        <p:spPr bwMode="auto">
          <a:xfrm>
            <a:off x="211138" y="592138"/>
            <a:ext cx="12023725" cy="533400"/>
          </a:xfrm>
          <a:prstGeom prst="rect">
            <a:avLst/>
          </a:prstGeom>
          <a:noFill/>
          <a:ln w="9525">
            <a:noFill/>
            <a:miter lim="800000"/>
            <a:headEnd/>
            <a:tailEnd/>
          </a:ln>
        </p:spPr>
        <p:txBody>
          <a:bodyPr lIns="91429" tIns="45715" rIns="91429" bIns="45715" anchor="ctr">
            <a:spAutoFit/>
          </a:bodyPr>
          <a:lstStyle/>
          <a:p>
            <a:pPr algn="ctr"/>
            <a:r>
              <a:rPr lang="de-DE" sz="2900">
                <a:solidFill>
                  <a:srgbClr val="FF3300"/>
                </a:solidFill>
              </a:rPr>
              <a:t>Oberschenkelbruch innerhalb 2 Tage / Frattura al femore entro 2 gg (%)</a:t>
            </a:r>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35"/>
          <p:cNvSpPr>
            <a:spLocks noChangeArrowheads="1"/>
          </p:cNvSpPr>
          <p:nvPr/>
        </p:nvSpPr>
        <p:spPr bwMode="auto">
          <a:xfrm>
            <a:off x="3238500" y="5718175"/>
            <a:ext cx="6380163" cy="1158875"/>
          </a:xfrm>
          <a:prstGeom prst="rect">
            <a:avLst/>
          </a:prstGeom>
          <a:solidFill>
            <a:schemeClr val="bg1"/>
          </a:solidFill>
          <a:ln w="9525">
            <a:noFill/>
            <a:miter lim="800000"/>
            <a:headEnd/>
            <a:tailEnd/>
          </a:ln>
        </p:spPr>
        <p:txBody>
          <a:bodyPr lIns="91435" tIns="45717" rIns="91435" bIns="45717">
            <a:spAutoFit/>
          </a:bodyPr>
          <a:lstStyle/>
          <a:p>
            <a:pPr algn="r"/>
            <a:endParaRPr lang="en-US" sz="1000" i="1"/>
          </a:p>
          <a:p>
            <a:pPr algn="r"/>
            <a:endParaRPr lang="en-US" sz="1000" i="1"/>
          </a:p>
          <a:p>
            <a:pPr algn="r"/>
            <a:endParaRPr lang="en-US" sz="1000" i="1"/>
          </a:p>
          <a:p>
            <a:pPr algn="r"/>
            <a:endParaRPr lang="en-US" sz="1000" i="1"/>
          </a:p>
          <a:p>
            <a:pPr algn="r"/>
            <a:endParaRPr lang="en-US" sz="1000" i="1"/>
          </a:p>
          <a:p>
            <a:pPr algn="r"/>
            <a:endParaRPr lang="en-US" sz="1000" i="1"/>
          </a:p>
          <a:p>
            <a:pPr algn="ctr"/>
            <a:r>
              <a:rPr lang="en-US" sz="1000" i="1"/>
              <a:t>© OECD, Health Statistics 2016. October 2016</a:t>
            </a:r>
          </a:p>
        </p:txBody>
      </p:sp>
      <p:pic>
        <p:nvPicPr>
          <p:cNvPr id="68610" name="Picture 48"/>
          <p:cNvPicPr>
            <a:picLocks noChangeAspect="1" noChangeArrowheads="1"/>
          </p:cNvPicPr>
          <p:nvPr/>
        </p:nvPicPr>
        <p:blipFill>
          <a:blip r:embed="rId3"/>
          <a:srcRect/>
          <a:stretch>
            <a:fillRect/>
          </a:stretch>
        </p:blipFill>
        <p:spPr bwMode="auto">
          <a:xfrm>
            <a:off x="-80963" y="620713"/>
            <a:ext cx="4360863" cy="6305550"/>
          </a:xfrm>
          <a:prstGeom prst="rect">
            <a:avLst/>
          </a:prstGeom>
          <a:noFill/>
          <a:ln w="9525">
            <a:noFill/>
            <a:miter lim="800000"/>
            <a:headEnd/>
            <a:tailEnd/>
          </a:ln>
        </p:spPr>
      </p:pic>
      <p:sp>
        <p:nvSpPr>
          <p:cNvPr id="68611" name="Rettangolo 3"/>
          <p:cNvSpPr>
            <a:spLocks noChangeArrowheads="1"/>
          </p:cNvSpPr>
          <p:nvPr/>
        </p:nvSpPr>
        <p:spPr bwMode="auto">
          <a:xfrm>
            <a:off x="7108825" y="1690688"/>
            <a:ext cx="4135438" cy="304800"/>
          </a:xfrm>
          <a:prstGeom prst="rect">
            <a:avLst/>
          </a:prstGeom>
          <a:noFill/>
          <a:ln w="9525">
            <a:noFill/>
            <a:miter lim="800000"/>
            <a:headEnd/>
            <a:tailEnd/>
          </a:ln>
        </p:spPr>
        <p:txBody>
          <a:bodyPr lIns="91429" tIns="45715" rIns="91429" bIns="45715">
            <a:spAutoFit/>
          </a:bodyPr>
          <a:lstStyle/>
          <a:p>
            <a:endParaRPr lang="it-IT" sz="1400"/>
          </a:p>
        </p:txBody>
      </p:sp>
      <p:sp>
        <p:nvSpPr>
          <p:cNvPr id="68612" name="Titolo 1"/>
          <p:cNvSpPr>
            <a:spLocks/>
          </p:cNvSpPr>
          <p:nvPr/>
        </p:nvSpPr>
        <p:spPr bwMode="auto">
          <a:xfrm>
            <a:off x="846138" y="0"/>
            <a:ext cx="4017962" cy="730250"/>
          </a:xfrm>
          <a:prstGeom prst="rect">
            <a:avLst/>
          </a:prstGeom>
          <a:noFill/>
          <a:ln w="9525">
            <a:noFill/>
            <a:miter lim="800000"/>
            <a:headEnd/>
            <a:tailEnd/>
          </a:ln>
        </p:spPr>
        <p:txBody>
          <a:bodyPr lIns="108823" tIns="54412" rIns="108823" bIns="54412" anchor="ctr"/>
          <a:lstStyle/>
          <a:p>
            <a:pPr defTabSz="1089025" eaLnBrk="0" hangingPunct="0">
              <a:lnSpc>
                <a:spcPct val="90000"/>
              </a:lnSpc>
            </a:pPr>
            <a:r>
              <a:rPr lang="it-IT" sz="4000">
                <a:solidFill>
                  <a:srgbClr val="000066"/>
                </a:solidFill>
              </a:rPr>
              <a:t>Qualität / </a:t>
            </a:r>
            <a:r>
              <a:rPr lang="it-IT" sz="4000" i="1">
                <a:solidFill>
                  <a:srgbClr val="000066"/>
                </a:solidFill>
              </a:rPr>
              <a:t>Qualitá</a:t>
            </a:r>
            <a:endParaRPr lang="it-IT" sz="4000" i="1">
              <a:solidFill>
                <a:srgbClr val="000066"/>
              </a:solidFill>
              <a:latin typeface="Calibri Light" pitchFamily="34" charset="0"/>
            </a:endParaRPr>
          </a:p>
        </p:txBody>
      </p:sp>
      <p:pic>
        <p:nvPicPr>
          <p:cNvPr id="68613" name="Picture 40"/>
          <p:cNvPicPr>
            <a:picLocks noChangeAspect="1" noChangeArrowheads="1"/>
          </p:cNvPicPr>
          <p:nvPr/>
        </p:nvPicPr>
        <p:blipFill>
          <a:blip r:embed="rId4"/>
          <a:srcRect/>
          <a:stretch>
            <a:fillRect/>
          </a:stretch>
        </p:blipFill>
        <p:spPr bwMode="auto">
          <a:xfrm>
            <a:off x="7769225" y="465138"/>
            <a:ext cx="4484688" cy="6461125"/>
          </a:xfrm>
          <a:prstGeom prst="rect">
            <a:avLst/>
          </a:prstGeom>
          <a:noFill/>
          <a:ln w="9525">
            <a:noFill/>
            <a:miter lim="800000"/>
            <a:headEnd/>
            <a:tailEnd/>
          </a:ln>
        </p:spPr>
      </p:pic>
      <p:sp>
        <p:nvSpPr>
          <p:cNvPr id="68614" name="Rectangle 4"/>
          <p:cNvSpPr>
            <a:spLocks noChangeArrowheads="1"/>
          </p:cNvSpPr>
          <p:nvPr/>
        </p:nvSpPr>
        <p:spPr bwMode="auto">
          <a:xfrm>
            <a:off x="4279900" y="906463"/>
            <a:ext cx="4010025" cy="898525"/>
          </a:xfrm>
          <a:prstGeom prst="rect">
            <a:avLst/>
          </a:prstGeom>
          <a:noFill/>
          <a:ln w="9525">
            <a:noFill/>
            <a:miter lim="800000"/>
            <a:headEnd/>
            <a:tailEnd/>
          </a:ln>
        </p:spPr>
        <p:txBody>
          <a:bodyPr lIns="91429" tIns="45715" rIns="91429" bIns="45715" anchor="ctr">
            <a:spAutoFit/>
          </a:bodyPr>
          <a:lstStyle/>
          <a:p>
            <a:pPr algn="ctr"/>
            <a:r>
              <a:rPr lang="de-DE" sz="2400">
                <a:solidFill>
                  <a:srgbClr val="FF3300"/>
                </a:solidFill>
              </a:rPr>
              <a:t>Knieprothesen / Protesi di ginocchio </a:t>
            </a:r>
            <a:r>
              <a:rPr lang="de-DE" sz="1800">
                <a:solidFill>
                  <a:srgbClr val="FF3300"/>
                </a:solidFill>
              </a:rPr>
              <a:t>* 100.000 Ew./ab</a:t>
            </a:r>
            <a:r>
              <a:rPr lang="de-DE" sz="2900">
                <a:solidFill>
                  <a:srgbClr val="FF3300"/>
                </a:solidFill>
              </a:rPr>
              <a:t>.</a:t>
            </a:r>
          </a:p>
        </p:txBody>
      </p:sp>
      <p:sp>
        <p:nvSpPr>
          <p:cNvPr id="68615" name="Rectangle 4"/>
          <p:cNvSpPr>
            <a:spLocks noChangeArrowheads="1"/>
          </p:cNvSpPr>
          <p:nvPr/>
        </p:nvSpPr>
        <p:spPr bwMode="auto">
          <a:xfrm>
            <a:off x="2320925" y="4906963"/>
            <a:ext cx="3427413" cy="822325"/>
          </a:xfrm>
          <a:prstGeom prst="rect">
            <a:avLst/>
          </a:prstGeom>
          <a:noFill/>
          <a:ln w="9525">
            <a:noFill/>
            <a:miter lim="800000"/>
            <a:headEnd/>
            <a:tailEnd/>
          </a:ln>
        </p:spPr>
        <p:txBody>
          <a:bodyPr lIns="91429" tIns="45715" rIns="91429" bIns="45715" anchor="ctr">
            <a:spAutoFit/>
          </a:bodyPr>
          <a:lstStyle/>
          <a:p>
            <a:pPr algn="ctr"/>
            <a:r>
              <a:rPr lang="de-DE" sz="2400">
                <a:solidFill>
                  <a:srgbClr val="FF3300"/>
                </a:solidFill>
              </a:rPr>
              <a:t>Hüftprothesen / Protesi di anca </a:t>
            </a:r>
            <a:r>
              <a:rPr lang="de-DE" sz="1800">
                <a:solidFill>
                  <a:srgbClr val="FF3300"/>
                </a:solidFill>
              </a:rPr>
              <a:t>* 100.000 Ew./ab.</a:t>
            </a:r>
          </a:p>
        </p:txBody>
      </p:sp>
      <p:sp>
        <p:nvSpPr>
          <p:cNvPr id="68616" name="Text Box 25"/>
          <p:cNvSpPr txBox="1">
            <a:spLocks noChangeArrowheads="1"/>
          </p:cNvSpPr>
          <p:nvPr/>
        </p:nvSpPr>
        <p:spPr bwMode="auto">
          <a:xfrm>
            <a:off x="3359150" y="2417763"/>
            <a:ext cx="4410075" cy="1616075"/>
          </a:xfrm>
          <a:prstGeom prst="rect">
            <a:avLst/>
          </a:prstGeom>
          <a:noFill/>
          <a:ln w="9525">
            <a:noFill/>
            <a:miter lim="800000"/>
            <a:headEnd/>
            <a:tailEnd/>
          </a:ln>
        </p:spPr>
        <p:txBody>
          <a:bodyPr lIns="91429" tIns="45715" rIns="91429" bIns="45715">
            <a:spAutoFit/>
          </a:bodyPr>
          <a:lstStyle/>
          <a:p>
            <a:r>
              <a:rPr lang="de-DE" b="1">
                <a:solidFill>
                  <a:srgbClr val="990033"/>
                </a:solidFill>
              </a:rPr>
              <a:t>		Hüft 	Knie</a:t>
            </a:r>
          </a:p>
          <a:p>
            <a:r>
              <a:rPr lang="de-DE" b="1">
                <a:solidFill>
                  <a:srgbClr val="990033"/>
                </a:solidFill>
              </a:rPr>
              <a:t>Italien: 		167	107</a:t>
            </a:r>
          </a:p>
          <a:p>
            <a:r>
              <a:rPr lang="de-DE" b="1">
                <a:solidFill>
                  <a:srgbClr val="339966"/>
                </a:solidFill>
              </a:rPr>
              <a:t>Deutschland: 	293	197</a:t>
            </a:r>
          </a:p>
          <a:p>
            <a:r>
              <a:rPr lang="de-DE" b="1">
                <a:solidFill>
                  <a:srgbClr val="339966"/>
                </a:solidFill>
              </a:rPr>
              <a:t>Österreich: 	279	221</a:t>
            </a:r>
          </a:p>
          <a:p>
            <a:r>
              <a:rPr lang="de-DE" b="1">
                <a:solidFill>
                  <a:srgbClr val="FF3300"/>
                </a:solidFill>
              </a:rPr>
              <a:t>Südtirol	250	158</a:t>
            </a: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p:cNvSpPr>
          <p:nvPr>
            <p:ph type="title" idx="4294967295"/>
          </p:nvPr>
        </p:nvSpPr>
        <p:spPr>
          <a:xfrm>
            <a:off x="785813" y="-3175"/>
            <a:ext cx="10510837" cy="774700"/>
          </a:xfrm>
        </p:spPr>
        <p:txBody>
          <a:bodyPr lIns="108822" tIns="54411" rIns="108822" bIns="54411"/>
          <a:lstStyle/>
          <a:p>
            <a:pPr defTabSz="1201738">
              <a:lnSpc>
                <a:spcPct val="135000"/>
              </a:lnSpc>
              <a:spcBef>
                <a:spcPct val="20000"/>
              </a:spcBef>
            </a:pPr>
            <a:r>
              <a:rPr lang="de-DE" sz="3700" smtClean="0">
                <a:solidFill>
                  <a:srgbClr val="000066"/>
                </a:solidFill>
                <a:latin typeface="Fira Sans Hair"/>
              </a:rPr>
              <a:t>Schlussfolgerungen / </a:t>
            </a:r>
            <a:r>
              <a:rPr lang="it-IT" sz="3700" i="1" smtClean="0">
                <a:solidFill>
                  <a:srgbClr val="000066"/>
                </a:solidFill>
                <a:latin typeface="Fira Sans Hair"/>
              </a:rPr>
              <a:t>Conclusioni</a:t>
            </a:r>
            <a:endParaRPr lang="it-IT" sz="3700" smtClean="0">
              <a:solidFill>
                <a:srgbClr val="000066"/>
              </a:solidFill>
              <a:latin typeface="Fira Sans Hair"/>
            </a:endParaRPr>
          </a:p>
        </p:txBody>
      </p:sp>
      <p:sp>
        <p:nvSpPr>
          <p:cNvPr id="74754" name="Rectangle 3"/>
          <p:cNvSpPr>
            <a:spLocks/>
          </p:cNvSpPr>
          <p:nvPr/>
        </p:nvSpPr>
        <p:spPr bwMode="auto">
          <a:xfrm>
            <a:off x="912813" y="3068638"/>
            <a:ext cx="10140950" cy="882650"/>
          </a:xfrm>
          <a:prstGeom prst="rect">
            <a:avLst/>
          </a:prstGeom>
          <a:noFill/>
          <a:ln w="9525">
            <a:noFill/>
            <a:miter lim="800000"/>
            <a:headEnd/>
            <a:tailEnd/>
          </a:ln>
        </p:spPr>
        <p:txBody>
          <a:bodyPr lIns="108822" tIns="54411" rIns="108822" bIns="54411"/>
          <a:lstStyle/>
          <a:p>
            <a:pPr marL="271463" indent="-271463" defTabSz="1089025" eaLnBrk="0" hangingPunct="0">
              <a:lnSpc>
                <a:spcPct val="90000"/>
              </a:lnSpc>
              <a:spcBef>
                <a:spcPts val="1188"/>
              </a:spcBef>
              <a:buFont typeface="Arial" charset="0"/>
              <a:buChar char="•"/>
            </a:pPr>
            <a:endParaRPr lang="en-US" sz="1800" b="1" i="1">
              <a:solidFill>
                <a:srgbClr val="FF6600"/>
              </a:solidFill>
            </a:endParaRPr>
          </a:p>
        </p:txBody>
      </p:sp>
      <p:sp>
        <p:nvSpPr>
          <p:cNvPr id="74755" name="Rectangle 3"/>
          <p:cNvSpPr>
            <a:spLocks/>
          </p:cNvSpPr>
          <p:nvPr/>
        </p:nvSpPr>
        <p:spPr bwMode="auto">
          <a:xfrm>
            <a:off x="779463" y="1282700"/>
            <a:ext cx="5316537" cy="1411288"/>
          </a:xfrm>
          <a:prstGeom prst="rect">
            <a:avLst/>
          </a:prstGeom>
          <a:noFill/>
          <a:ln w="9525">
            <a:noFill/>
            <a:miter lim="800000"/>
            <a:headEnd/>
            <a:tailEnd/>
          </a:ln>
        </p:spPr>
        <p:txBody>
          <a:bodyPr lIns="108814" tIns="54407" rIns="108814" bIns="54407"/>
          <a:lstStyle/>
          <a:p>
            <a:pPr marL="271463" indent="-271463" defTabSz="1089025" eaLnBrk="0" hangingPunct="0">
              <a:spcBef>
                <a:spcPct val="70000"/>
              </a:spcBef>
              <a:buFont typeface="Arial" charset="0"/>
              <a:buChar char="•"/>
            </a:pPr>
            <a:r>
              <a:rPr lang="de-DE" sz="1800">
                <a:solidFill>
                  <a:srgbClr val="006699"/>
                </a:solidFill>
              </a:rPr>
              <a:t>In Provincia di Bolzano </a:t>
            </a:r>
            <a:r>
              <a:rPr lang="de-DE" sz="1800" b="1">
                <a:solidFill>
                  <a:srgbClr val="006699"/>
                </a:solidFill>
              </a:rPr>
              <a:t>si vive piú a lungo</a:t>
            </a:r>
            <a:r>
              <a:rPr lang="de-DE" sz="1800">
                <a:solidFill>
                  <a:srgbClr val="006699"/>
                </a:solidFill>
              </a:rPr>
              <a:t> (una speranza di vita alla nascita tra le piú alte di Europa). </a:t>
            </a:r>
            <a:r>
              <a:rPr lang="de-DE" sz="1800">
                <a:solidFill>
                  <a:srgbClr val="FF6600"/>
                </a:solidFill>
              </a:rPr>
              <a:t>86,1 anni per le donne e 81,3 anni per gli uomini</a:t>
            </a:r>
          </a:p>
        </p:txBody>
      </p:sp>
      <p:sp>
        <p:nvSpPr>
          <p:cNvPr id="74757" name="Rectangle 3"/>
          <p:cNvSpPr>
            <a:spLocks/>
          </p:cNvSpPr>
          <p:nvPr/>
        </p:nvSpPr>
        <p:spPr bwMode="auto">
          <a:xfrm>
            <a:off x="785813" y="3400425"/>
            <a:ext cx="5310187" cy="2266950"/>
          </a:xfrm>
          <a:prstGeom prst="rect">
            <a:avLst/>
          </a:prstGeom>
          <a:noFill/>
          <a:ln w="9525">
            <a:noFill/>
            <a:miter lim="800000"/>
            <a:headEnd/>
            <a:tailEnd/>
          </a:ln>
        </p:spPr>
        <p:txBody>
          <a:bodyPr lIns="108814" tIns="54407" rIns="108814" bIns="54407"/>
          <a:lstStyle/>
          <a:p>
            <a:pPr marL="271463" indent="-271463" defTabSz="1089025" eaLnBrk="0" hangingPunct="0">
              <a:spcBef>
                <a:spcPct val="70000"/>
              </a:spcBef>
              <a:buFont typeface="Arial" charset="0"/>
              <a:buChar char="•"/>
            </a:pPr>
            <a:r>
              <a:rPr lang="de-DE" sz="1800" b="1">
                <a:solidFill>
                  <a:srgbClr val="006699"/>
                </a:solidFill>
              </a:rPr>
              <a:t>Buoni gli stili di vita</a:t>
            </a:r>
            <a:r>
              <a:rPr lang="de-DE" sz="1800">
                <a:solidFill>
                  <a:srgbClr val="006699"/>
                </a:solidFill>
              </a:rPr>
              <a:t> sia per il fumo che l‘obesitá , con valori significativamente inferiori a paesi quali la Germania e l‘Austria e al contrario simili all‘Italia. </a:t>
            </a:r>
            <a:r>
              <a:rPr lang="de-DE" sz="1800">
                <a:solidFill>
                  <a:srgbClr val="FF6600"/>
                </a:solidFill>
              </a:rPr>
              <a:t>Fuma il 15,7% delle donne e il 21,7% degli uomini. Il 6,5 % delle donne dichiara di essere obesa e l‘8,8% tra gli uomini</a:t>
            </a:r>
          </a:p>
        </p:txBody>
      </p:sp>
      <p:sp>
        <p:nvSpPr>
          <p:cNvPr id="74758" name="Rectangle 3"/>
          <p:cNvSpPr>
            <a:spLocks/>
          </p:cNvSpPr>
          <p:nvPr/>
        </p:nvSpPr>
        <p:spPr bwMode="auto">
          <a:xfrm>
            <a:off x="6534150" y="1282700"/>
            <a:ext cx="5475288" cy="1611313"/>
          </a:xfrm>
          <a:prstGeom prst="rect">
            <a:avLst/>
          </a:prstGeom>
          <a:noFill/>
          <a:ln w="9525">
            <a:noFill/>
            <a:miter lim="800000"/>
            <a:headEnd/>
            <a:tailEnd/>
          </a:ln>
        </p:spPr>
        <p:txBody>
          <a:bodyPr lIns="108814" tIns="54407" rIns="108814" bIns="54407"/>
          <a:lstStyle/>
          <a:p>
            <a:pPr marL="271463" indent="-271463" defTabSz="1089025" eaLnBrk="0" hangingPunct="0">
              <a:spcBef>
                <a:spcPct val="70000"/>
              </a:spcBef>
              <a:buFont typeface="Arial" charset="0"/>
              <a:buChar char="•"/>
            </a:pPr>
            <a:r>
              <a:rPr lang="de-DE" sz="1800">
                <a:solidFill>
                  <a:srgbClr val="006699"/>
                </a:solidFill>
              </a:rPr>
              <a:t>In Südtirol </a:t>
            </a:r>
            <a:r>
              <a:rPr lang="de-DE" sz="1800" b="1">
                <a:solidFill>
                  <a:srgbClr val="006699"/>
                </a:solidFill>
              </a:rPr>
              <a:t>lebt man länger</a:t>
            </a:r>
            <a:r>
              <a:rPr lang="de-DE" sz="1800">
                <a:solidFill>
                  <a:srgbClr val="006699"/>
                </a:solidFill>
              </a:rPr>
              <a:t> (die Lebenserwartung bei der Geburt ist eine der höchsten Europas)</a:t>
            </a:r>
            <a:r>
              <a:rPr lang="de-DE" sz="1800" b="1"/>
              <a:t>.</a:t>
            </a:r>
            <a:r>
              <a:rPr lang="de-DE" sz="1800" b="1">
                <a:solidFill>
                  <a:srgbClr val="FF6600"/>
                </a:solidFill>
              </a:rPr>
              <a:t> </a:t>
            </a:r>
            <a:r>
              <a:rPr lang="de-DE" sz="1800">
                <a:solidFill>
                  <a:srgbClr val="FF6600"/>
                </a:solidFill>
              </a:rPr>
              <a:t>86,1 Jahre für die Frauen und 81,3 Jahre für die Männer</a:t>
            </a:r>
          </a:p>
        </p:txBody>
      </p:sp>
      <p:sp>
        <p:nvSpPr>
          <p:cNvPr id="74759" name="Rectangle 3"/>
          <p:cNvSpPr>
            <a:spLocks/>
          </p:cNvSpPr>
          <p:nvPr/>
        </p:nvSpPr>
        <p:spPr bwMode="auto">
          <a:xfrm>
            <a:off x="6545263" y="3249613"/>
            <a:ext cx="5475287" cy="2362200"/>
          </a:xfrm>
          <a:prstGeom prst="rect">
            <a:avLst/>
          </a:prstGeom>
          <a:noFill/>
          <a:ln w="9525">
            <a:noFill/>
            <a:miter lim="800000"/>
            <a:headEnd/>
            <a:tailEnd/>
          </a:ln>
        </p:spPr>
        <p:txBody>
          <a:bodyPr lIns="108814" tIns="54407" rIns="108814" bIns="54407"/>
          <a:lstStyle/>
          <a:p>
            <a:pPr marL="271463" indent="-271463" defTabSz="1089025" eaLnBrk="0" hangingPunct="0">
              <a:spcBef>
                <a:spcPct val="70000"/>
              </a:spcBef>
              <a:buFont typeface="Arial" charset="0"/>
              <a:buChar char="•"/>
            </a:pPr>
            <a:r>
              <a:rPr lang="de-DE" sz="1800" b="1">
                <a:solidFill>
                  <a:srgbClr val="006699"/>
                </a:solidFill>
              </a:rPr>
              <a:t>Gute Lebensstile, </a:t>
            </a:r>
            <a:r>
              <a:rPr lang="de-DE" sz="1800">
                <a:solidFill>
                  <a:srgbClr val="006699"/>
                </a:solidFill>
              </a:rPr>
              <a:t>sei es was das Rauchen als auch die Fettleibigkeit betrifft, mit Werten die deutlich unter den Vergleichswerten von restlichen Italien sowie anderen Ländern wie Deutschland und Österreich liegen</a:t>
            </a:r>
            <a:r>
              <a:rPr lang="de-DE" sz="1800" i="1">
                <a:solidFill>
                  <a:srgbClr val="006699"/>
                </a:solidFill>
              </a:rPr>
              <a:t>. </a:t>
            </a:r>
            <a:r>
              <a:rPr lang="de-DE" sz="1800">
                <a:solidFill>
                  <a:srgbClr val="FF6600"/>
                </a:solidFill>
              </a:rPr>
              <a:t>Es rauchen 15,7% der Frauen und 21,7% der Männer.  6,5 % der Frauen und 8,8% der Männer erklären sich als übergewichtig</a:t>
            </a: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p:cNvSpPr>
          <p:nvPr>
            <p:ph type="title" idx="4294967295"/>
          </p:nvPr>
        </p:nvSpPr>
        <p:spPr>
          <a:xfrm>
            <a:off x="814388" y="0"/>
            <a:ext cx="10512425" cy="774700"/>
          </a:xfrm>
        </p:spPr>
        <p:txBody>
          <a:bodyPr lIns="108822" tIns="54411" rIns="108822" bIns="54411"/>
          <a:lstStyle/>
          <a:p>
            <a:pPr defTabSz="1201738">
              <a:lnSpc>
                <a:spcPct val="135000"/>
              </a:lnSpc>
              <a:spcBef>
                <a:spcPct val="20000"/>
              </a:spcBef>
            </a:pPr>
            <a:r>
              <a:rPr lang="de-DE" sz="3700" smtClean="0">
                <a:solidFill>
                  <a:srgbClr val="000066"/>
                </a:solidFill>
                <a:latin typeface="Fira Sans Hair"/>
              </a:rPr>
              <a:t>Schlussfolgerungen / </a:t>
            </a:r>
            <a:r>
              <a:rPr lang="it-IT" sz="3700" i="1" smtClean="0">
                <a:solidFill>
                  <a:srgbClr val="000066"/>
                </a:solidFill>
                <a:latin typeface="Fira Sans Hair"/>
              </a:rPr>
              <a:t>Conclusioni</a:t>
            </a:r>
            <a:endParaRPr lang="it-IT" sz="3700" smtClean="0">
              <a:solidFill>
                <a:srgbClr val="000066"/>
              </a:solidFill>
              <a:latin typeface="Fira Sans Hair"/>
            </a:endParaRPr>
          </a:p>
        </p:txBody>
      </p:sp>
      <p:sp>
        <p:nvSpPr>
          <p:cNvPr id="76802" name="Rectangle 3"/>
          <p:cNvSpPr>
            <a:spLocks/>
          </p:cNvSpPr>
          <p:nvPr/>
        </p:nvSpPr>
        <p:spPr bwMode="auto">
          <a:xfrm>
            <a:off x="920750" y="3067050"/>
            <a:ext cx="10140950" cy="882650"/>
          </a:xfrm>
          <a:prstGeom prst="rect">
            <a:avLst/>
          </a:prstGeom>
          <a:noFill/>
          <a:ln w="9525">
            <a:noFill/>
            <a:miter lim="800000"/>
            <a:headEnd/>
            <a:tailEnd/>
          </a:ln>
        </p:spPr>
        <p:txBody>
          <a:bodyPr lIns="108822" tIns="54411" rIns="108822" bIns="54411"/>
          <a:lstStyle/>
          <a:p>
            <a:pPr marL="271463" indent="-271463" defTabSz="1089025" eaLnBrk="0" hangingPunct="0">
              <a:lnSpc>
                <a:spcPct val="90000"/>
              </a:lnSpc>
              <a:spcBef>
                <a:spcPts val="1188"/>
              </a:spcBef>
              <a:buFont typeface="Arial" charset="0"/>
              <a:buChar char="•"/>
            </a:pPr>
            <a:endParaRPr lang="en-US" sz="1800" b="1" i="1">
              <a:solidFill>
                <a:srgbClr val="FF6600"/>
              </a:solidFill>
            </a:endParaRPr>
          </a:p>
        </p:txBody>
      </p:sp>
      <p:sp>
        <p:nvSpPr>
          <p:cNvPr id="76803" name="Rectangle 10"/>
          <p:cNvSpPr>
            <a:spLocks noChangeArrowheads="1"/>
          </p:cNvSpPr>
          <p:nvPr/>
        </p:nvSpPr>
        <p:spPr bwMode="auto">
          <a:xfrm>
            <a:off x="6699250" y="3856038"/>
            <a:ext cx="5400675" cy="2014537"/>
          </a:xfrm>
          <a:prstGeom prst="rect">
            <a:avLst/>
          </a:prstGeom>
          <a:noFill/>
          <a:ln w="9525">
            <a:noFill/>
            <a:miter lim="800000"/>
            <a:headEnd/>
            <a:tailEnd/>
          </a:ln>
        </p:spPr>
        <p:txBody>
          <a:bodyPr lIns="91429" tIns="45714" rIns="91429" bIns="45714" anchor="ctr">
            <a:spAutoFit/>
          </a:bodyPr>
          <a:lstStyle/>
          <a:p>
            <a:pPr marL="271463" indent="-271463" defTabSz="1089025" eaLnBrk="0" hangingPunct="0">
              <a:spcBef>
                <a:spcPct val="70000"/>
              </a:spcBef>
              <a:buFont typeface="Arial" charset="0"/>
              <a:buChar char="•"/>
            </a:pPr>
            <a:r>
              <a:rPr lang="it-IT" sz="1800">
                <a:solidFill>
                  <a:srgbClr val="006699"/>
                </a:solidFill>
              </a:rPr>
              <a:t>Noch hoch die </a:t>
            </a:r>
            <a:r>
              <a:rPr lang="it-IT" sz="1800" b="1">
                <a:solidFill>
                  <a:srgbClr val="006699"/>
                </a:solidFill>
              </a:rPr>
              <a:t>Hospitalisierung für chronische Erkrankungen</a:t>
            </a:r>
            <a:r>
              <a:rPr lang="it-IT" sz="1800">
                <a:solidFill>
                  <a:srgbClr val="006699"/>
                </a:solidFill>
              </a:rPr>
              <a:t> im Vergleich zum restlichen Italien, aber deutlich niedriger im Vergleich zu Ländern wie Deutschland und Österreich. </a:t>
            </a:r>
            <a:r>
              <a:rPr lang="it-IT" sz="1800">
                <a:solidFill>
                  <a:srgbClr val="FF6600"/>
                </a:solidFill>
              </a:rPr>
              <a:t>100 Aufenthalte je 1000 Ew. für </a:t>
            </a:r>
            <a:r>
              <a:rPr lang="de-DE" sz="1800">
                <a:solidFill>
                  <a:srgbClr val="FF6600"/>
                </a:solidFill>
              </a:rPr>
              <a:t>chronische Atemwegserkrankungen</a:t>
            </a:r>
            <a:r>
              <a:rPr lang="it-IT" sz="1800">
                <a:solidFill>
                  <a:srgbClr val="FF6600"/>
                </a:solidFill>
              </a:rPr>
              <a:t>,  61 für Diabetes</a:t>
            </a:r>
          </a:p>
        </p:txBody>
      </p:sp>
      <p:sp>
        <p:nvSpPr>
          <p:cNvPr id="76806" name="Rectangle 10"/>
          <p:cNvSpPr>
            <a:spLocks noChangeArrowheads="1"/>
          </p:cNvSpPr>
          <p:nvPr/>
        </p:nvSpPr>
        <p:spPr bwMode="auto">
          <a:xfrm>
            <a:off x="809625" y="3957638"/>
            <a:ext cx="4967288" cy="1739900"/>
          </a:xfrm>
          <a:prstGeom prst="rect">
            <a:avLst/>
          </a:prstGeom>
          <a:noFill/>
          <a:ln w="9525">
            <a:noFill/>
            <a:miter lim="800000"/>
            <a:headEnd/>
            <a:tailEnd/>
          </a:ln>
        </p:spPr>
        <p:txBody>
          <a:bodyPr lIns="91429" tIns="45714" rIns="91429" bIns="45714" anchor="ctr">
            <a:spAutoFit/>
          </a:bodyPr>
          <a:lstStyle/>
          <a:p>
            <a:pPr marL="271463" indent="-271463" defTabSz="1089025" eaLnBrk="0" hangingPunct="0">
              <a:spcBef>
                <a:spcPct val="70000"/>
              </a:spcBef>
              <a:buFont typeface="Arial" charset="0"/>
              <a:buChar char="•"/>
            </a:pPr>
            <a:r>
              <a:rPr lang="it-IT" sz="1800">
                <a:solidFill>
                  <a:srgbClr val="006699"/>
                </a:solidFill>
              </a:rPr>
              <a:t>Ancora alta </a:t>
            </a:r>
            <a:r>
              <a:rPr lang="it-IT" sz="1800" b="1">
                <a:solidFill>
                  <a:srgbClr val="006699"/>
                </a:solidFill>
              </a:rPr>
              <a:t>l’ospedalizzazione per patologie croniche</a:t>
            </a:r>
            <a:r>
              <a:rPr lang="it-IT" sz="1800">
                <a:solidFill>
                  <a:srgbClr val="006699"/>
                </a:solidFill>
              </a:rPr>
              <a:t> rispetto all’Italia, ma significativamente  piú bassa rispetto a paesi come Germania e Austria. </a:t>
            </a:r>
            <a:r>
              <a:rPr lang="it-IT" sz="1800">
                <a:solidFill>
                  <a:srgbClr val="FF6600"/>
                </a:solidFill>
              </a:rPr>
              <a:t>100 ricoveri ogni 1000 ab. per malattie respiratorie croniche 61 per diabete</a:t>
            </a:r>
            <a:endParaRPr lang="it-IT" sz="1800">
              <a:solidFill>
                <a:srgbClr val="006699"/>
              </a:solidFill>
            </a:endParaRPr>
          </a:p>
        </p:txBody>
      </p:sp>
      <p:sp>
        <p:nvSpPr>
          <p:cNvPr id="76808" name="Rectangle 3"/>
          <p:cNvSpPr>
            <a:spLocks/>
          </p:cNvSpPr>
          <p:nvPr/>
        </p:nvSpPr>
        <p:spPr bwMode="auto">
          <a:xfrm>
            <a:off x="814388" y="1168400"/>
            <a:ext cx="5310187" cy="2217738"/>
          </a:xfrm>
          <a:prstGeom prst="rect">
            <a:avLst/>
          </a:prstGeom>
          <a:noFill/>
          <a:ln w="9525">
            <a:noFill/>
            <a:miter lim="800000"/>
            <a:headEnd/>
            <a:tailEnd/>
          </a:ln>
        </p:spPr>
        <p:txBody>
          <a:bodyPr lIns="108814" tIns="54407" rIns="108814" bIns="54407"/>
          <a:lstStyle/>
          <a:p>
            <a:pPr marL="271463" indent="-271463" defTabSz="1089025" eaLnBrk="0" hangingPunct="0">
              <a:spcBef>
                <a:spcPct val="70000"/>
              </a:spcBef>
              <a:buFont typeface="Arial" charset="0"/>
              <a:buChar char="•"/>
            </a:pPr>
            <a:r>
              <a:rPr lang="de-DE" sz="1800">
                <a:solidFill>
                  <a:srgbClr val="006699"/>
                </a:solidFill>
              </a:rPr>
              <a:t>Un </a:t>
            </a:r>
            <a:r>
              <a:rPr lang="de-DE" sz="1800" b="1">
                <a:solidFill>
                  <a:srgbClr val="006699"/>
                </a:solidFill>
              </a:rPr>
              <a:t>offerta sanitaria</a:t>
            </a:r>
            <a:r>
              <a:rPr lang="de-DE" sz="1800">
                <a:solidFill>
                  <a:srgbClr val="006699"/>
                </a:solidFill>
              </a:rPr>
              <a:t> in termini di servizi </a:t>
            </a:r>
            <a:r>
              <a:rPr lang="de-DE" sz="1800" b="1">
                <a:solidFill>
                  <a:srgbClr val="006699"/>
                </a:solidFill>
              </a:rPr>
              <a:t>consistente</a:t>
            </a:r>
            <a:r>
              <a:rPr lang="de-DE" sz="1800">
                <a:solidFill>
                  <a:srgbClr val="006699"/>
                </a:solidFill>
              </a:rPr>
              <a:t>, che genera una conseguente  </a:t>
            </a:r>
            <a:r>
              <a:rPr lang="de-DE" sz="1800" b="1">
                <a:solidFill>
                  <a:srgbClr val="006699"/>
                </a:solidFill>
              </a:rPr>
              <a:t>domanda di prestazioni </a:t>
            </a:r>
            <a:r>
              <a:rPr lang="de-DE" sz="1800">
                <a:solidFill>
                  <a:srgbClr val="006699"/>
                </a:solidFill>
              </a:rPr>
              <a:t>(molti gli accessi al PS, ancora tanti i ricoveri e le visite specialisitche) tra le piú alte d‘Italia. </a:t>
            </a:r>
            <a:r>
              <a:rPr lang="de-DE" sz="1800">
                <a:solidFill>
                  <a:srgbClr val="FF6600"/>
                </a:solidFill>
              </a:rPr>
              <a:t>730 accessi al giorno al PS, 2.900 visite specialisitiche al giorno, 230 dimissioni al giorno</a:t>
            </a:r>
            <a:endParaRPr lang="de-DE" sz="1800">
              <a:solidFill>
                <a:srgbClr val="006699"/>
              </a:solidFill>
            </a:endParaRPr>
          </a:p>
        </p:txBody>
      </p:sp>
      <p:sp>
        <p:nvSpPr>
          <p:cNvPr id="76809" name="Rectangle 3"/>
          <p:cNvSpPr>
            <a:spLocks/>
          </p:cNvSpPr>
          <p:nvPr/>
        </p:nvSpPr>
        <p:spPr bwMode="auto">
          <a:xfrm>
            <a:off x="6521450" y="1112838"/>
            <a:ext cx="5540375" cy="2217737"/>
          </a:xfrm>
          <a:prstGeom prst="rect">
            <a:avLst/>
          </a:prstGeom>
          <a:noFill/>
          <a:ln w="9525">
            <a:noFill/>
            <a:miter lim="800000"/>
            <a:headEnd/>
            <a:tailEnd/>
          </a:ln>
        </p:spPr>
        <p:txBody>
          <a:bodyPr lIns="108814" tIns="54407" rIns="108814" bIns="54407"/>
          <a:lstStyle/>
          <a:p>
            <a:pPr marL="271463" indent="-271463" defTabSz="1089025" eaLnBrk="0" hangingPunct="0">
              <a:spcBef>
                <a:spcPct val="70000"/>
              </a:spcBef>
              <a:buFont typeface="Arial" charset="0"/>
              <a:buChar char="•"/>
            </a:pPr>
            <a:r>
              <a:rPr lang="de-DE" sz="1800">
                <a:solidFill>
                  <a:srgbClr val="006699"/>
                </a:solidFill>
              </a:rPr>
              <a:t>Ein </a:t>
            </a:r>
            <a:r>
              <a:rPr lang="de-DE" sz="1800" b="1">
                <a:solidFill>
                  <a:srgbClr val="006699"/>
                </a:solidFill>
              </a:rPr>
              <a:t>wesentliches Angebot an Gesundheitsdiensten</a:t>
            </a:r>
            <a:r>
              <a:rPr lang="de-DE" sz="1800">
                <a:solidFill>
                  <a:srgbClr val="006699"/>
                </a:solidFill>
              </a:rPr>
              <a:t>, was eine weitere Anfrage an Leistungen (viele Notaufnahme-Zugänge, KH-Aufenhalte und ambulante Leistungen) mit sich bringt, die zu den höchsten Italiens gehört. </a:t>
            </a:r>
            <a:r>
              <a:rPr lang="de-DE" sz="1800" u="sng">
                <a:solidFill>
                  <a:srgbClr val="FF6600"/>
                </a:solidFill>
              </a:rPr>
              <a:t>Täglich </a:t>
            </a:r>
            <a:r>
              <a:rPr lang="de-DE" sz="1800">
                <a:solidFill>
                  <a:srgbClr val="FF6600"/>
                </a:solidFill>
              </a:rPr>
              <a:t>730 Notaufnahme-Zugänge, 2.900 fachärztliche Leistungen und 230 Entlassungen</a:t>
            </a:r>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p:cNvSpPr>
          <p:nvPr>
            <p:ph type="title" idx="4294967295"/>
          </p:nvPr>
        </p:nvSpPr>
        <p:spPr>
          <a:xfrm>
            <a:off x="814388" y="0"/>
            <a:ext cx="10512425" cy="774700"/>
          </a:xfrm>
        </p:spPr>
        <p:txBody>
          <a:bodyPr lIns="108822" tIns="54411" rIns="108822" bIns="54411"/>
          <a:lstStyle/>
          <a:p>
            <a:pPr defTabSz="1201738">
              <a:lnSpc>
                <a:spcPct val="135000"/>
              </a:lnSpc>
              <a:spcBef>
                <a:spcPct val="20000"/>
              </a:spcBef>
            </a:pPr>
            <a:r>
              <a:rPr lang="de-DE" sz="3700" smtClean="0">
                <a:solidFill>
                  <a:srgbClr val="000066"/>
                </a:solidFill>
                <a:latin typeface="Fira Sans Hair"/>
              </a:rPr>
              <a:t>Schlussfolgerungen / </a:t>
            </a:r>
            <a:r>
              <a:rPr lang="it-IT" sz="3700" i="1" smtClean="0">
                <a:solidFill>
                  <a:srgbClr val="000066"/>
                </a:solidFill>
                <a:latin typeface="Fira Sans Hair"/>
              </a:rPr>
              <a:t>Conclusioni</a:t>
            </a:r>
            <a:endParaRPr lang="it-IT" sz="3700" smtClean="0">
              <a:solidFill>
                <a:srgbClr val="000066"/>
              </a:solidFill>
              <a:latin typeface="Fira Sans Hair"/>
            </a:endParaRPr>
          </a:p>
        </p:txBody>
      </p:sp>
      <p:sp>
        <p:nvSpPr>
          <p:cNvPr id="78850" name="Rectangle 3"/>
          <p:cNvSpPr>
            <a:spLocks/>
          </p:cNvSpPr>
          <p:nvPr/>
        </p:nvSpPr>
        <p:spPr bwMode="auto">
          <a:xfrm>
            <a:off x="920750" y="3067050"/>
            <a:ext cx="10140950" cy="882650"/>
          </a:xfrm>
          <a:prstGeom prst="rect">
            <a:avLst/>
          </a:prstGeom>
          <a:noFill/>
          <a:ln w="9525">
            <a:noFill/>
            <a:miter lim="800000"/>
            <a:headEnd/>
            <a:tailEnd/>
          </a:ln>
        </p:spPr>
        <p:txBody>
          <a:bodyPr lIns="108822" tIns="54411" rIns="108822" bIns="54411"/>
          <a:lstStyle/>
          <a:p>
            <a:pPr marL="271463" indent="-271463" defTabSz="1089025" eaLnBrk="0" hangingPunct="0">
              <a:lnSpc>
                <a:spcPct val="90000"/>
              </a:lnSpc>
              <a:spcBef>
                <a:spcPts val="1188"/>
              </a:spcBef>
              <a:buFont typeface="Arial" charset="0"/>
              <a:buChar char="•"/>
            </a:pPr>
            <a:endParaRPr lang="en-US" sz="1800" b="1" i="1">
              <a:solidFill>
                <a:srgbClr val="FF6600"/>
              </a:solidFill>
            </a:endParaRPr>
          </a:p>
        </p:txBody>
      </p:sp>
      <p:sp>
        <p:nvSpPr>
          <p:cNvPr id="78852" name="Rectangle 10"/>
          <p:cNvSpPr>
            <a:spLocks noChangeArrowheads="1"/>
          </p:cNvSpPr>
          <p:nvPr/>
        </p:nvSpPr>
        <p:spPr bwMode="auto">
          <a:xfrm>
            <a:off x="687388" y="3676650"/>
            <a:ext cx="5233987" cy="2289175"/>
          </a:xfrm>
          <a:prstGeom prst="rect">
            <a:avLst/>
          </a:prstGeom>
          <a:noFill/>
          <a:ln w="9525">
            <a:noFill/>
            <a:miter lim="800000"/>
            <a:headEnd/>
            <a:tailEnd/>
          </a:ln>
        </p:spPr>
        <p:txBody>
          <a:bodyPr lIns="91429" tIns="45714" rIns="91429" bIns="45714" anchor="ctr">
            <a:spAutoFit/>
          </a:bodyPr>
          <a:lstStyle/>
          <a:p>
            <a:pPr marL="271463" indent="-271463" defTabSz="1089025" eaLnBrk="0" hangingPunct="0">
              <a:spcBef>
                <a:spcPct val="70000"/>
              </a:spcBef>
              <a:buFont typeface="Arial" charset="0"/>
              <a:buChar char="•"/>
            </a:pPr>
            <a:r>
              <a:rPr lang="it-IT" sz="1800">
                <a:solidFill>
                  <a:srgbClr val="006699"/>
                </a:solidFill>
              </a:rPr>
              <a:t>Rispetto al </a:t>
            </a:r>
            <a:r>
              <a:rPr lang="it-IT" sz="1800" b="1">
                <a:solidFill>
                  <a:srgbClr val="006699"/>
                </a:solidFill>
              </a:rPr>
              <a:t>consumo di antibiotici</a:t>
            </a:r>
            <a:r>
              <a:rPr lang="it-IT" sz="1800">
                <a:solidFill>
                  <a:srgbClr val="006699"/>
                </a:solidFill>
              </a:rPr>
              <a:t> la Provincia di Bolzano si colloca tra i paesi in cui si registra il piú basso consumo di antibiotici </a:t>
            </a:r>
            <a:r>
              <a:rPr lang="it-IT" sz="1800">
                <a:solidFill>
                  <a:srgbClr val="FF6600"/>
                </a:solidFill>
              </a:rPr>
              <a:t>(10,3 dosi medie giornaliere*1000 ab.),</a:t>
            </a:r>
            <a:r>
              <a:rPr lang="it-IT" sz="1800">
                <a:solidFill>
                  <a:srgbClr val="006699"/>
                </a:solidFill>
              </a:rPr>
              <a:t> in linea con paesi come la Germania e l’Austria , mentre si discosta in modo significativo dalla media nazionale </a:t>
            </a:r>
            <a:r>
              <a:rPr lang="it-IT" sz="1800">
                <a:solidFill>
                  <a:schemeClr val="accent2"/>
                </a:solidFill>
              </a:rPr>
              <a:t>(29,1 dosi medie giornaliere*1000 ab.)</a:t>
            </a:r>
          </a:p>
        </p:txBody>
      </p:sp>
      <p:sp>
        <p:nvSpPr>
          <p:cNvPr id="78854" name="Rectangle 10"/>
          <p:cNvSpPr>
            <a:spLocks noChangeArrowheads="1"/>
          </p:cNvSpPr>
          <p:nvPr/>
        </p:nvSpPr>
        <p:spPr bwMode="auto">
          <a:xfrm>
            <a:off x="6113463" y="3676650"/>
            <a:ext cx="5481637" cy="2289175"/>
          </a:xfrm>
          <a:prstGeom prst="rect">
            <a:avLst/>
          </a:prstGeom>
          <a:noFill/>
          <a:ln w="9525">
            <a:noFill/>
            <a:miter lim="800000"/>
            <a:headEnd/>
            <a:tailEnd/>
          </a:ln>
        </p:spPr>
        <p:txBody>
          <a:bodyPr lIns="91429" tIns="45714" rIns="91429" bIns="45714" anchor="ctr">
            <a:spAutoFit/>
          </a:bodyPr>
          <a:lstStyle/>
          <a:p>
            <a:pPr marL="271463" indent="-271463" defTabSz="1089025">
              <a:buFontTx/>
              <a:buChar char="•"/>
            </a:pPr>
            <a:r>
              <a:rPr lang="de-DE" sz="1800">
                <a:solidFill>
                  <a:srgbClr val="006699"/>
                </a:solidFill>
              </a:rPr>
              <a:t>Im Hinblick </a:t>
            </a:r>
            <a:r>
              <a:rPr lang="de-DE" sz="1800" b="1">
                <a:solidFill>
                  <a:srgbClr val="006699"/>
                </a:solidFill>
              </a:rPr>
              <a:t>auf den Verbrauch von Antibiotika</a:t>
            </a:r>
            <a:r>
              <a:rPr lang="de-DE" sz="1800">
                <a:solidFill>
                  <a:srgbClr val="006699"/>
                </a:solidFill>
              </a:rPr>
              <a:t>, gehört die Provinz Bozen zu den Ländern mit den niedrigsten Verbrauch von Antibiotika </a:t>
            </a:r>
            <a:r>
              <a:rPr lang="de-DE" sz="1800">
                <a:solidFill>
                  <a:srgbClr val="FF6600"/>
                </a:solidFill>
              </a:rPr>
              <a:t>(10,3 durchschnittliche Tagesdosen * 1000 Ew),</a:t>
            </a:r>
            <a:r>
              <a:rPr lang="de-DE" sz="1800">
                <a:solidFill>
                  <a:srgbClr val="006699"/>
                </a:solidFill>
              </a:rPr>
              <a:t> im Einklang mit Ländern wie Deutschland und Österreich, während sie sich deutlich von dem nationalen Durchschnitt </a:t>
            </a:r>
            <a:r>
              <a:rPr lang="de-DE" sz="1800">
                <a:solidFill>
                  <a:schemeClr val="accent2"/>
                </a:solidFill>
              </a:rPr>
              <a:t>(29,1 durchschnittliche Tagesdosen * 1000 Ew)</a:t>
            </a:r>
            <a:r>
              <a:rPr lang="de-DE" sz="1800">
                <a:solidFill>
                  <a:srgbClr val="006699"/>
                </a:solidFill>
              </a:rPr>
              <a:t> unterscheidet</a:t>
            </a:r>
            <a:endParaRPr lang="it-IT" sz="1800">
              <a:solidFill>
                <a:srgbClr val="006699"/>
              </a:solidFill>
            </a:endParaRPr>
          </a:p>
        </p:txBody>
      </p:sp>
      <p:sp>
        <p:nvSpPr>
          <p:cNvPr id="78856" name="Rectangle 3"/>
          <p:cNvSpPr>
            <a:spLocks/>
          </p:cNvSpPr>
          <p:nvPr/>
        </p:nvSpPr>
        <p:spPr bwMode="auto">
          <a:xfrm>
            <a:off x="658813" y="1085850"/>
            <a:ext cx="5262562" cy="2492375"/>
          </a:xfrm>
          <a:prstGeom prst="rect">
            <a:avLst/>
          </a:prstGeom>
          <a:noFill/>
          <a:ln w="9525">
            <a:noFill/>
            <a:miter lim="800000"/>
            <a:headEnd/>
            <a:tailEnd/>
          </a:ln>
        </p:spPr>
        <p:txBody>
          <a:bodyPr lIns="108814" tIns="54407" rIns="108814" bIns="54407"/>
          <a:lstStyle/>
          <a:p>
            <a:pPr marL="271463" indent="-271463" defTabSz="1089025" eaLnBrk="0" hangingPunct="0">
              <a:spcBef>
                <a:spcPct val="70000"/>
              </a:spcBef>
              <a:buFont typeface="Arial" charset="0"/>
              <a:buChar char="•"/>
            </a:pPr>
            <a:r>
              <a:rPr lang="de-DE" sz="1800" b="1">
                <a:solidFill>
                  <a:srgbClr val="006699"/>
                </a:solidFill>
              </a:rPr>
              <a:t>Approcci chirurgici simili</a:t>
            </a:r>
            <a:r>
              <a:rPr lang="de-DE" sz="1800">
                <a:solidFill>
                  <a:srgbClr val="006699"/>
                </a:solidFill>
              </a:rPr>
              <a:t> a quelli in uso in paesi del nord Europa, in particolare in Austria e Germania, ad es per il </a:t>
            </a:r>
            <a:r>
              <a:rPr lang="de-DE" sz="1800" b="1">
                <a:solidFill>
                  <a:srgbClr val="006699"/>
                </a:solidFill>
              </a:rPr>
              <a:t>trattamento della frattura del femore entro 2 gg</a:t>
            </a:r>
            <a:r>
              <a:rPr lang="de-DE" sz="1800">
                <a:solidFill>
                  <a:srgbClr val="006699"/>
                </a:solidFill>
              </a:rPr>
              <a:t> e il numero di </a:t>
            </a:r>
            <a:r>
              <a:rPr lang="de-DE" sz="1800" b="1">
                <a:solidFill>
                  <a:srgbClr val="006699"/>
                </a:solidFill>
              </a:rPr>
              <a:t>interventi di protesi di anca e di ginocchio</a:t>
            </a:r>
            <a:r>
              <a:rPr lang="de-DE" sz="1800">
                <a:solidFill>
                  <a:srgbClr val="006699"/>
                </a:solidFill>
              </a:rPr>
              <a:t>. </a:t>
            </a:r>
            <a:r>
              <a:rPr lang="de-DE" sz="1800">
                <a:solidFill>
                  <a:srgbClr val="FF6600"/>
                </a:solidFill>
              </a:rPr>
              <a:t>83% delle fratture del femore sono trattate entro 2gg,</a:t>
            </a:r>
            <a:r>
              <a:rPr lang="de-DE" sz="1800">
                <a:solidFill>
                  <a:srgbClr val="006699"/>
                </a:solidFill>
              </a:rPr>
              <a:t> </a:t>
            </a:r>
            <a:r>
              <a:rPr lang="de-DE" sz="1800">
                <a:solidFill>
                  <a:srgbClr val="FF6600"/>
                </a:solidFill>
              </a:rPr>
              <a:t>250 protesi di anca e 158 di ginocchio per 100.000 ab.</a:t>
            </a:r>
          </a:p>
        </p:txBody>
      </p:sp>
      <p:sp>
        <p:nvSpPr>
          <p:cNvPr id="78857" name="Rectangle 3"/>
          <p:cNvSpPr>
            <a:spLocks/>
          </p:cNvSpPr>
          <p:nvPr/>
        </p:nvSpPr>
        <p:spPr bwMode="auto">
          <a:xfrm>
            <a:off x="6113463" y="1039813"/>
            <a:ext cx="6076950" cy="2227262"/>
          </a:xfrm>
          <a:prstGeom prst="rect">
            <a:avLst/>
          </a:prstGeom>
          <a:noFill/>
          <a:ln w="9525">
            <a:noFill/>
            <a:miter lim="800000"/>
            <a:headEnd/>
            <a:tailEnd/>
          </a:ln>
        </p:spPr>
        <p:txBody>
          <a:bodyPr lIns="108814" tIns="54407" rIns="108814" bIns="54407"/>
          <a:lstStyle/>
          <a:p>
            <a:pPr marL="271463" indent="-271463" defTabSz="1089025" eaLnBrk="0" hangingPunct="0">
              <a:spcBef>
                <a:spcPct val="70000"/>
              </a:spcBef>
              <a:buFont typeface="Arial" charset="0"/>
              <a:buChar char="•"/>
            </a:pPr>
            <a:r>
              <a:rPr lang="de-DE" sz="1800" b="1">
                <a:solidFill>
                  <a:srgbClr val="006699"/>
                </a:solidFill>
              </a:rPr>
              <a:t>Chirurgische Ansätze</a:t>
            </a:r>
            <a:r>
              <a:rPr lang="de-DE" sz="1800">
                <a:solidFill>
                  <a:srgbClr val="006699"/>
                </a:solidFill>
              </a:rPr>
              <a:t> ähnlich wie in den nordeuropäischen Ländern, vor allem in Deutschland und Österreich, zum Beispiel betreffend die </a:t>
            </a:r>
            <a:r>
              <a:rPr lang="de-DE" sz="1800" b="1">
                <a:solidFill>
                  <a:srgbClr val="006699"/>
                </a:solidFill>
              </a:rPr>
              <a:t>Behandlung von Oberschenkelknochenbrüche innerhalb von 2 Tagen</a:t>
            </a:r>
            <a:r>
              <a:rPr lang="de-DE" sz="1800">
                <a:solidFill>
                  <a:srgbClr val="006699"/>
                </a:solidFill>
              </a:rPr>
              <a:t> und die Anzahl der </a:t>
            </a:r>
            <a:r>
              <a:rPr lang="de-DE" sz="1800" b="1">
                <a:solidFill>
                  <a:srgbClr val="006699"/>
                </a:solidFill>
              </a:rPr>
              <a:t>prothetischen Hüft- und Knie-Eingriffe</a:t>
            </a:r>
            <a:r>
              <a:rPr lang="de-DE" sz="1800">
                <a:solidFill>
                  <a:srgbClr val="006699"/>
                </a:solidFill>
              </a:rPr>
              <a:t>.</a:t>
            </a:r>
            <a:r>
              <a:rPr lang="de-DE" sz="1800" b="1"/>
              <a:t> </a:t>
            </a:r>
            <a:r>
              <a:rPr lang="de-DE" sz="1800">
                <a:solidFill>
                  <a:srgbClr val="FF6600"/>
                </a:solidFill>
              </a:rPr>
              <a:t>83% der Hüftfrakturen werden innerhalb von 2 Tagen behandelt, 250 Hüftprothesen und 158 Knieprothesen pro 100.000 Ew</a:t>
            </a:r>
            <a:r>
              <a:rPr lang="de-DE" sz="1600">
                <a:solidFill>
                  <a:srgbClr val="FF6600"/>
                </a:solidFill>
              </a:rPr>
              <a:t>.</a:t>
            </a:r>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6"/>
          <p:cNvPicPr>
            <a:picLocks noChangeAspect="1" noChangeArrowheads="1"/>
          </p:cNvPicPr>
          <p:nvPr/>
        </p:nvPicPr>
        <p:blipFill>
          <a:blip r:embed="rId3">
            <a:lum bright="22000" contrast="-36000"/>
          </a:blip>
          <a:srcRect/>
          <a:stretch>
            <a:fillRect/>
          </a:stretch>
        </p:blipFill>
        <p:spPr bwMode="auto">
          <a:xfrm>
            <a:off x="-23813" y="2655888"/>
            <a:ext cx="12245976" cy="4254500"/>
          </a:xfrm>
          <a:prstGeom prst="rect">
            <a:avLst/>
          </a:prstGeom>
          <a:noFill/>
          <a:ln w="9525">
            <a:noFill/>
            <a:miter lim="800000"/>
            <a:headEnd/>
            <a:tailEnd/>
          </a:ln>
        </p:spPr>
      </p:pic>
      <p:pic>
        <p:nvPicPr>
          <p:cNvPr id="80898" name="Picture 5"/>
          <p:cNvPicPr>
            <a:picLocks noChangeAspect="1" noChangeArrowheads="1"/>
          </p:cNvPicPr>
          <p:nvPr/>
        </p:nvPicPr>
        <p:blipFill>
          <a:blip r:embed="rId4">
            <a:lum bright="26000" contrast="-46000"/>
          </a:blip>
          <a:srcRect/>
          <a:stretch>
            <a:fillRect/>
          </a:stretch>
        </p:blipFill>
        <p:spPr bwMode="auto">
          <a:xfrm>
            <a:off x="-25400" y="0"/>
            <a:ext cx="12247563" cy="3724275"/>
          </a:xfrm>
          <a:prstGeom prst="rect">
            <a:avLst/>
          </a:prstGeom>
          <a:noFill/>
          <a:ln w="9525">
            <a:noFill/>
            <a:miter lim="800000"/>
            <a:headEnd/>
            <a:tailEnd/>
          </a:ln>
        </p:spPr>
      </p:pic>
      <p:sp>
        <p:nvSpPr>
          <p:cNvPr id="80899" name="WordArt 16"/>
          <p:cNvSpPr>
            <a:spLocks noChangeArrowheads="1" noChangeShapeType="1" noTextEdit="1"/>
          </p:cNvSpPr>
          <p:nvPr/>
        </p:nvSpPr>
        <p:spPr bwMode="auto">
          <a:xfrm>
            <a:off x="1136650" y="5989638"/>
            <a:ext cx="10058400" cy="847725"/>
          </a:xfrm>
          <a:prstGeom prst="rect">
            <a:avLst/>
          </a:prstGeom>
        </p:spPr>
        <p:txBody>
          <a:bodyPr wrap="none" fromWordArt="1">
            <a:prstTxWarp prst="textPlain">
              <a:avLst>
                <a:gd name="adj" fmla="val 50000"/>
              </a:avLst>
            </a:prstTxWarp>
          </a:bodyPr>
          <a:lstStyle/>
          <a:p>
            <a:pPr algn="ctr"/>
            <a:r>
              <a:rPr lang="de-DE" sz="3600" kern="10">
                <a:ln w="12700">
                  <a:solidFill>
                    <a:srgbClr val="3333CC"/>
                  </a:solidFill>
                  <a:round/>
                  <a:headEnd/>
                  <a:tailEnd/>
                </a:ln>
                <a:solidFill>
                  <a:srgbClr val="006699">
                    <a:alpha val="50195"/>
                  </a:srgbClr>
                </a:solidFill>
                <a:effectLst>
                  <a:outerShdw dist="45791" dir="2021404" algn="ctr" rotWithShape="0">
                    <a:srgbClr val="9999FF"/>
                  </a:outerShdw>
                </a:effectLst>
                <a:latin typeface="Arial Black"/>
              </a:rPr>
              <a:t>Danke                                                 Grazie</a:t>
            </a: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a:xfrm>
            <a:off x="641350" y="173038"/>
            <a:ext cx="11352213" cy="758825"/>
          </a:xfrm>
        </p:spPr>
        <p:txBody>
          <a:bodyPr/>
          <a:lstStyle/>
          <a:p>
            <a:r>
              <a:rPr lang="de-DE" sz="3700" smtClean="0">
                <a:solidFill>
                  <a:srgbClr val="000066"/>
                </a:solidFill>
                <a:latin typeface="Fira Sans Hair"/>
                <a:cs typeface="Arial" charset="0"/>
              </a:rPr>
              <a:t>RECHTLICHER RAHMEN  / </a:t>
            </a:r>
            <a:r>
              <a:rPr lang="de-DE" sz="3700" i="1" smtClean="0">
                <a:solidFill>
                  <a:srgbClr val="000066"/>
                </a:solidFill>
                <a:latin typeface="Fira Sans Hair"/>
                <a:cs typeface="Arial" charset="0"/>
              </a:rPr>
              <a:t>CORNICE</a:t>
            </a:r>
            <a:r>
              <a:rPr lang="de-DE" sz="3700" smtClean="0">
                <a:solidFill>
                  <a:srgbClr val="000066"/>
                </a:solidFill>
                <a:latin typeface="Fira Sans Hair"/>
                <a:cs typeface="Arial" charset="0"/>
              </a:rPr>
              <a:t> </a:t>
            </a:r>
            <a:r>
              <a:rPr lang="de-DE" sz="3700" i="1" smtClean="0">
                <a:solidFill>
                  <a:srgbClr val="000066"/>
                </a:solidFill>
                <a:latin typeface="Fira Sans Hair"/>
                <a:cs typeface="Arial" charset="0"/>
              </a:rPr>
              <a:t>NORMATIVA</a:t>
            </a:r>
          </a:p>
        </p:txBody>
      </p:sp>
      <p:sp>
        <p:nvSpPr>
          <p:cNvPr id="19458" name="AutoShape 10"/>
          <p:cNvSpPr>
            <a:spLocks noChangeArrowheads="1"/>
          </p:cNvSpPr>
          <p:nvPr/>
        </p:nvSpPr>
        <p:spPr bwMode="auto">
          <a:xfrm>
            <a:off x="628650" y="5184775"/>
            <a:ext cx="11409363" cy="1192213"/>
          </a:xfrm>
          <a:prstGeom prst="rightArrow">
            <a:avLst>
              <a:gd name="adj1" fmla="val 48333"/>
              <a:gd name="adj2" fmla="val 45058"/>
            </a:avLst>
          </a:prstGeom>
          <a:gradFill rotWithShape="1">
            <a:gsLst>
              <a:gs pos="0">
                <a:srgbClr val="009999">
                  <a:alpha val="60001"/>
                </a:srgbClr>
              </a:gs>
              <a:gs pos="100000">
                <a:srgbClr val="D2DEEF"/>
              </a:gs>
            </a:gsLst>
            <a:lin ang="5400000" scaled="1"/>
          </a:gradFill>
          <a:ln w="9525">
            <a:solidFill>
              <a:srgbClr val="006699"/>
            </a:solidFill>
            <a:miter lim="800000"/>
            <a:headEnd/>
            <a:tailEnd/>
          </a:ln>
        </p:spPr>
        <p:txBody>
          <a:bodyPr wrap="none" lIns="91429" tIns="45715" rIns="91429" bIns="45715" anchor="ctr"/>
          <a:lstStyle/>
          <a:p>
            <a:endParaRPr lang="it-IT"/>
          </a:p>
        </p:txBody>
      </p:sp>
      <p:grpSp>
        <p:nvGrpSpPr>
          <p:cNvPr id="23" name="Gruppo 22"/>
          <p:cNvGrpSpPr>
            <a:grpSpLocks/>
          </p:cNvGrpSpPr>
          <p:nvPr/>
        </p:nvGrpSpPr>
        <p:grpSpPr bwMode="auto">
          <a:xfrm>
            <a:off x="6278563" y="2003425"/>
            <a:ext cx="3311525" cy="4010025"/>
            <a:chOff x="6282055" y="2048287"/>
            <a:chExt cx="3306445" cy="4009613"/>
          </a:xfrm>
        </p:grpSpPr>
        <p:pic>
          <p:nvPicPr>
            <p:cNvPr id="19472" name="Picture 15" descr="Risultati immagini per testi di legge"/>
            <p:cNvPicPr>
              <a:picLocks noChangeAspect="1" noChangeArrowheads="1"/>
            </p:cNvPicPr>
            <p:nvPr/>
          </p:nvPicPr>
          <p:blipFill>
            <a:blip r:embed="rId3"/>
            <a:srcRect/>
            <a:stretch>
              <a:fillRect/>
            </a:stretch>
          </p:blipFill>
          <p:spPr bwMode="auto">
            <a:xfrm>
              <a:off x="6282055" y="2048287"/>
              <a:ext cx="2653665" cy="1698014"/>
            </a:xfrm>
            <a:prstGeom prst="rect">
              <a:avLst/>
            </a:prstGeom>
            <a:noFill/>
            <a:ln w="9525">
              <a:noFill/>
              <a:miter lim="800000"/>
              <a:headEnd/>
              <a:tailEnd/>
            </a:ln>
          </p:spPr>
        </p:pic>
        <p:sp>
          <p:nvSpPr>
            <p:cNvPr id="19473" name="Text Box 13"/>
            <p:cNvSpPr txBox="1">
              <a:spLocks noChangeArrowheads="1"/>
            </p:cNvSpPr>
            <p:nvPr/>
          </p:nvSpPr>
          <p:spPr bwMode="auto">
            <a:xfrm>
              <a:off x="7226300" y="5600700"/>
              <a:ext cx="2362200" cy="457200"/>
            </a:xfrm>
            <a:prstGeom prst="rect">
              <a:avLst/>
            </a:prstGeom>
            <a:noFill/>
            <a:ln w="9525">
              <a:noFill/>
              <a:miter lim="800000"/>
              <a:headEnd/>
              <a:tailEnd/>
            </a:ln>
          </p:spPr>
          <p:txBody>
            <a:bodyPr lIns="91429" tIns="45715" rIns="91429" bIns="45715">
              <a:spAutoFit/>
            </a:bodyPr>
            <a:lstStyle/>
            <a:p>
              <a:pPr defTabSz="1089025">
                <a:spcBef>
                  <a:spcPct val="50000"/>
                </a:spcBef>
              </a:pPr>
              <a:r>
                <a:rPr lang="de-DE" sz="2400" b="1">
                  <a:solidFill>
                    <a:srgbClr val="FF5050"/>
                  </a:solidFill>
                </a:rPr>
                <a:t>04 / 2017</a:t>
              </a:r>
            </a:p>
          </p:txBody>
        </p:sp>
        <p:pic>
          <p:nvPicPr>
            <p:cNvPr id="19474" name="Picture 11"/>
            <p:cNvPicPr>
              <a:picLocks noChangeAspect="1" noChangeArrowheads="1"/>
            </p:cNvPicPr>
            <p:nvPr/>
          </p:nvPicPr>
          <p:blipFill>
            <a:blip r:embed="rId4"/>
            <a:srcRect/>
            <a:stretch>
              <a:fillRect/>
            </a:stretch>
          </p:blipFill>
          <p:spPr bwMode="auto">
            <a:xfrm>
              <a:off x="6388735" y="3426755"/>
              <a:ext cx="2808605" cy="900618"/>
            </a:xfrm>
            <a:prstGeom prst="rect">
              <a:avLst/>
            </a:prstGeom>
            <a:noFill/>
            <a:ln w="9525">
              <a:noFill/>
              <a:miter lim="800000"/>
              <a:headEnd/>
              <a:tailEnd/>
            </a:ln>
          </p:spPr>
        </p:pic>
        <p:pic>
          <p:nvPicPr>
            <p:cNvPr id="19475" name="Picture 12"/>
            <p:cNvPicPr>
              <a:picLocks noChangeAspect="1" noChangeArrowheads="1"/>
            </p:cNvPicPr>
            <p:nvPr/>
          </p:nvPicPr>
          <p:blipFill>
            <a:blip r:embed="rId5"/>
            <a:srcRect/>
            <a:stretch>
              <a:fillRect/>
            </a:stretch>
          </p:blipFill>
          <p:spPr bwMode="auto">
            <a:xfrm>
              <a:off x="6388735" y="4182211"/>
              <a:ext cx="2808605" cy="828367"/>
            </a:xfrm>
            <a:prstGeom prst="rect">
              <a:avLst/>
            </a:prstGeom>
            <a:noFill/>
            <a:ln w="9525">
              <a:noFill/>
              <a:miter lim="800000"/>
              <a:headEnd/>
              <a:tailEnd/>
            </a:ln>
          </p:spPr>
        </p:pic>
      </p:grpSp>
      <p:grpSp>
        <p:nvGrpSpPr>
          <p:cNvPr id="22" name="Gruppo 21"/>
          <p:cNvGrpSpPr>
            <a:grpSpLocks/>
          </p:cNvGrpSpPr>
          <p:nvPr/>
        </p:nvGrpSpPr>
        <p:grpSpPr bwMode="auto">
          <a:xfrm>
            <a:off x="3381375" y="2335213"/>
            <a:ext cx="2619375" cy="3717925"/>
            <a:chOff x="3384946" y="2335079"/>
            <a:chExt cx="2615169" cy="3718356"/>
          </a:xfrm>
        </p:grpSpPr>
        <p:pic>
          <p:nvPicPr>
            <p:cNvPr id="19469" name="Picture 5"/>
            <p:cNvPicPr>
              <a:picLocks noChangeAspect="1" noChangeArrowheads="1"/>
            </p:cNvPicPr>
            <p:nvPr/>
          </p:nvPicPr>
          <p:blipFill>
            <a:blip r:embed="rId6"/>
            <a:srcRect/>
            <a:stretch>
              <a:fillRect/>
            </a:stretch>
          </p:blipFill>
          <p:spPr bwMode="auto">
            <a:xfrm rot="-458352">
              <a:off x="3689881" y="2335079"/>
              <a:ext cx="2023793" cy="2429998"/>
            </a:xfrm>
            <a:prstGeom prst="rect">
              <a:avLst/>
            </a:prstGeom>
            <a:noFill/>
            <a:ln w="9525">
              <a:solidFill>
                <a:srgbClr val="000066"/>
              </a:solidFill>
              <a:miter lim="800000"/>
              <a:headEnd/>
              <a:tailEnd/>
            </a:ln>
          </p:spPr>
        </p:pic>
        <p:sp>
          <p:nvSpPr>
            <p:cNvPr id="19470" name="Text Box 12"/>
            <p:cNvSpPr txBox="1">
              <a:spLocks noChangeArrowheads="1"/>
            </p:cNvSpPr>
            <p:nvPr/>
          </p:nvSpPr>
          <p:spPr bwMode="auto">
            <a:xfrm>
              <a:off x="3938981" y="5596235"/>
              <a:ext cx="1612900" cy="457200"/>
            </a:xfrm>
            <a:prstGeom prst="rect">
              <a:avLst/>
            </a:prstGeom>
            <a:noFill/>
            <a:ln w="9525">
              <a:noFill/>
              <a:miter lim="800000"/>
              <a:headEnd/>
              <a:tailEnd/>
            </a:ln>
          </p:spPr>
          <p:txBody>
            <a:bodyPr lIns="91429" tIns="45715" rIns="91429" bIns="45715">
              <a:spAutoFit/>
            </a:bodyPr>
            <a:lstStyle/>
            <a:p>
              <a:pPr algn="ctr" defTabSz="1089025">
                <a:spcBef>
                  <a:spcPct val="50000"/>
                </a:spcBef>
              </a:pPr>
              <a:r>
                <a:rPr lang="de-DE" sz="2400" b="1">
                  <a:solidFill>
                    <a:srgbClr val="FF5050"/>
                  </a:solidFill>
                </a:rPr>
                <a:t>01/ 2017</a:t>
              </a:r>
            </a:p>
          </p:txBody>
        </p:sp>
        <p:sp>
          <p:nvSpPr>
            <p:cNvPr id="19471" name="Rectangle 16"/>
            <p:cNvSpPr>
              <a:spLocks noChangeArrowheads="1"/>
            </p:cNvSpPr>
            <p:nvPr/>
          </p:nvSpPr>
          <p:spPr bwMode="auto">
            <a:xfrm>
              <a:off x="3384946" y="4449874"/>
              <a:ext cx="2615169" cy="730335"/>
            </a:xfrm>
            <a:prstGeom prst="rect">
              <a:avLst/>
            </a:prstGeom>
            <a:solidFill>
              <a:schemeClr val="bg2"/>
            </a:solidFill>
            <a:ln w="12700">
              <a:noFill/>
              <a:miter lim="800000"/>
              <a:headEnd/>
              <a:tailEnd/>
            </a:ln>
          </p:spPr>
          <p:txBody>
            <a:bodyPr lIns="91429" tIns="45715" rIns="91429" bIns="45715" anchor="ctr">
              <a:spAutoFit/>
            </a:bodyPr>
            <a:lstStyle/>
            <a:p>
              <a:r>
                <a:rPr lang="de-DE" sz="1400">
                  <a:solidFill>
                    <a:srgbClr val="006699"/>
                  </a:solidFill>
                </a:rPr>
                <a:t>wesentlichen Betreuungs-standards (WBS) / Livelli Essenziali di Assistenza - LEA</a:t>
              </a:r>
            </a:p>
          </p:txBody>
        </p:sp>
      </p:grpSp>
      <p:grpSp>
        <p:nvGrpSpPr>
          <p:cNvPr id="21" name="Gruppo 20"/>
          <p:cNvGrpSpPr>
            <a:grpSpLocks/>
          </p:cNvGrpSpPr>
          <p:nvPr/>
        </p:nvGrpSpPr>
        <p:grpSpPr bwMode="auto">
          <a:xfrm>
            <a:off x="554038" y="2047875"/>
            <a:ext cx="2598737" cy="4005263"/>
            <a:chOff x="555685" y="2048287"/>
            <a:chExt cx="2596561" cy="4005148"/>
          </a:xfrm>
        </p:grpSpPr>
        <p:pic>
          <p:nvPicPr>
            <p:cNvPr id="19466" name="Picture 4"/>
            <p:cNvPicPr>
              <a:picLocks noChangeAspect="1" noChangeArrowheads="1"/>
            </p:cNvPicPr>
            <p:nvPr/>
          </p:nvPicPr>
          <p:blipFill>
            <a:blip r:embed="rId7"/>
            <a:srcRect/>
            <a:stretch>
              <a:fillRect/>
            </a:stretch>
          </p:blipFill>
          <p:spPr bwMode="auto">
            <a:xfrm rot="-229937">
              <a:off x="555685" y="2411447"/>
              <a:ext cx="1991788" cy="2821925"/>
            </a:xfrm>
            <a:prstGeom prst="rect">
              <a:avLst/>
            </a:prstGeom>
            <a:noFill/>
            <a:ln w="9525">
              <a:solidFill>
                <a:schemeClr val="bg2"/>
              </a:solidFill>
              <a:miter lim="800000"/>
              <a:headEnd/>
              <a:tailEnd/>
            </a:ln>
          </p:spPr>
        </p:pic>
        <p:sp>
          <p:nvSpPr>
            <p:cNvPr id="19467" name="Text Box 11"/>
            <p:cNvSpPr txBox="1">
              <a:spLocks noChangeArrowheads="1"/>
            </p:cNvSpPr>
            <p:nvPr/>
          </p:nvSpPr>
          <p:spPr bwMode="auto">
            <a:xfrm>
              <a:off x="720256" y="5596235"/>
              <a:ext cx="1451610" cy="457200"/>
            </a:xfrm>
            <a:prstGeom prst="rect">
              <a:avLst/>
            </a:prstGeom>
            <a:noFill/>
            <a:ln w="9525">
              <a:noFill/>
              <a:miter lim="800000"/>
              <a:headEnd/>
              <a:tailEnd/>
            </a:ln>
          </p:spPr>
          <p:txBody>
            <a:bodyPr lIns="91429" tIns="45715" rIns="91429" bIns="45715">
              <a:spAutoFit/>
            </a:bodyPr>
            <a:lstStyle/>
            <a:p>
              <a:pPr algn="ctr" defTabSz="1089025">
                <a:spcBef>
                  <a:spcPct val="50000"/>
                </a:spcBef>
              </a:pPr>
              <a:r>
                <a:rPr lang="de-DE" sz="2400" b="1">
                  <a:solidFill>
                    <a:srgbClr val="FF5050"/>
                  </a:solidFill>
                </a:rPr>
                <a:t>09/2016</a:t>
              </a:r>
            </a:p>
          </p:txBody>
        </p:sp>
        <p:pic>
          <p:nvPicPr>
            <p:cNvPr id="19468" name="Picture 15"/>
            <p:cNvPicPr>
              <a:picLocks noChangeAspect="1" noChangeArrowheads="1"/>
            </p:cNvPicPr>
            <p:nvPr/>
          </p:nvPicPr>
          <p:blipFill>
            <a:blip r:embed="rId8"/>
            <a:srcRect/>
            <a:stretch>
              <a:fillRect/>
            </a:stretch>
          </p:blipFill>
          <p:spPr bwMode="auto">
            <a:xfrm>
              <a:off x="1191485" y="2048287"/>
              <a:ext cx="1960761" cy="2840523"/>
            </a:xfrm>
            <a:prstGeom prst="rect">
              <a:avLst/>
            </a:prstGeom>
            <a:noFill/>
            <a:ln w="9525">
              <a:noFill/>
              <a:miter lim="800000"/>
              <a:headEnd/>
              <a:tailEnd/>
            </a:ln>
          </p:spPr>
        </p:pic>
      </p:grpSp>
      <p:grpSp>
        <p:nvGrpSpPr>
          <p:cNvPr id="24" name="Gruppo 23"/>
          <p:cNvGrpSpPr>
            <a:grpSpLocks/>
          </p:cNvGrpSpPr>
          <p:nvPr/>
        </p:nvGrpSpPr>
        <p:grpSpPr bwMode="auto">
          <a:xfrm>
            <a:off x="9747250" y="3517900"/>
            <a:ext cx="2246313" cy="2495550"/>
            <a:chOff x="9586984" y="3557910"/>
            <a:chExt cx="2246876" cy="2495228"/>
          </a:xfrm>
        </p:grpSpPr>
        <p:sp>
          <p:nvSpPr>
            <p:cNvPr id="19463" name="Text Box 13"/>
            <p:cNvSpPr txBox="1">
              <a:spLocks noChangeArrowheads="1"/>
            </p:cNvSpPr>
            <p:nvPr/>
          </p:nvSpPr>
          <p:spPr bwMode="auto">
            <a:xfrm>
              <a:off x="9936322" y="5595997"/>
              <a:ext cx="1699051" cy="457141"/>
            </a:xfrm>
            <a:prstGeom prst="rect">
              <a:avLst/>
            </a:prstGeom>
            <a:noFill/>
            <a:ln w="9525">
              <a:noFill/>
              <a:miter lim="800000"/>
              <a:headEnd/>
              <a:tailEnd/>
            </a:ln>
          </p:spPr>
          <p:txBody>
            <a:bodyPr lIns="91429" tIns="45715" rIns="91429" bIns="45715">
              <a:spAutoFit/>
            </a:bodyPr>
            <a:lstStyle/>
            <a:p>
              <a:pPr algn="ctr" defTabSz="1089025">
                <a:spcBef>
                  <a:spcPct val="50000"/>
                </a:spcBef>
              </a:pPr>
              <a:r>
                <a:rPr lang="de-DE" sz="2400" b="1">
                  <a:solidFill>
                    <a:srgbClr val="FF5050"/>
                  </a:solidFill>
                </a:rPr>
                <a:t>05 / 2017</a:t>
              </a:r>
            </a:p>
          </p:txBody>
        </p:sp>
        <p:sp>
          <p:nvSpPr>
            <p:cNvPr id="19464" name="Rettangolo 16"/>
            <p:cNvSpPr>
              <a:spLocks noChangeArrowheads="1"/>
            </p:cNvSpPr>
            <p:nvPr/>
          </p:nvSpPr>
          <p:spPr bwMode="auto">
            <a:xfrm>
              <a:off x="9588572" y="4181717"/>
              <a:ext cx="2245288" cy="942853"/>
            </a:xfrm>
            <a:prstGeom prst="rect">
              <a:avLst/>
            </a:prstGeom>
            <a:solidFill>
              <a:schemeClr val="bg2"/>
            </a:solidFill>
            <a:ln w="12700">
              <a:noFill/>
              <a:miter lim="800000"/>
              <a:headEnd/>
              <a:tailEnd/>
            </a:ln>
          </p:spPr>
          <p:txBody>
            <a:bodyPr lIns="91429" tIns="45715" rIns="91429" bIns="45715">
              <a:spAutoFit/>
            </a:bodyPr>
            <a:lstStyle/>
            <a:p>
              <a:r>
                <a:rPr lang="de-DE" sz="1400">
                  <a:solidFill>
                    <a:srgbClr val="006699"/>
                  </a:solidFill>
                </a:rPr>
                <a:t>Verwaltungsreform des Sanitätsbetriebs</a:t>
              </a:r>
            </a:p>
            <a:p>
              <a:r>
                <a:rPr lang="it-IT" sz="1400">
                  <a:solidFill>
                    <a:srgbClr val="006699"/>
                  </a:solidFill>
                </a:rPr>
                <a:t>Riforma amministrativa dell’Azienda sanitaria</a:t>
              </a:r>
            </a:p>
          </p:txBody>
        </p:sp>
        <p:pic>
          <p:nvPicPr>
            <p:cNvPr id="19465" name="Picture 4" descr="Risultati immagini per leitlinien"/>
            <p:cNvPicPr>
              <a:picLocks noChangeAspect="1" noChangeArrowheads="1"/>
            </p:cNvPicPr>
            <p:nvPr/>
          </p:nvPicPr>
          <p:blipFill>
            <a:blip r:embed="rId9"/>
            <a:srcRect/>
            <a:stretch>
              <a:fillRect/>
            </a:stretch>
          </p:blipFill>
          <p:spPr bwMode="auto">
            <a:xfrm>
              <a:off x="9586984" y="3557910"/>
              <a:ext cx="2246876" cy="656296"/>
            </a:xfrm>
            <a:prstGeom prst="rect">
              <a:avLst/>
            </a:prstGeom>
            <a:noFill/>
            <a:ln w="9525">
              <a:noFill/>
              <a:miter lim="800000"/>
              <a:headEnd/>
              <a:tailEnd/>
            </a:ln>
          </p:spPr>
        </p:pic>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1000"/>
                                        <p:tgtEl>
                                          <p:spTgt spid="22"/>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1000"/>
                                        <p:tgtEl>
                                          <p:spTgt spid="23"/>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a:xfrm>
            <a:off x="595313" y="0"/>
            <a:ext cx="11349037" cy="1089025"/>
          </a:xfrm>
        </p:spPr>
        <p:txBody>
          <a:bodyPr/>
          <a:lstStyle/>
          <a:p>
            <a:r>
              <a:rPr lang="de-DE" sz="4000" smtClean="0">
                <a:solidFill>
                  <a:srgbClr val="203864"/>
                </a:solidFill>
                <a:latin typeface="Fira Sans Hair"/>
                <a:cs typeface="Arial" charset="0"/>
              </a:rPr>
              <a:t>Landesgesundheitsbericht / </a:t>
            </a:r>
            <a:r>
              <a:rPr lang="de-DE" sz="4000" i="1" smtClean="0">
                <a:solidFill>
                  <a:srgbClr val="203864"/>
                </a:solidFill>
                <a:latin typeface="Fira Sans Hair"/>
                <a:cs typeface="Arial" charset="0"/>
              </a:rPr>
              <a:t>Relazione Sanitaria</a:t>
            </a:r>
          </a:p>
        </p:txBody>
      </p:sp>
      <p:sp>
        <p:nvSpPr>
          <p:cNvPr id="21506" name="Rectangle 3"/>
          <p:cNvSpPr>
            <a:spLocks noGrp="1"/>
          </p:cNvSpPr>
          <p:nvPr>
            <p:ph type="body" idx="1"/>
          </p:nvPr>
        </p:nvSpPr>
        <p:spPr>
          <a:xfrm>
            <a:off x="6164263" y="2479675"/>
            <a:ext cx="6162675" cy="3689350"/>
          </a:xfrm>
        </p:spPr>
        <p:txBody>
          <a:bodyPr/>
          <a:lstStyle/>
          <a:p>
            <a:pPr>
              <a:spcAft>
                <a:spcPts val="1200"/>
              </a:spcAft>
              <a:buClr>
                <a:srgbClr val="FF3300"/>
              </a:buClr>
              <a:buFont typeface="Wingdings" pitchFamily="2" charset="2"/>
              <a:buChar char="§"/>
            </a:pPr>
            <a:r>
              <a:rPr lang="de-DE" sz="2400" smtClean="0">
                <a:solidFill>
                  <a:srgbClr val="006699"/>
                </a:solidFill>
                <a:latin typeface="Arial" charset="0"/>
              </a:rPr>
              <a:t>Gesundheitszustand der Bevölkerung /</a:t>
            </a:r>
            <a:r>
              <a:rPr lang="de-DE" sz="2400" i="1" smtClean="0">
                <a:solidFill>
                  <a:srgbClr val="FF0000"/>
                </a:solidFill>
                <a:latin typeface="Arial" charset="0"/>
              </a:rPr>
              <a:t>Stato di salute della popolazione</a:t>
            </a:r>
          </a:p>
          <a:p>
            <a:pPr>
              <a:spcAft>
                <a:spcPts val="1200"/>
              </a:spcAft>
              <a:buClr>
                <a:srgbClr val="FF3300"/>
              </a:buClr>
              <a:buFont typeface="Wingdings" pitchFamily="2" charset="2"/>
              <a:buChar char="§"/>
            </a:pPr>
            <a:r>
              <a:rPr lang="de-DE" sz="2400" smtClean="0">
                <a:solidFill>
                  <a:srgbClr val="006699"/>
                </a:solidFill>
                <a:latin typeface="Arial" charset="0"/>
              </a:rPr>
              <a:t>Steuerung der Implementierung des LGPs </a:t>
            </a:r>
            <a:r>
              <a:rPr lang="de-DE" sz="2400" i="1" smtClean="0">
                <a:solidFill>
                  <a:srgbClr val="006699"/>
                </a:solidFill>
                <a:latin typeface="Arial" charset="0"/>
              </a:rPr>
              <a:t>/</a:t>
            </a:r>
            <a:r>
              <a:rPr lang="de-DE" sz="2400" i="1" smtClean="0">
                <a:solidFill>
                  <a:srgbClr val="FF0000"/>
                </a:solidFill>
                <a:latin typeface="Arial" charset="0"/>
              </a:rPr>
              <a:t>Monitoraggio attuazione del Piano sanitario provinciale</a:t>
            </a:r>
          </a:p>
          <a:p>
            <a:pPr>
              <a:buClr>
                <a:srgbClr val="FF3300"/>
              </a:buClr>
              <a:buFont typeface="Wingdings" pitchFamily="2" charset="2"/>
              <a:buChar char="§"/>
            </a:pPr>
            <a:r>
              <a:rPr lang="de-DE" sz="2400" smtClean="0">
                <a:solidFill>
                  <a:srgbClr val="006699"/>
                </a:solidFill>
                <a:latin typeface="Arial" charset="0"/>
              </a:rPr>
              <a:t>Steuerung der wesentlichen Betreuungsstandards (WBS) / </a:t>
            </a:r>
            <a:r>
              <a:rPr lang="de-DE" sz="2400" i="1" smtClean="0">
                <a:solidFill>
                  <a:srgbClr val="FF0000"/>
                </a:solidFill>
                <a:latin typeface="Arial" charset="0"/>
              </a:rPr>
              <a:t>Monitoraggio dei LEA</a:t>
            </a:r>
          </a:p>
        </p:txBody>
      </p:sp>
      <p:sp>
        <p:nvSpPr>
          <p:cNvPr id="21507" name="Rectangle 10"/>
          <p:cNvSpPr>
            <a:spLocks noChangeArrowheads="1"/>
          </p:cNvSpPr>
          <p:nvPr/>
        </p:nvSpPr>
        <p:spPr bwMode="auto">
          <a:xfrm>
            <a:off x="1312863" y="992188"/>
            <a:ext cx="9245600" cy="727075"/>
          </a:xfrm>
          <a:prstGeom prst="rect">
            <a:avLst/>
          </a:prstGeom>
          <a:solidFill>
            <a:schemeClr val="bg2"/>
          </a:solidFill>
          <a:ln w="9525">
            <a:solidFill>
              <a:schemeClr val="bg2"/>
            </a:solidFill>
            <a:miter lim="800000"/>
            <a:headEnd/>
            <a:tailEnd/>
          </a:ln>
        </p:spPr>
        <p:txBody>
          <a:bodyPr lIns="108823" tIns="54412" rIns="108823" bIns="54412">
            <a:spAutoFit/>
          </a:bodyPr>
          <a:lstStyle/>
          <a:p>
            <a:pPr algn="ctr" defTabSz="1089025"/>
            <a:r>
              <a:rPr lang="de-DE" i="1">
                <a:solidFill>
                  <a:srgbClr val="000066"/>
                </a:solidFill>
                <a:hlinkClick r:id="rId3"/>
              </a:rPr>
              <a:t>http://www.provinz.bz.it/gesundheitsbeobachtung</a:t>
            </a:r>
            <a:r>
              <a:rPr lang="de-DE" i="1">
                <a:solidFill>
                  <a:srgbClr val="000066"/>
                </a:solidFill>
              </a:rPr>
              <a:t> </a:t>
            </a:r>
            <a:r>
              <a:rPr lang="de-DE" i="1">
                <a:solidFill>
                  <a:srgbClr val="000066"/>
                </a:solidFill>
                <a:hlinkClick r:id="rId4"/>
              </a:rPr>
              <a:t>http://www.provincia.bz.it/osservatoriosalute</a:t>
            </a:r>
            <a:endParaRPr lang="de-DE" i="1">
              <a:solidFill>
                <a:srgbClr val="000066"/>
              </a:solidFill>
            </a:endParaRPr>
          </a:p>
        </p:txBody>
      </p:sp>
      <p:pic>
        <p:nvPicPr>
          <p:cNvPr id="21511" name="Picture 7"/>
          <p:cNvPicPr>
            <a:picLocks noChangeAspect="1" noChangeArrowheads="1"/>
          </p:cNvPicPr>
          <p:nvPr/>
        </p:nvPicPr>
        <p:blipFill>
          <a:blip r:embed="rId5"/>
          <a:srcRect/>
          <a:stretch>
            <a:fillRect/>
          </a:stretch>
        </p:blipFill>
        <p:spPr bwMode="auto">
          <a:xfrm rot="-416101">
            <a:off x="371475" y="2174875"/>
            <a:ext cx="2690813" cy="3678238"/>
          </a:xfrm>
          <a:prstGeom prst="rect">
            <a:avLst/>
          </a:prstGeom>
          <a:noFill/>
          <a:ln w="9525">
            <a:noFill/>
            <a:miter lim="800000"/>
            <a:headEnd/>
            <a:tailEnd/>
          </a:ln>
          <a:effectLst/>
        </p:spPr>
      </p:pic>
      <p:pic>
        <p:nvPicPr>
          <p:cNvPr id="21512" name="Picture 8"/>
          <p:cNvPicPr>
            <a:picLocks noChangeAspect="1" noChangeArrowheads="1"/>
          </p:cNvPicPr>
          <p:nvPr/>
        </p:nvPicPr>
        <p:blipFill>
          <a:blip r:embed="rId6"/>
          <a:srcRect/>
          <a:stretch>
            <a:fillRect/>
          </a:stretch>
        </p:blipFill>
        <p:spPr bwMode="auto">
          <a:xfrm>
            <a:off x="3074988" y="2814638"/>
            <a:ext cx="2776537" cy="3395662"/>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5" descr="Copy of Copy of Chronisch Kranke"/>
          <p:cNvPicPr>
            <a:picLocks noChangeAspect="1" noChangeArrowheads="1"/>
          </p:cNvPicPr>
          <p:nvPr/>
        </p:nvPicPr>
        <p:blipFill>
          <a:blip r:embed="rId3"/>
          <a:srcRect/>
          <a:stretch>
            <a:fillRect/>
          </a:stretch>
        </p:blipFill>
        <p:spPr bwMode="auto">
          <a:xfrm>
            <a:off x="0" y="214313"/>
            <a:ext cx="12190413" cy="6624637"/>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5" descr="La sanitá in cifre _IT(1)"/>
          <p:cNvPicPr>
            <a:picLocks noChangeAspect="1" noChangeArrowheads="1"/>
          </p:cNvPicPr>
          <p:nvPr/>
        </p:nvPicPr>
        <p:blipFill>
          <a:blip r:embed="rId3"/>
          <a:srcRect/>
          <a:stretch>
            <a:fillRect/>
          </a:stretch>
        </p:blipFill>
        <p:spPr bwMode="auto">
          <a:xfrm>
            <a:off x="0" y="0"/>
            <a:ext cx="12190413" cy="68580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descr="La sanitá in cifre _TED"/>
          <p:cNvPicPr>
            <a:picLocks noChangeAspect="1" noChangeArrowheads="1"/>
          </p:cNvPicPr>
          <p:nvPr/>
        </p:nvPicPr>
        <p:blipFill>
          <a:blip r:embed="rId3"/>
          <a:srcRect/>
          <a:stretch>
            <a:fillRect/>
          </a:stretch>
        </p:blipFill>
        <p:spPr bwMode="auto">
          <a:xfrm>
            <a:off x="0" y="-104775"/>
            <a:ext cx="12190413" cy="704056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a:xfrm>
            <a:off x="635000" y="0"/>
            <a:ext cx="11352213" cy="1325563"/>
          </a:xfrm>
        </p:spPr>
        <p:txBody>
          <a:bodyPr/>
          <a:lstStyle/>
          <a:p>
            <a:r>
              <a:rPr lang="it-IT" sz="3000" b="1" smtClean="0">
                <a:solidFill>
                  <a:srgbClr val="000066"/>
                </a:solidFill>
                <a:latin typeface="Fira Sans Hair"/>
              </a:rPr>
              <a:t>Benchmark OCSE </a:t>
            </a:r>
            <a:r>
              <a:rPr lang="de-DE" sz="3000" smtClean="0">
                <a:solidFill>
                  <a:srgbClr val="000066"/>
                </a:solidFill>
                <a:latin typeface="Fira Sans Hair"/>
              </a:rPr>
              <a:t>auf die Gesundheitssysteme: </a:t>
            </a:r>
            <a:r>
              <a:rPr lang="it-IT" sz="3000" smtClean="0">
                <a:solidFill>
                  <a:srgbClr val="000066"/>
                </a:solidFill>
                <a:latin typeface="Fira Sans Hair"/>
              </a:rPr>
              <a:t>29 Länder im Vergleich </a:t>
            </a:r>
            <a:r>
              <a:rPr lang="de-DE" sz="3000" smtClean="0">
                <a:solidFill>
                  <a:srgbClr val="000066"/>
                </a:solidFill>
                <a:latin typeface="Fira Sans Hair"/>
              </a:rPr>
              <a:t>/ </a:t>
            </a:r>
            <a:r>
              <a:rPr lang="it-IT" sz="3000" i="1" smtClean="0">
                <a:solidFill>
                  <a:srgbClr val="000066"/>
                </a:solidFill>
                <a:latin typeface="Fira Sans Hair"/>
              </a:rPr>
              <a:t>Benchmark OCSE sui sistemi sanitari:</a:t>
            </a:r>
            <a:r>
              <a:rPr lang="it-IT" sz="3000" smtClean="0">
                <a:solidFill>
                  <a:srgbClr val="000066"/>
                </a:solidFill>
                <a:latin typeface="Fira Sans Hair"/>
              </a:rPr>
              <a:t> </a:t>
            </a:r>
            <a:r>
              <a:rPr lang="it-IT" sz="3000" i="1" smtClean="0">
                <a:solidFill>
                  <a:srgbClr val="000066"/>
                </a:solidFill>
                <a:latin typeface="Fira Sans Hair"/>
              </a:rPr>
              <a:t>29 Paesi a confronto</a:t>
            </a:r>
            <a:r>
              <a:rPr lang="it-IT" sz="3000" smtClean="0">
                <a:solidFill>
                  <a:srgbClr val="000066"/>
                </a:solidFill>
                <a:latin typeface="Fira Sans Hair"/>
              </a:rPr>
              <a:t> – 2016</a:t>
            </a:r>
            <a:endParaRPr lang="de-DE" sz="3000" smtClean="0">
              <a:solidFill>
                <a:srgbClr val="000066"/>
              </a:solidFill>
              <a:latin typeface="Fira Sans Hair"/>
            </a:endParaRPr>
          </a:p>
        </p:txBody>
      </p:sp>
      <p:pic>
        <p:nvPicPr>
          <p:cNvPr id="29698" name="Picture 6"/>
          <p:cNvPicPr>
            <a:picLocks noChangeAspect="1" noChangeArrowheads="1"/>
          </p:cNvPicPr>
          <p:nvPr/>
        </p:nvPicPr>
        <p:blipFill>
          <a:blip r:embed="rId3"/>
          <a:srcRect/>
          <a:stretch>
            <a:fillRect/>
          </a:stretch>
        </p:blipFill>
        <p:spPr bwMode="auto">
          <a:xfrm>
            <a:off x="693738" y="1317625"/>
            <a:ext cx="11496675" cy="554196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olo 1"/>
          <p:cNvSpPr>
            <a:spLocks noGrp="1"/>
          </p:cNvSpPr>
          <p:nvPr>
            <p:ph type="title"/>
          </p:nvPr>
        </p:nvSpPr>
        <p:spPr>
          <a:xfrm>
            <a:off x="725488" y="0"/>
            <a:ext cx="11464925" cy="1325563"/>
          </a:xfrm>
        </p:spPr>
        <p:txBody>
          <a:bodyPr/>
          <a:lstStyle/>
          <a:p>
            <a:r>
              <a:rPr lang="it-IT" sz="2900" b="1" smtClean="0">
                <a:solidFill>
                  <a:srgbClr val="000066"/>
                </a:solidFill>
                <a:latin typeface="Fira Sans Hair"/>
              </a:rPr>
              <a:t>Benchmark OCSE </a:t>
            </a:r>
            <a:r>
              <a:rPr lang="de-DE" sz="2900" smtClean="0">
                <a:solidFill>
                  <a:srgbClr val="000066"/>
                </a:solidFill>
                <a:latin typeface="Fira Sans Hair"/>
              </a:rPr>
              <a:t>auf die Gesundheitssysteme: </a:t>
            </a:r>
            <a:r>
              <a:rPr lang="it-IT" sz="2900" smtClean="0">
                <a:solidFill>
                  <a:srgbClr val="000066"/>
                </a:solidFill>
                <a:latin typeface="Fira Sans Hair"/>
              </a:rPr>
              <a:t>29 Länder im Vergleich </a:t>
            </a:r>
            <a:r>
              <a:rPr lang="de-DE" sz="2900" smtClean="0">
                <a:solidFill>
                  <a:srgbClr val="000066"/>
                </a:solidFill>
                <a:latin typeface="Fira Sans Hair"/>
              </a:rPr>
              <a:t>/ </a:t>
            </a:r>
            <a:r>
              <a:rPr lang="it-IT" sz="2900" i="1" smtClean="0">
                <a:solidFill>
                  <a:srgbClr val="000066"/>
                </a:solidFill>
                <a:latin typeface="Fira Sans Hair"/>
              </a:rPr>
              <a:t>Benchmark OCSE sui sistemi sanitari:</a:t>
            </a:r>
            <a:r>
              <a:rPr lang="it-IT" sz="2900" smtClean="0">
                <a:solidFill>
                  <a:srgbClr val="000066"/>
                </a:solidFill>
                <a:latin typeface="Fira Sans Hair"/>
              </a:rPr>
              <a:t> </a:t>
            </a:r>
            <a:r>
              <a:rPr lang="it-IT" sz="2900" i="1" smtClean="0">
                <a:solidFill>
                  <a:srgbClr val="000066"/>
                </a:solidFill>
                <a:latin typeface="Fira Sans Hair"/>
              </a:rPr>
              <a:t>29 Paesi a confronto</a:t>
            </a:r>
            <a:r>
              <a:rPr lang="it-IT" sz="2900" smtClean="0">
                <a:solidFill>
                  <a:srgbClr val="000066"/>
                </a:solidFill>
                <a:latin typeface="Fira Sans Hair"/>
              </a:rPr>
              <a:t> – 2016</a:t>
            </a:r>
          </a:p>
        </p:txBody>
      </p:sp>
      <p:sp>
        <p:nvSpPr>
          <p:cNvPr id="31746" name="Rettangolo 3"/>
          <p:cNvSpPr>
            <a:spLocks noChangeArrowheads="1"/>
          </p:cNvSpPr>
          <p:nvPr/>
        </p:nvSpPr>
        <p:spPr bwMode="auto">
          <a:xfrm>
            <a:off x="2724150" y="6599238"/>
            <a:ext cx="8583613" cy="244475"/>
          </a:xfrm>
          <a:prstGeom prst="rect">
            <a:avLst/>
          </a:prstGeom>
          <a:noFill/>
          <a:ln w="9525">
            <a:noFill/>
            <a:miter lim="800000"/>
            <a:headEnd/>
            <a:tailEnd/>
          </a:ln>
        </p:spPr>
        <p:txBody>
          <a:bodyPr wrap="none" lIns="91429" tIns="45715" rIns="91429" bIns="45715">
            <a:spAutoFit/>
          </a:bodyPr>
          <a:lstStyle/>
          <a:p>
            <a:r>
              <a:rPr lang="en-US" sz="1000" i="1"/>
              <a:t>© OECD, Organisation for Economic Cooperation and Development Health Statistics 2016. October 2016. http://www.oecd.org/health/health-data.htm </a:t>
            </a:r>
            <a:endParaRPr lang="it-IT" sz="1000" i="1"/>
          </a:p>
        </p:txBody>
      </p:sp>
      <p:graphicFrame>
        <p:nvGraphicFramePr>
          <p:cNvPr id="28692" name="Group 20"/>
          <p:cNvGraphicFramePr>
            <a:graphicFrameLocks noGrp="1"/>
          </p:cNvGraphicFramePr>
          <p:nvPr/>
        </p:nvGraphicFramePr>
        <p:xfrm>
          <a:off x="725488" y="1303338"/>
          <a:ext cx="11464925" cy="4767262"/>
        </p:xfrm>
        <a:graphic>
          <a:graphicData uri="http://schemas.openxmlformats.org/drawingml/2006/table">
            <a:tbl>
              <a:tblPr/>
              <a:tblGrid>
                <a:gridCol w="3867150"/>
                <a:gridCol w="3943350"/>
                <a:gridCol w="3654425"/>
              </a:tblGrid>
              <a:tr h="738188">
                <a:tc>
                  <a:txBody>
                    <a:bodyPr/>
                    <a:lstStyle/>
                    <a:p>
                      <a:pPr marL="0" marR="0" lvl="0" indent="0" algn="l" defTabSz="1089025" rtl="0" eaLnBrk="0" fontAlgn="base" latinLnBrk="0" hangingPunct="0">
                        <a:lnSpc>
                          <a:spcPct val="90000"/>
                        </a:lnSpc>
                        <a:spcBef>
                          <a:spcPts val="1188"/>
                        </a:spcBef>
                        <a:spcAft>
                          <a:spcPct val="0"/>
                        </a:spcAft>
                        <a:buClrTx/>
                        <a:buSzTx/>
                        <a:buFont typeface="Arial" charset="0"/>
                        <a:buNone/>
                        <a:tabLst/>
                      </a:pPr>
                      <a:endParaRPr kumimoji="0" lang="de-DE" sz="2900" b="0" i="0" u="none" strike="noStrike" cap="none" normalizeH="0" baseline="0" smtClean="0">
                        <a:ln>
                          <a:noFill/>
                        </a:ln>
                        <a:solidFill>
                          <a:schemeClr val="tx1"/>
                        </a:solidFill>
                        <a:effectLst/>
                        <a:latin typeface="Calibri" pitchFamily="34" charset="0"/>
                        <a:cs typeface="Arial" charset="0"/>
                      </a:endParaRPr>
                    </a:p>
                  </a:txBody>
                  <a:tcPr marL="91435" marR="91435" marT="45717" marB="45717" horzOverflow="overflow">
                    <a:lnL>
                      <a:noFill/>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1089025" rtl="0" eaLnBrk="0" fontAlgn="base" latinLnBrk="0" hangingPunct="0">
                        <a:lnSpc>
                          <a:spcPct val="90000"/>
                        </a:lnSpc>
                        <a:spcBef>
                          <a:spcPts val="1188"/>
                        </a:spcBef>
                        <a:spcAft>
                          <a:spcPct val="0"/>
                        </a:spcAft>
                        <a:buClrTx/>
                        <a:buSzTx/>
                        <a:buFont typeface="Arial" charset="0"/>
                        <a:buNone/>
                        <a:tabLst/>
                      </a:pPr>
                      <a:endParaRPr kumimoji="0" lang="de-DE" sz="2900" b="0" i="0" u="none" strike="noStrike" cap="none" normalizeH="0" baseline="0" smtClean="0">
                        <a:ln>
                          <a:noFill/>
                        </a:ln>
                        <a:solidFill>
                          <a:schemeClr val="tx1"/>
                        </a:solidFill>
                        <a:effectLst/>
                        <a:latin typeface="Calibri" pitchFamily="34" charset="0"/>
                        <a:cs typeface="Arial" charset="0"/>
                      </a:endParaRPr>
                    </a:p>
                  </a:txBody>
                  <a:tcPr marL="91435" marR="91435" marT="45717" marB="45717"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1089025" rtl="0" eaLnBrk="0" fontAlgn="base" latinLnBrk="0" hangingPunct="0">
                        <a:lnSpc>
                          <a:spcPct val="90000"/>
                        </a:lnSpc>
                        <a:spcBef>
                          <a:spcPts val="1188"/>
                        </a:spcBef>
                        <a:spcAft>
                          <a:spcPct val="0"/>
                        </a:spcAft>
                        <a:buClrTx/>
                        <a:buSzTx/>
                        <a:buFont typeface="Arial" charset="0"/>
                        <a:buNone/>
                        <a:tabLst/>
                      </a:pPr>
                      <a:endParaRPr kumimoji="0" lang="de-DE" sz="2900" b="0" i="0" u="none" strike="noStrike" cap="none" normalizeH="0" baseline="0" smtClean="0">
                        <a:ln>
                          <a:noFill/>
                        </a:ln>
                        <a:solidFill>
                          <a:schemeClr val="tx1"/>
                        </a:solidFill>
                        <a:effectLst/>
                        <a:latin typeface="Calibri" pitchFamily="34" charset="0"/>
                        <a:cs typeface="Arial" charset="0"/>
                      </a:endParaRPr>
                    </a:p>
                  </a:txBody>
                  <a:tcPr marL="91435" marR="91435" marT="45717" marB="45717" horzOverflow="overflow">
                    <a:lnL w="12700" cap="flat" cmpd="sng" algn="ctr">
                      <a:solidFill>
                        <a:srgbClr val="006699"/>
                      </a:solidFill>
                      <a:prstDash val="solid"/>
                      <a:round/>
                      <a:headEnd type="none" w="med" len="med"/>
                      <a:tailEnd type="none" w="med" len="med"/>
                    </a:lnL>
                    <a:lnR>
                      <a:noFill/>
                    </a:lnR>
                    <a:lnT w="12700" cap="flat" cmpd="sng" algn="ctr">
                      <a:solidFill>
                        <a:srgbClr val="006699"/>
                      </a:solidFill>
                      <a:prstDash val="solid"/>
                      <a:round/>
                      <a:headEnd type="none" w="med" len="med"/>
                      <a:tailEnd type="none" w="med" len="med"/>
                    </a:lnT>
                    <a:lnB w="12700" cap="flat" cmpd="sng" algn="ctr">
                      <a:solidFill>
                        <a:srgbClr val="006699"/>
                      </a:solidFill>
                      <a:prstDash val="sysDot"/>
                      <a:round/>
                      <a:headEnd type="none" w="med" len="med"/>
                      <a:tailEnd type="none" w="med" len="med"/>
                    </a:lnB>
                    <a:lnTlToBr>
                      <a:noFill/>
                    </a:lnTlToBr>
                    <a:lnBlToTr>
                      <a:noFill/>
                    </a:lnBlToTr>
                    <a:solidFill>
                      <a:schemeClr val="bg1"/>
                    </a:solidFill>
                  </a:tcPr>
                </a:tc>
              </a:tr>
              <a:tr h="4029075">
                <a:tc>
                  <a:txBody>
                    <a:bodyPr/>
                    <a:lstStyle/>
                    <a:p>
                      <a:pPr marL="268288" marR="0" lvl="0" indent="0" algn="l" defTabSz="1089025" rtl="0" eaLnBrk="0" fontAlgn="base" latinLnBrk="0" hangingPunct="0">
                        <a:lnSpc>
                          <a:spcPct val="90000"/>
                        </a:lnSpc>
                        <a:spcBef>
                          <a:spcPts val="1188"/>
                        </a:spcBef>
                        <a:spcAft>
                          <a:spcPct val="0"/>
                        </a:spcAft>
                        <a:buClrTx/>
                        <a:buSzTx/>
                        <a:buFont typeface="Arial" charset="0"/>
                        <a:buNone/>
                        <a:tabLst>
                          <a:tab pos="446088" algn="l"/>
                        </a:tabLst>
                      </a:pPr>
                      <a:r>
                        <a:rPr kumimoji="0" lang="it-IT" sz="1800" b="0" i="1" u="none" strike="noStrike" cap="none" normalizeH="0" baseline="0" smtClean="0">
                          <a:ln>
                            <a:noFill/>
                          </a:ln>
                          <a:solidFill>
                            <a:srgbClr val="006699"/>
                          </a:solidFill>
                          <a:effectLst/>
                          <a:latin typeface="Arial" charset="0"/>
                          <a:cs typeface="Arial" charset="0"/>
                        </a:rPr>
                        <a:t>Promuovere un</a:t>
                      </a:r>
                      <a:r>
                        <a:rPr kumimoji="0" lang="it-IT" sz="1800" b="1" i="1" u="none" strike="noStrike" cap="none" normalizeH="0" baseline="0" smtClean="0">
                          <a:ln>
                            <a:noFill/>
                          </a:ln>
                          <a:solidFill>
                            <a:srgbClr val="006699"/>
                          </a:solidFill>
                          <a:effectLst/>
                          <a:latin typeface="Arial" charset="0"/>
                          <a:cs typeface="Arial" charset="0"/>
                        </a:rPr>
                        <a:t> uso più efficiente delle risorse</a:t>
                      </a:r>
                    </a:p>
                    <a:p>
                      <a:pPr marL="268288" marR="0" lvl="0" indent="0" algn="l" defTabSz="1089025" rtl="0" eaLnBrk="0" fontAlgn="base" latinLnBrk="0" hangingPunct="0">
                        <a:lnSpc>
                          <a:spcPct val="90000"/>
                        </a:lnSpc>
                        <a:spcBef>
                          <a:spcPts val="1188"/>
                        </a:spcBef>
                        <a:spcAft>
                          <a:spcPct val="0"/>
                        </a:spcAft>
                        <a:buClrTx/>
                        <a:buSzTx/>
                        <a:buFont typeface="Arial" charset="0"/>
                        <a:buNone/>
                        <a:tabLst>
                          <a:tab pos="446088" algn="l"/>
                        </a:tabLst>
                      </a:pPr>
                      <a:r>
                        <a:rPr kumimoji="0" lang="it-IT" sz="1800" b="1" i="1" u="none" strike="noStrike" cap="none" normalizeH="0" baseline="0" smtClean="0">
                          <a:ln>
                            <a:noFill/>
                          </a:ln>
                          <a:solidFill>
                            <a:srgbClr val="006699"/>
                          </a:solidFill>
                          <a:effectLst/>
                          <a:latin typeface="Arial" charset="0"/>
                          <a:cs typeface="Arial" charset="0"/>
                        </a:rPr>
                        <a:t>Rafforzare le cure primarie, </a:t>
                      </a:r>
                      <a:r>
                        <a:rPr kumimoji="0" lang="it-IT" sz="1800" b="0" i="1" u="none" strike="noStrike" cap="none" normalizeH="0" baseline="0" smtClean="0">
                          <a:ln>
                            <a:noFill/>
                          </a:ln>
                          <a:solidFill>
                            <a:srgbClr val="006699"/>
                          </a:solidFill>
                          <a:effectLst/>
                          <a:latin typeface="Arial" charset="0"/>
                          <a:cs typeface="Arial" charset="0"/>
                        </a:rPr>
                        <a:t>per evitare inutili ospedalizzazioni</a:t>
                      </a:r>
                    </a:p>
                    <a:p>
                      <a:pPr marL="268288" marR="0" lvl="0" indent="0" algn="l" defTabSz="1089025" rtl="0" eaLnBrk="0" fontAlgn="base" latinLnBrk="0" hangingPunct="0">
                        <a:lnSpc>
                          <a:spcPct val="90000"/>
                        </a:lnSpc>
                        <a:spcBef>
                          <a:spcPts val="1188"/>
                        </a:spcBef>
                        <a:spcAft>
                          <a:spcPct val="0"/>
                        </a:spcAft>
                        <a:buClrTx/>
                        <a:buSzTx/>
                        <a:buFont typeface="Arial" charset="0"/>
                        <a:buNone/>
                        <a:tabLst>
                          <a:tab pos="446088" algn="l"/>
                        </a:tabLst>
                      </a:pPr>
                      <a:r>
                        <a:rPr kumimoji="0" lang="it-IT" sz="1800" b="1" i="1" u="none" strike="noStrike" cap="none" normalizeH="0" baseline="0" smtClean="0">
                          <a:ln>
                            <a:noFill/>
                          </a:ln>
                          <a:solidFill>
                            <a:srgbClr val="006699"/>
                          </a:solidFill>
                          <a:effectLst/>
                          <a:latin typeface="Arial" charset="0"/>
                          <a:cs typeface="Arial" charset="0"/>
                        </a:rPr>
                        <a:t>Ridurre ricoveri ospedalieri inappropriati </a:t>
                      </a:r>
                      <a:r>
                        <a:rPr kumimoji="0" lang="it-IT" sz="1800" b="0" i="1" u="none" strike="noStrike" cap="none" normalizeH="0" baseline="0" smtClean="0">
                          <a:ln>
                            <a:noFill/>
                          </a:ln>
                          <a:solidFill>
                            <a:srgbClr val="006699"/>
                          </a:solidFill>
                          <a:effectLst/>
                          <a:latin typeface="Arial" charset="0"/>
                          <a:cs typeface="Arial" charset="0"/>
                        </a:rPr>
                        <a:t>e adottare setting assistenziali piú idonei e meno costosi </a:t>
                      </a:r>
                    </a:p>
                    <a:p>
                      <a:pPr marL="268288" marR="0" lvl="0" indent="0" algn="l" defTabSz="1089025" rtl="0" eaLnBrk="0" fontAlgn="base" latinLnBrk="0" hangingPunct="0">
                        <a:lnSpc>
                          <a:spcPct val="90000"/>
                        </a:lnSpc>
                        <a:spcBef>
                          <a:spcPts val="1188"/>
                        </a:spcBef>
                        <a:spcAft>
                          <a:spcPct val="0"/>
                        </a:spcAft>
                        <a:buClrTx/>
                        <a:buSzTx/>
                        <a:buFont typeface="Arial" charset="0"/>
                        <a:buNone/>
                        <a:tabLst>
                          <a:tab pos="446088" algn="l"/>
                        </a:tabLst>
                      </a:pPr>
                      <a:r>
                        <a:rPr kumimoji="0" lang="it-IT" sz="1800" b="0" i="1" u="none" strike="noStrike" cap="none" normalizeH="0" baseline="0" smtClean="0">
                          <a:ln>
                            <a:noFill/>
                          </a:ln>
                          <a:solidFill>
                            <a:srgbClr val="006699"/>
                          </a:solidFill>
                          <a:effectLst/>
                          <a:latin typeface="Arial" charset="0"/>
                          <a:cs typeface="Arial" charset="0"/>
                        </a:rPr>
                        <a:t>Incentivare i medici a consigliare ai pazienti di fare scelte di stile di vita sani, e </a:t>
                      </a:r>
                      <a:r>
                        <a:rPr kumimoji="0" lang="it-IT" sz="1800" b="1" i="1" u="none" strike="noStrike" cap="none" normalizeH="0" baseline="0" smtClean="0">
                          <a:ln>
                            <a:noFill/>
                          </a:ln>
                          <a:solidFill>
                            <a:srgbClr val="006699"/>
                          </a:solidFill>
                          <a:effectLst/>
                          <a:latin typeface="Arial" charset="0"/>
                          <a:cs typeface="Arial" charset="0"/>
                        </a:rPr>
                        <a:t>ridurre il consumo di alcool</a:t>
                      </a:r>
                      <a:r>
                        <a:rPr kumimoji="0" lang="de-DE" sz="1800" b="1" i="1" u="none" strike="noStrike" cap="none" normalizeH="0" baseline="0" smtClean="0">
                          <a:ln>
                            <a:noFill/>
                          </a:ln>
                          <a:solidFill>
                            <a:srgbClr val="006699"/>
                          </a:solidFill>
                          <a:effectLst/>
                          <a:latin typeface="Arial" charset="0"/>
                          <a:cs typeface="Arial" charset="0"/>
                        </a:rPr>
                        <a:t> </a:t>
                      </a:r>
                    </a:p>
                  </a:txBody>
                  <a:tcPr marL="91435" marR="91435" marT="45717" marB="45717" horzOverflow="overflow">
                    <a:lnL>
                      <a:noFill/>
                    </a:lnL>
                    <a:lnR w="12700" cap="flat" cmpd="sng" algn="ctr">
                      <a:solidFill>
                        <a:srgbClr val="006699"/>
                      </a:solidFill>
                      <a:prstDash val="solid"/>
                      <a:round/>
                      <a:headEnd type="none" w="med" len="med"/>
                      <a:tailEnd type="none" w="med" len="med"/>
                    </a:lnR>
                    <a:lnT w="12700" cap="flat" cmpd="sng" algn="ctr">
                      <a:solidFill>
                        <a:srgbClr val="006699"/>
                      </a:solidFill>
                      <a:prstDash val="sysDot"/>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89025" rtl="0" eaLnBrk="0" fontAlgn="base" latinLnBrk="0" hangingPunct="0">
                        <a:lnSpc>
                          <a:spcPct val="90000"/>
                        </a:lnSpc>
                        <a:spcBef>
                          <a:spcPts val="1188"/>
                        </a:spcBef>
                        <a:spcAft>
                          <a:spcPct val="0"/>
                        </a:spcAft>
                        <a:buClrTx/>
                        <a:buSzTx/>
                        <a:buFont typeface="Arial" charset="0"/>
                        <a:buNone/>
                        <a:tabLst/>
                      </a:pPr>
                      <a:r>
                        <a:rPr kumimoji="0" lang="it-IT" sz="1800" b="0" i="1" u="none" strike="noStrike" cap="none" normalizeH="0" baseline="0" smtClean="0">
                          <a:ln>
                            <a:noFill/>
                          </a:ln>
                          <a:solidFill>
                            <a:srgbClr val="006699"/>
                          </a:solidFill>
                          <a:effectLst/>
                          <a:latin typeface="Arial" charset="0"/>
                          <a:cs typeface="Arial" charset="0"/>
                        </a:rPr>
                        <a:t>Un sistema sanitario caratterizzato da elevati livelli di risorse umane che garantiscono un buon accesso alle cure</a:t>
                      </a:r>
                      <a:r>
                        <a:rPr kumimoji="0" lang="de-DE" sz="1800" b="0" i="1" u="none" strike="noStrike" cap="none" normalizeH="0" baseline="0" smtClean="0">
                          <a:ln>
                            <a:noFill/>
                          </a:ln>
                          <a:solidFill>
                            <a:srgbClr val="006699"/>
                          </a:solidFill>
                          <a:effectLst/>
                          <a:latin typeface="Arial" charset="0"/>
                          <a:cs typeface="Arial" charset="0"/>
                        </a:rPr>
                        <a:t> </a:t>
                      </a:r>
                    </a:p>
                    <a:p>
                      <a:pPr marL="0" marR="0" lvl="0" indent="0" algn="l" defTabSz="1089025" rtl="0" eaLnBrk="1" fontAlgn="base" latinLnBrk="0" hangingPunct="1">
                        <a:lnSpc>
                          <a:spcPct val="100000"/>
                        </a:lnSpc>
                        <a:spcBef>
                          <a:spcPct val="0"/>
                        </a:spcBef>
                        <a:spcAft>
                          <a:spcPct val="0"/>
                        </a:spcAft>
                        <a:buClrTx/>
                        <a:buSzTx/>
                        <a:buFontTx/>
                        <a:buNone/>
                        <a:tabLst/>
                      </a:pPr>
                      <a:endParaRPr kumimoji="0" lang="it-IT" sz="1800" b="0" i="1" u="none" strike="noStrike" cap="none" normalizeH="0" baseline="0" smtClean="0">
                        <a:ln>
                          <a:noFill/>
                        </a:ln>
                        <a:solidFill>
                          <a:srgbClr val="006699"/>
                        </a:solidFill>
                        <a:effectLst/>
                        <a:latin typeface="Arial" charset="0"/>
                        <a:cs typeface="Arial" charset="0"/>
                      </a:endParaRPr>
                    </a:p>
                    <a:p>
                      <a:pPr marL="0" marR="0" lvl="0" indent="0" algn="l" defTabSz="1089025" rtl="0" eaLnBrk="1" fontAlgn="base" latinLnBrk="0" hangingPunct="1">
                        <a:lnSpc>
                          <a:spcPct val="100000"/>
                        </a:lnSpc>
                        <a:spcBef>
                          <a:spcPct val="0"/>
                        </a:spcBef>
                        <a:spcAft>
                          <a:spcPct val="0"/>
                        </a:spcAft>
                        <a:buClrTx/>
                        <a:buSzTx/>
                        <a:buFontTx/>
                        <a:buNone/>
                        <a:tabLst/>
                      </a:pPr>
                      <a:r>
                        <a:rPr kumimoji="0" lang="it-IT" sz="1800" b="0" i="1" u="none" strike="noStrike" cap="none" normalizeH="0" baseline="0" smtClean="0">
                          <a:ln>
                            <a:noFill/>
                          </a:ln>
                          <a:solidFill>
                            <a:srgbClr val="006699"/>
                          </a:solidFill>
                          <a:effectLst/>
                          <a:latin typeface="Arial" charset="0"/>
                          <a:cs typeface="Arial" charset="0"/>
                        </a:rPr>
                        <a:t>Promuovere un</a:t>
                      </a:r>
                      <a:r>
                        <a:rPr kumimoji="0" lang="it-IT" sz="1800" b="1" i="1" u="none" strike="noStrike" cap="none" normalizeH="0" baseline="0" smtClean="0">
                          <a:ln>
                            <a:noFill/>
                          </a:ln>
                          <a:solidFill>
                            <a:srgbClr val="006699"/>
                          </a:solidFill>
                          <a:effectLst/>
                          <a:latin typeface="Arial" charset="0"/>
                          <a:cs typeface="Arial" charset="0"/>
                        </a:rPr>
                        <a:t> uso più efficiente delle risorse</a:t>
                      </a:r>
                      <a:r>
                        <a:rPr kumimoji="0" lang="it-IT" sz="1800" b="0" i="1" u="none" strike="noStrike" cap="none" normalizeH="0" baseline="0" smtClean="0">
                          <a:ln>
                            <a:noFill/>
                          </a:ln>
                          <a:solidFill>
                            <a:srgbClr val="006699"/>
                          </a:solidFill>
                          <a:effectLst/>
                          <a:latin typeface="Arial" charset="0"/>
                          <a:cs typeface="Arial" charset="0"/>
                        </a:rPr>
                        <a:t> rafforzare le cure primarie</a:t>
                      </a:r>
                    </a:p>
                    <a:p>
                      <a:pPr marL="0" marR="0" lvl="0" indent="0" algn="l" defTabSz="1089025" rtl="0" eaLnBrk="1" fontAlgn="base" latinLnBrk="0" hangingPunct="1">
                        <a:lnSpc>
                          <a:spcPct val="100000"/>
                        </a:lnSpc>
                        <a:spcBef>
                          <a:spcPct val="0"/>
                        </a:spcBef>
                        <a:spcAft>
                          <a:spcPct val="0"/>
                        </a:spcAft>
                        <a:buClrTx/>
                        <a:buSzTx/>
                        <a:buFontTx/>
                        <a:buNone/>
                        <a:tabLst/>
                      </a:pPr>
                      <a:endParaRPr kumimoji="0" lang="it-IT" sz="1800" b="0" i="1" u="none" strike="noStrike" cap="none" normalizeH="0" baseline="0" smtClean="0">
                        <a:ln>
                          <a:noFill/>
                        </a:ln>
                        <a:solidFill>
                          <a:srgbClr val="006699"/>
                        </a:solidFill>
                        <a:effectLst/>
                        <a:latin typeface="Arial" charset="0"/>
                        <a:cs typeface="Arial" charset="0"/>
                      </a:endParaRPr>
                    </a:p>
                    <a:p>
                      <a:pPr marL="0" marR="0" lvl="0" indent="0" algn="l" defTabSz="1089025" rtl="0" eaLnBrk="1" fontAlgn="base" latinLnBrk="0" hangingPunct="1">
                        <a:lnSpc>
                          <a:spcPct val="100000"/>
                        </a:lnSpc>
                        <a:spcBef>
                          <a:spcPct val="0"/>
                        </a:spcBef>
                        <a:spcAft>
                          <a:spcPct val="0"/>
                        </a:spcAft>
                        <a:buClrTx/>
                        <a:buSzTx/>
                        <a:buFontTx/>
                        <a:buNone/>
                        <a:tabLst/>
                      </a:pPr>
                      <a:r>
                        <a:rPr kumimoji="0" lang="it-IT" sz="1800" b="0" i="1" u="none" strike="noStrike" cap="none" normalizeH="0" baseline="0" smtClean="0">
                          <a:ln>
                            <a:noFill/>
                          </a:ln>
                          <a:solidFill>
                            <a:srgbClr val="006699"/>
                          </a:solidFill>
                          <a:effectLst/>
                          <a:latin typeface="Arial" charset="0"/>
                          <a:cs typeface="Arial" charset="0"/>
                        </a:rPr>
                        <a:t>Affrontare </a:t>
                      </a:r>
                      <a:r>
                        <a:rPr kumimoji="0" lang="it-IT" sz="1800" b="1" i="1" u="none" strike="noStrike" cap="none" normalizeH="0" baseline="0" smtClean="0">
                          <a:ln>
                            <a:noFill/>
                          </a:ln>
                          <a:solidFill>
                            <a:srgbClr val="006699"/>
                          </a:solidFill>
                          <a:effectLst/>
                          <a:latin typeface="Arial" charset="0"/>
                          <a:cs typeface="Arial" charset="0"/>
                        </a:rPr>
                        <a:t>un’alta spesa farmaceutica</a:t>
                      </a:r>
                    </a:p>
                    <a:p>
                      <a:pPr marL="0" marR="0" lvl="0" indent="0" algn="l" defTabSz="1089025" rtl="0" eaLnBrk="1" fontAlgn="base" latinLnBrk="0" hangingPunct="1">
                        <a:lnSpc>
                          <a:spcPct val="100000"/>
                        </a:lnSpc>
                        <a:spcBef>
                          <a:spcPct val="0"/>
                        </a:spcBef>
                        <a:spcAft>
                          <a:spcPct val="0"/>
                        </a:spcAft>
                        <a:buClrTx/>
                        <a:buSzTx/>
                        <a:buFontTx/>
                        <a:buNone/>
                        <a:tabLst/>
                      </a:pPr>
                      <a:endParaRPr kumimoji="0" lang="it-IT" sz="1800" b="1" i="1" u="none" strike="noStrike" cap="none" normalizeH="0" baseline="0" smtClean="0">
                        <a:ln>
                          <a:noFill/>
                        </a:ln>
                        <a:solidFill>
                          <a:srgbClr val="006699"/>
                        </a:solidFill>
                        <a:effectLst/>
                        <a:latin typeface="Arial" charset="0"/>
                        <a:cs typeface="Arial" charset="0"/>
                      </a:endParaRPr>
                    </a:p>
                    <a:p>
                      <a:pPr marL="0" marR="0" lvl="0" indent="0" algn="l" defTabSz="1089025" rtl="0" eaLnBrk="1" fontAlgn="base" latinLnBrk="0" hangingPunct="1">
                        <a:lnSpc>
                          <a:spcPct val="100000"/>
                        </a:lnSpc>
                        <a:spcBef>
                          <a:spcPct val="0"/>
                        </a:spcBef>
                        <a:spcAft>
                          <a:spcPct val="0"/>
                        </a:spcAft>
                        <a:buClrTx/>
                        <a:buSzTx/>
                        <a:buFontTx/>
                        <a:buNone/>
                        <a:tabLst/>
                      </a:pPr>
                      <a:r>
                        <a:rPr kumimoji="0" lang="it-IT" sz="1800" b="0" i="1" u="none" strike="noStrike" cap="none" normalizeH="0" baseline="0" smtClean="0">
                          <a:ln>
                            <a:noFill/>
                          </a:ln>
                          <a:solidFill>
                            <a:srgbClr val="006699"/>
                          </a:solidFill>
                          <a:effectLst/>
                          <a:latin typeface="Arial" charset="0"/>
                          <a:cs typeface="Arial" charset="0"/>
                        </a:rPr>
                        <a:t>Prevenire la diffusione di fattori di rischio come il </a:t>
                      </a:r>
                      <a:r>
                        <a:rPr kumimoji="0" lang="it-IT" sz="1800" b="1" i="1" u="none" strike="noStrike" cap="none" normalizeH="0" baseline="0" smtClean="0">
                          <a:ln>
                            <a:noFill/>
                          </a:ln>
                          <a:solidFill>
                            <a:srgbClr val="006699"/>
                          </a:solidFill>
                          <a:effectLst/>
                          <a:latin typeface="Arial" charset="0"/>
                          <a:cs typeface="Arial" charset="0"/>
                        </a:rPr>
                        <a:t>consumo di alcool</a:t>
                      </a:r>
                      <a:r>
                        <a:rPr kumimoji="0" lang="de-DE" sz="1800" b="0" i="1" u="none" strike="noStrike" cap="none" normalizeH="0" baseline="0" smtClean="0">
                          <a:ln>
                            <a:noFill/>
                          </a:ln>
                          <a:solidFill>
                            <a:srgbClr val="006699"/>
                          </a:solidFill>
                          <a:effectLst/>
                          <a:latin typeface="Arial" charset="0"/>
                          <a:cs typeface="Arial" charset="0"/>
                        </a:rPr>
                        <a:t> </a:t>
                      </a:r>
                    </a:p>
                  </a:txBody>
                  <a:tcPr marL="91435" marR="91435" marT="45717" marB="45717" horzOverflow="overflow">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ysDot"/>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89025" rtl="0" eaLnBrk="0" fontAlgn="base" latinLnBrk="0" hangingPunct="0">
                        <a:lnSpc>
                          <a:spcPct val="90000"/>
                        </a:lnSpc>
                        <a:spcBef>
                          <a:spcPts val="1188"/>
                        </a:spcBef>
                        <a:spcAft>
                          <a:spcPct val="0"/>
                        </a:spcAft>
                        <a:buClr>
                          <a:srgbClr val="FF3300"/>
                        </a:buClr>
                        <a:buSzTx/>
                        <a:buFont typeface="Wingdings" pitchFamily="2" charset="2"/>
                        <a:buNone/>
                        <a:tabLst/>
                      </a:pPr>
                      <a:r>
                        <a:rPr kumimoji="0" lang="it-IT" sz="1800" b="1" i="1" u="none" strike="noStrike" cap="none" normalizeH="0" baseline="0" smtClean="0">
                          <a:ln>
                            <a:noFill/>
                          </a:ln>
                          <a:solidFill>
                            <a:srgbClr val="006699"/>
                          </a:solidFill>
                          <a:effectLst/>
                          <a:latin typeface="Arial" charset="0"/>
                          <a:cs typeface="Arial" charset="0"/>
                        </a:rPr>
                        <a:t>Livelli di spesa sanitaria al di sotto </a:t>
                      </a:r>
                      <a:r>
                        <a:rPr kumimoji="0" lang="it-IT" sz="1800" b="0" i="1" u="none" strike="noStrike" cap="none" normalizeH="0" baseline="0" smtClean="0">
                          <a:ln>
                            <a:noFill/>
                          </a:ln>
                          <a:solidFill>
                            <a:srgbClr val="006699"/>
                          </a:solidFill>
                          <a:effectLst/>
                          <a:latin typeface="Arial" charset="0"/>
                          <a:cs typeface="Arial" charset="0"/>
                        </a:rPr>
                        <a:t>di quelli di altri paesi OECD ad alto reddito</a:t>
                      </a:r>
                    </a:p>
                    <a:p>
                      <a:pPr marL="0" marR="0" lvl="0" indent="0" algn="l" defTabSz="1089025" rtl="0" eaLnBrk="0" fontAlgn="base" latinLnBrk="0" hangingPunct="0">
                        <a:lnSpc>
                          <a:spcPct val="90000"/>
                        </a:lnSpc>
                        <a:spcBef>
                          <a:spcPts val="1188"/>
                        </a:spcBef>
                        <a:spcAft>
                          <a:spcPct val="0"/>
                        </a:spcAft>
                        <a:buClr>
                          <a:srgbClr val="FF3300"/>
                        </a:buClr>
                        <a:buSzTx/>
                        <a:buFont typeface="Wingdings" pitchFamily="2" charset="2"/>
                        <a:buNone/>
                        <a:tabLst/>
                      </a:pPr>
                      <a:r>
                        <a:rPr kumimoji="0" lang="it-IT" sz="1800" b="0" i="1" u="none" strike="noStrike" cap="none" normalizeH="0" baseline="0" smtClean="0">
                          <a:ln>
                            <a:noFill/>
                          </a:ln>
                          <a:solidFill>
                            <a:srgbClr val="006699"/>
                          </a:solidFill>
                          <a:effectLst/>
                          <a:latin typeface="Arial" charset="0"/>
                          <a:cs typeface="Arial" charset="0"/>
                        </a:rPr>
                        <a:t>L'Italia </a:t>
                      </a:r>
                      <a:r>
                        <a:rPr kumimoji="0" lang="it-IT" sz="1800" b="1" i="1" u="none" strike="noStrike" cap="none" normalizeH="0" baseline="0" smtClean="0">
                          <a:ln>
                            <a:noFill/>
                          </a:ln>
                          <a:solidFill>
                            <a:srgbClr val="006699"/>
                          </a:solidFill>
                          <a:effectLst/>
                          <a:latin typeface="Arial" charset="0"/>
                          <a:cs typeface="Arial" charset="0"/>
                        </a:rPr>
                        <a:t>è in ritardo </a:t>
                      </a:r>
                      <a:r>
                        <a:rPr kumimoji="0" lang="it-IT" sz="1800" b="0" i="1" u="none" strike="noStrike" cap="none" normalizeH="0" baseline="0" smtClean="0">
                          <a:ln>
                            <a:noFill/>
                          </a:ln>
                          <a:solidFill>
                            <a:srgbClr val="006699"/>
                          </a:solidFill>
                          <a:effectLst/>
                          <a:latin typeface="Arial" charset="0"/>
                          <a:cs typeface="Arial" charset="0"/>
                        </a:rPr>
                        <a:t>in alcune aree, come la </a:t>
                      </a:r>
                      <a:r>
                        <a:rPr kumimoji="0" lang="it-IT" sz="1800" b="1" i="1" u="none" strike="noStrike" cap="none" normalizeH="0" baseline="0" smtClean="0">
                          <a:ln>
                            <a:noFill/>
                          </a:ln>
                          <a:solidFill>
                            <a:srgbClr val="006699"/>
                          </a:solidFill>
                          <a:effectLst/>
                          <a:latin typeface="Arial" charset="0"/>
                          <a:cs typeface="Arial" charset="0"/>
                        </a:rPr>
                        <a:t>cura a lungo termine</a:t>
                      </a:r>
                      <a:r>
                        <a:rPr kumimoji="0" lang="it-IT" sz="1800" b="0" i="1" u="none" strike="noStrike" cap="none" normalizeH="0" baseline="0" smtClean="0">
                          <a:ln>
                            <a:noFill/>
                          </a:ln>
                          <a:solidFill>
                            <a:srgbClr val="006699"/>
                          </a:solidFill>
                          <a:effectLst/>
                          <a:latin typeface="Arial" charset="0"/>
                          <a:cs typeface="Arial" charset="0"/>
                        </a:rPr>
                        <a:t> e la </a:t>
                      </a:r>
                      <a:r>
                        <a:rPr kumimoji="0" lang="it-IT" sz="1800" b="1" i="1" u="none" strike="noStrike" cap="none" normalizeH="0" baseline="0" smtClean="0">
                          <a:ln>
                            <a:noFill/>
                          </a:ln>
                          <a:solidFill>
                            <a:srgbClr val="006699"/>
                          </a:solidFill>
                          <a:effectLst/>
                          <a:latin typeface="Arial" charset="0"/>
                          <a:cs typeface="Arial" charset="0"/>
                        </a:rPr>
                        <a:t>prevenzione</a:t>
                      </a:r>
                      <a:r>
                        <a:rPr kumimoji="0" lang="it-IT" sz="1800" b="0" i="1" u="none" strike="noStrike" cap="none" normalizeH="0" baseline="0" smtClean="0">
                          <a:ln>
                            <a:noFill/>
                          </a:ln>
                          <a:solidFill>
                            <a:srgbClr val="006699"/>
                          </a:solidFill>
                          <a:effectLst/>
                          <a:latin typeface="Arial" charset="0"/>
                          <a:cs typeface="Arial" charset="0"/>
                        </a:rPr>
                        <a:t> di malattie non trasmissibili</a:t>
                      </a:r>
                    </a:p>
                    <a:p>
                      <a:pPr marL="0" marR="0" lvl="0" indent="0" algn="l" defTabSz="1089025" rtl="0" eaLnBrk="0" fontAlgn="base" latinLnBrk="0" hangingPunct="0">
                        <a:lnSpc>
                          <a:spcPct val="90000"/>
                        </a:lnSpc>
                        <a:spcBef>
                          <a:spcPts val="1188"/>
                        </a:spcBef>
                        <a:spcAft>
                          <a:spcPct val="0"/>
                        </a:spcAft>
                        <a:buClr>
                          <a:srgbClr val="FF3300"/>
                        </a:buClr>
                        <a:buSzTx/>
                        <a:buFont typeface="Wingdings" pitchFamily="2" charset="2"/>
                        <a:buNone/>
                        <a:tabLst/>
                      </a:pPr>
                      <a:r>
                        <a:rPr kumimoji="0" lang="it-IT" sz="1800" b="0" i="1" u="none" strike="noStrike" cap="none" normalizeH="0" baseline="0" smtClean="0">
                          <a:ln>
                            <a:noFill/>
                          </a:ln>
                          <a:solidFill>
                            <a:srgbClr val="006699"/>
                          </a:solidFill>
                          <a:effectLst/>
                          <a:latin typeface="Arial" charset="0"/>
                          <a:cs typeface="Arial" charset="0"/>
                        </a:rPr>
                        <a:t>Più </a:t>
                      </a:r>
                      <a:r>
                        <a:rPr kumimoji="0" lang="it-IT" sz="1800" b="1" i="1" u="none" strike="noStrike" cap="none" normalizeH="0" baseline="0" smtClean="0">
                          <a:ln>
                            <a:noFill/>
                          </a:ln>
                          <a:solidFill>
                            <a:srgbClr val="006699"/>
                          </a:solidFill>
                          <a:effectLst/>
                          <a:latin typeface="Arial" charset="0"/>
                          <a:cs typeface="Arial" charset="0"/>
                        </a:rPr>
                        <a:t>adeguatezza delle cure</a:t>
                      </a:r>
                      <a:r>
                        <a:rPr kumimoji="0" lang="it-IT" sz="1800" b="0" i="1" u="none" strike="noStrike" cap="none" normalizeH="0" baseline="0" smtClean="0">
                          <a:ln>
                            <a:noFill/>
                          </a:ln>
                          <a:solidFill>
                            <a:srgbClr val="006699"/>
                          </a:solidFill>
                          <a:effectLst/>
                          <a:latin typeface="Arial" charset="0"/>
                          <a:cs typeface="Arial" charset="0"/>
                        </a:rPr>
                        <a:t> </a:t>
                      </a:r>
                    </a:p>
                    <a:p>
                      <a:pPr marL="0" marR="0" lvl="0" indent="0" algn="l" defTabSz="1089025" rtl="0" eaLnBrk="0" fontAlgn="base" latinLnBrk="0" hangingPunct="0">
                        <a:lnSpc>
                          <a:spcPct val="90000"/>
                        </a:lnSpc>
                        <a:spcBef>
                          <a:spcPts val="1188"/>
                        </a:spcBef>
                        <a:spcAft>
                          <a:spcPct val="0"/>
                        </a:spcAft>
                        <a:buClr>
                          <a:srgbClr val="FF3300"/>
                        </a:buClr>
                        <a:buSzTx/>
                        <a:buFont typeface="Wingdings" pitchFamily="2" charset="2"/>
                        <a:buNone/>
                        <a:tabLst/>
                      </a:pPr>
                      <a:r>
                        <a:rPr kumimoji="0" lang="it-IT" sz="1800" b="0" i="1" u="none" strike="noStrike" cap="none" normalizeH="0" baseline="0" smtClean="0">
                          <a:ln>
                            <a:noFill/>
                          </a:ln>
                          <a:solidFill>
                            <a:srgbClr val="006699"/>
                          </a:solidFill>
                          <a:effectLst/>
                          <a:latin typeface="Arial" charset="0"/>
                          <a:cs typeface="Arial" charset="0"/>
                        </a:rPr>
                        <a:t>Più interventi per affrontare gli enormi </a:t>
                      </a:r>
                      <a:r>
                        <a:rPr kumimoji="0" lang="it-IT" sz="1800" b="1" i="1" u="none" strike="noStrike" cap="none" normalizeH="0" baseline="0" smtClean="0">
                          <a:ln>
                            <a:noFill/>
                          </a:ln>
                          <a:solidFill>
                            <a:srgbClr val="006699"/>
                          </a:solidFill>
                          <a:effectLst/>
                          <a:latin typeface="Arial" charset="0"/>
                          <a:cs typeface="Arial" charset="0"/>
                        </a:rPr>
                        <a:t>squilibri territoriali</a:t>
                      </a:r>
                      <a:endParaRPr kumimoji="0" lang="it-IT" sz="1800" b="0" i="1" u="none" strike="noStrike" cap="none" normalizeH="0" baseline="0" smtClean="0">
                        <a:ln>
                          <a:noFill/>
                        </a:ln>
                        <a:solidFill>
                          <a:srgbClr val="006699"/>
                        </a:solidFill>
                        <a:effectLst/>
                        <a:latin typeface="Arial" charset="0"/>
                        <a:cs typeface="Arial" charset="0"/>
                      </a:endParaRPr>
                    </a:p>
                    <a:p>
                      <a:pPr marL="0" marR="0" lvl="0" indent="0" algn="l" defTabSz="1089025" rtl="0" eaLnBrk="0" fontAlgn="base" latinLnBrk="0" hangingPunct="0">
                        <a:lnSpc>
                          <a:spcPct val="90000"/>
                        </a:lnSpc>
                        <a:spcBef>
                          <a:spcPts val="1188"/>
                        </a:spcBef>
                        <a:spcAft>
                          <a:spcPct val="0"/>
                        </a:spcAft>
                        <a:buClrTx/>
                        <a:buSzTx/>
                        <a:buFont typeface="Arial" charset="0"/>
                        <a:buNone/>
                        <a:tabLst/>
                      </a:pPr>
                      <a:endParaRPr kumimoji="0" lang="de-DE" sz="2900" b="0" i="0" u="none" strike="noStrike" cap="none" normalizeH="0" baseline="0" smtClean="0">
                        <a:ln>
                          <a:noFill/>
                        </a:ln>
                        <a:solidFill>
                          <a:schemeClr val="tx1"/>
                        </a:solidFill>
                        <a:effectLst/>
                        <a:latin typeface="Calibri" pitchFamily="34" charset="0"/>
                        <a:cs typeface="Arial" charset="0"/>
                      </a:endParaRPr>
                    </a:p>
                  </a:txBody>
                  <a:tcPr marL="91435" marR="91435" marT="45717" marB="45717" horzOverflow="overflow">
                    <a:lnL w="12700" cap="flat" cmpd="sng" algn="ctr">
                      <a:solidFill>
                        <a:srgbClr val="006699"/>
                      </a:solidFill>
                      <a:prstDash val="solid"/>
                      <a:round/>
                      <a:headEnd type="none" w="med" len="med"/>
                      <a:tailEnd type="none" w="med" len="med"/>
                    </a:lnL>
                    <a:lnR>
                      <a:noFill/>
                    </a:lnR>
                    <a:lnT w="12700" cap="flat" cmpd="sng" algn="ctr">
                      <a:solidFill>
                        <a:srgbClr val="006699"/>
                      </a:solidFill>
                      <a:prstDash val="sysDot"/>
                      <a:round/>
                      <a:headEnd type="none" w="med" len="med"/>
                      <a:tailEnd type="none" w="med" len="med"/>
                    </a:lnT>
                    <a:lnB w="12700" cap="flat" cmpd="sng" algn="ctr">
                      <a:solidFill>
                        <a:srgbClr val="006699"/>
                      </a:solidFill>
                      <a:prstDash val="solid"/>
                      <a:round/>
                      <a:headEnd type="none" w="med" len="med"/>
                      <a:tailEnd type="none" w="med" len="med"/>
                    </a:lnB>
                    <a:lnTlToBr>
                      <a:noFill/>
                    </a:lnTlToBr>
                    <a:lnBlToTr>
                      <a:noFill/>
                    </a:lnBlToTr>
                    <a:solidFill>
                      <a:schemeClr val="bg1"/>
                    </a:solidFill>
                  </a:tcPr>
                </a:tc>
              </a:tr>
            </a:tbl>
          </a:graphicData>
        </a:graphic>
      </p:graphicFrame>
      <p:pic>
        <p:nvPicPr>
          <p:cNvPr id="31759" name="Picture 40" descr="Risultati immagini per italia bandiera">
            <a:hlinkClick r:id="rId3"/>
          </p:cNvPr>
          <p:cNvPicPr>
            <a:picLocks noChangeAspect="1" noChangeArrowheads="1"/>
          </p:cNvPicPr>
          <p:nvPr/>
        </p:nvPicPr>
        <p:blipFill>
          <a:blip r:embed="rId4"/>
          <a:srcRect/>
          <a:stretch>
            <a:fillRect/>
          </a:stretch>
        </p:blipFill>
        <p:spPr bwMode="auto">
          <a:xfrm>
            <a:off x="10261600" y="1392238"/>
            <a:ext cx="552450" cy="552450"/>
          </a:xfrm>
          <a:prstGeom prst="rect">
            <a:avLst/>
          </a:prstGeom>
          <a:noFill/>
          <a:ln w="9525">
            <a:noFill/>
            <a:miter lim="800000"/>
            <a:headEnd/>
            <a:tailEnd/>
          </a:ln>
        </p:spPr>
      </p:pic>
      <p:pic>
        <p:nvPicPr>
          <p:cNvPr id="31760" name="Picture 42" descr="Risultati immagini per Austria bandiera">
            <a:hlinkClick r:id="rId5"/>
          </p:cNvPr>
          <p:cNvPicPr>
            <a:picLocks noChangeAspect="1" noChangeArrowheads="1"/>
          </p:cNvPicPr>
          <p:nvPr/>
        </p:nvPicPr>
        <p:blipFill>
          <a:blip r:embed="rId6"/>
          <a:srcRect/>
          <a:stretch>
            <a:fillRect/>
          </a:stretch>
        </p:blipFill>
        <p:spPr bwMode="auto">
          <a:xfrm>
            <a:off x="2143125" y="1373188"/>
            <a:ext cx="581025" cy="579437"/>
          </a:xfrm>
          <a:prstGeom prst="rect">
            <a:avLst/>
          </a:prstGeom>
          <a:noFill/>
          <a:ln w="9525">
            <a:noFill/>
            <a:miter lim="800000"/>
            <a:headEnd/>
            <a:tailEnd/>
          </a:ln>
        </p:spPr>
      </p:pic>
      <p:pic>
        <p:nvPicPr>
          <p:cNvPr id="31761" name="Picture 45" descr="Risultati immagini per germania bandiera">
            <a:hlinkClick r:id="rId7"/>
          </p:cNvPr>
          <p:cNvPicPr>
            <a:picLocks noChangeAspect="1" noChangeArrowheads="1"/>
          </p:cNvPicPr>
          <p:nvPr/>
        </p:nvPicPr>
        <p:blipFill>
          <a:blip r:embed="rId8"/>
          <a:srcRect/>
          <a:stretch>
            <a:fillRect/>
          </a:stretch>
        </p:blipFill>
        <p:spPr bwMode="auto">
          <a:xfrm>
            <a:off x="5932488" y="1349375"/>
            <a:ext cx="668337" cy="611188"/>
          </a:xfrm>
          <a:prstGeom prst="rect">
            <a:avLst/>
          </a:prstGeom>
          <a:noFill/>
          <a:ln w="9525">
            <a:noFill/>
            <a:miter lim="800000"/>
            <a:headEnd/>
            <a:tailEnd/>
          </a:ln>
        </p:spPr>
      </p:pic>
      <p:sp>
        <p:nvSpPr>
          <p:cNvPr id="26629" name="Rettangolo 5" descr="Diagonali chiare verso il basso"/>
          <p:cNvSpPr>
            <a:spLocks noChangeArrowheads="1"/>
          </p:cNvSpPr>
          <p:nvPr/>
        </p:nvSpPr>
        <p:spPr bwMode="auto">
          <a:xfrm rot="-1128787">
            <a:off x="1966913" y="3028950"/>
            <a:ext cx="7212012" cy="1320800"/>
          </a:xfrm>
          <a:prstGeom prst="rect">
            <a:avLst/>
          </a:prstGeom>
          <a:pattFill prst="ltDnDiag">
            <a:fgClr>
              <a:srgbClr val="FF6600">
                <a:alpha val="30196"/>
              </a:srgbClr>
            </a:fgClr>
            <a:bgClr>
              <a:srgbClr val="FFFFFF">
                <a:alpha val="30196"/>
              </a:srgbClr>
            </a:bgClr>
          </a:pattFill>
          <a:ln w="9525">
            <a:solidFill>
              <a:srgbClr val="FF3300"/>
            </a:solidFill>
            <a:miter lim="800000"/>
            <a:headEnd/>
            <a:tailEnd/>
          </a:ln>
        </p:spPr>
        <p:txBody>
          <a:bodyPr lIns="91429" tIns="45715" rIns="91429" bIns="45715">
            <a:spAutoFit/>
          </a:bodyPr>
          <a:lstStyle/>
          <a:p>
            <a:pPr algn="ctr">
              <a:buClr>
                <a:srgbClr val="FF3300"/>
              </a:buClr>
            </a:pPr>
            <a:r>
              <a:rPr lang="it-IT" sz="4000">
                <a:solidFill>
                  <a:srgbClr val="DE2A00"/>
                </a:solidFill>
              </a:rPr>
              <a:t>Wo liegt Südtirol? / Come si colloca l’Alto Adige? </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9">
                                            <p:bg/>
                                          </p:spTgt>
                                        </p:tgtEl>
                                        <p:attrNameLst>
                                          <p:attrName>style.visibility</p:attrName>
                                        </p:attrNameLst>
                                      </p:cBhvr>
                                      <p:to>
                                        <p:strVal val="visible"/>
                                      </p:to>
                                    </p:set>
                                    <p:animEffect transition="in" filter="wipe(left)">
                                      <p:cBhvr>
                                        <p:cTn id="7" dur="1000"/>
                                        <p:tgtEl>
                                          <p:spTgt spid="26629">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629">
                                            <p:txEl>
                                              <p:pRg st="0" end="0"/>
                                            </p:txEl>
                                          </p:spTgt>
                                        </p:tgtEl>
                                        <p:attrNameLst>
                                          <p:attrName>style.visibility</p:attrName>
                                        </p:attrNameLst>
                                      </p:cBhvr>
                                      <p:to>
                                        <p:strVal val="visible"/>
                                      </p:to>
                                    </p:set>
                                    <p:animEffect transition="in" filter="wipe(left)">
                                      <p:cBhvr>
                                        <p:cTn id="10" dur="1000"/>
                                        <p:tgtEl>
                                          <p:spTgt spid="266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build="allAtOnce" animBg="1"/>
    </p:bldLst>
  </p:timing>
</p:sld>
</file>

<file path=ppt/theme/theme1.xml><?xml version="1.0" encoding="utf-8"?>
<a:theme xmlns:a="http://schemas.openxmlformats.org/drawingml/2006/main" name="Office-Design">
  <a:themeElements>
    <a:clrScheme name="Office-Design">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Desig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3284</Words>
  <Application>Microsoft Office PowerPoint</Application>
  <PresentationFormat>Benutzerdefiniert</PresentationFormat>
  <Paragraphs>354</Paragraphs>
  <Slides>29</Slides>
  <Notes>29</Notes>
  <HiddenSlides>0</HiddenSlides>
  <MMClips>0</MMClips>
  <ScaleCrop>false</ScaleCrop>
  <HeadingPairs>
    <vt:vector size="6" baseType="variant">
      <vt:variant>
        <vt:lpstr>Caratteri utilizzati</vt:lpstr>
      </vt:variant>
      <vt:variant>
        <vt:i4>7</vt:i4>
      </vt:variant>
      <vt:variant>
        <vt:lpstr>Modello struttura</vt:lpstr>
      </vt:variant>
      <vt:variant>
        <vt:i4>1</vt:i4>
      </vt:variant>
      <vt:variant>
        <vt:lpstr>Titoli diapositive</vt:lpstr>
      </vt:variant>
      <vt:variant>
        <vt:i4>29</vt:i4>
      </vt:variant>
    </vt:vector>
  </HeadingPairs>
  <TitlesOfParts>
    <vt:vector size="37" baseType="lpstr">
      <vt:lpstr>Arial</vt:lpstr>
      <vt:lpstr>Calibri Light</vt:lpstr>
      <vt:lpstr>Calibri</vt:lpstr>
      <vt:lpstr>Arial Narrow</vt:lpstr>
      <vt:lpstr>Fira Sans Hair</vt:lpstr>
      <vt:lpstr>SimSun</vt:lpstr>
      <vt:lpstr>Wingdings</vt:lpstr>
      <vt:lpstr>Office-Design</vt:lpstr>
      <vt:lpstr>Diapositiva 1</vt:lpstr>
      <vt:lpstr>Diapositiva 2</vt:lpstr>
      <vt:lpstr>RECHTLICHER RAHMEN  / CORNICE NORMATIVA</vt:lpstr>
      <vt:lpstr>Landesgesundheitsbericht / Relazione Sanitaria</vt:lpstr>
      <vt:lpstr>Diapositiva 5</vt:lpstr>
      <vt:lpstr>Diapositiva 6</vt:lpstr>
      <vt:lpstr>Diapositiva 7</vt:lpstr>
      <vt:lpstr>Benchmark OCSE auf die Gesundheitssysteme: 29 Länder im Vergleich / Benchmark OCSE sui sistemi sanitari: 29 Paesi a confronto – 2016</vt:lpstr>
      <vt:lpstr>Benchmark OCSE auf die Gesundheitssysteme: 29 Länder im Vergleich / Benchmark OCSE sui sistemi sanitari: 29 Paesi a confronto – 2016</vt:lpstr>
      <vt:lpstr>Gesundheitszustand / Stato di salute</vt:lpstr>
      <vt:lpstr>Gesundheitszustand / Stato di salute</vt:lpstr>
      <vt:lpstr>Gesundheitszustand / Stato di salute</vt:lpstr>
      <vt:lpstr>Gesundheitszustand / Stato di salute</vt:lpstr>
      <vt:lpstr>Gesundheitszustand / Stato di salute</vt:lpstr>
      <vt:lpstr>Medikamentenverbrauch / Consumo farmaci per etá–2016</vt:lpstr>
      <vt:lpstr>Pharmazeutische Ausgabe / Spesa farmaceutica </vt:lpstr>
      <vt:lpstr>Diapositiva 17</vt:lpstr>
      <vt:lpstr>Diapositiva 18</vt:lpstr>
      <vt:lpstr>Diapositiva 19</vt:lpstr>
      <vt:lpstr>Fachärztliche Leistungen -  Verbrauchsrate pro Kopf / Specialistica ambulatoriale - Tasso di consumo pro capite</vt:lpstr>
      <vt:lpstr>Fachärztliche Leistungen / Specialistica ambulatoriale </vt:lpstr>
      <vt:lpstr>Diapositiva 22</vt:lpstr>
      <vt:lpstr>Diapositiva 23</vt:lpstr>
      <vt:lpstr>Diapositiva 24</vt:lpstr>
      <vt:lpstr>Diapositiva 25</vt:lpstr>
      <vt:lpstr>Schlussfolgerungen / Conclusioni</vt:lpstr>
      <vt:lpstr>Schlussfolgerungen / Conclusioni</vt:lpstr>
      <vt:lpstr>Schlussfolgerungen / Conclusioni</vt:lpstr>
      <vt:lpstr>Diapositiva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simon abler</dc:creator>
  <cp:lastModifiedBy>Carla Melani</cp:lastModifiedBy>
  <cp:revision>640</cp:revision>
  <dcterms:created xsi:type="dcterms:W3CDTF">2015-09-01T06:47:55Z</dcterms:created>
  <dcterms:modified xsi:type="dcterms:W3CDTF">2017-07-04T08:01:12Z</dcterms:modified>
</cp:coreProperties>
</file>