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7"/>
  </p:notesMasterIdLst>
  <p:handoutMasterIdLst>
    <p:handoutMasterId r:id="rId8"/>
  </p:handoutMasterIdLst>
  <p:sldIdLst>
    <p:sldId id="897" r:id="rId2"/>
    <p:sldId id="929" r:id="rId3"/>
    <p:sldId id="919" r:id="rId4"/>
    <p:sldId id="923" r:id="rId5"/>
    <p:sldId id="926" r:id="rId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11F"/>
    <a:srgbClr val="660066"/>
    <a:srgbClr val="320032"/>
    <a:srgbClr val="2E0F00"/>
    <a:srgbClr val="3E1F00"/>
    <a:srgbClr val="422C16"/>
    <a:srgbClr val="0C788E"/>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02" autoAdjust="0"/>
    <p:restoredTop sz="94656" autoAdjust="0"/>
  </p:normalViewPr>
  <p:slideViewPr>
    <p:cSldViewPr>
      <p:cViewPr varScale="1">
        <p:scale>
          <a:sx n="101" d="100"/>
          <a:sy n="101" d="100"/>
        </p:scale>
        <p:origin x="1140" y="102"/>
      </p:cViewPr>
      <p:guideLst>
        <p:guide orient="horz" pos="2160"/>
        <p:guide pos="2880"/>
      </p:guideLst>
    </p:cSldViewPr>
  </p:slideViewPr>
  <p:outlineViewPr>
    <p:cViewPr>
      <p:scale>
        <a:sx n="33" d="100"/>
        <a:sy n="33" d="100"/>
      </p:scale>
      <p:origin x="416"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6E4959-EEAB-40FA-B7C9-5FD723B4A1A7}" type="datetimeFigureOut">
              <a:rPr lang="it-IT" smtClean="0"/>
              <a:pPr/>
              <a:t>04/12/2018</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CB09E0-7C59-4653-BCF9-703E138084DC}" type="slidenum">
              <a:rPr lang="it-IT" smtClean="0"/>
              <a:pPr/>
              <a:t>‹Nr.›</a:t>
            </a:fld>
            <a:endParaRPr lang="it-IT"/>
          </a:p>
        </p:txBody>
      </p:sp>
    </p:spTree>
    <p:extLst>
      <p:ext uri="{BB962C8B-B14F-4D97-AF65-F5344CB8AC3E}">
        <p14:creationId xmlns:p14="http://schemas.microsoft.com/office/powerpoint/2010/main" val="15397311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1A53B-52F4-42DD-9A3C-149D98F98181}" type="datetimeFigureOut">
              <a:rPr lang="it-IT" smtClean="0"/>
              <a:pPr/>
              <a:t>04/12/2018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56DA5-6234-492A-9F79-24F18490A13F}" type="slidenum">
              <a:rPr lang="it-IT" smtClean="0"/>
              <a:pPr/>
              <a:t>‹Nr.›</a:t>
            </a:fld>
            <a:endParaRPr lang="it-IT"/>
          </a:p>
        </p:txBody>
      </p:sp>
    </p:spTree>
    <p:extLst>
      <p:ext uri="{BB962C8B-B14F-4D97-AF65-F5344CB8AC3E}">
        <p14:creationId xmlns:p14="http://schemas.microsoft.com/office/powerpoint/2010/main" val="2736102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9026252-C496-463C-B0FA-1B64C154574C}"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pitchFamily="11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pitchFamily="116" charset="-128"/>
              <a:cs typeface="+mn-cs"/>
            </a:endParaRPr>
          </a:p>
        </p:txBody>
      </p:sp>
    </p:spTree>
    <p:extLst>
      <p:ext uri="{BB962C8B-B14F-4D97-AF65-F5344CB8AC3E}">
        <p14:creationId xmlns:p14="http://schemas.microsoft.com/office/powerpoint/2010/main" val="187099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a:defRPr/>
            </a:pPr>
            <a:endParaRPr lang="es-ES"/>
          </a:p>
        </p:txBody>
      </p:sp>
      <p:sp>
        <p:nvSpPr>
          <p:cNvPr id="5" name="Segnaposto piè di pagina 4"/>
          <p:cNvSpPr>
            <a:spLocks noGrp="1"/>
          </p:cNvSpPr>
          <p:nvPr>
            <p:ph type="ftr" sz="quarter" idx="11"/>
          </p:nvPr>
        </p:nvSpPr>
        <p:spPr/>
        <p:txBody>
          <a:bodyPr/>
          <a:lstStyle/>
          <a:p>
            <a:pPr>
              <a:defRPr/>
            </a:pPr>
            <a:endParaRPr lang="es-ES"/>
          </a:p>
        </p:txBody>
      </p:sp>
      <p:sp>
        <p:nvSpPr>
          <p:cNvPr id="6" name="Segnaposto numero diapositiva 5"/>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endParaRPr lang="es-ES"/>
          </a:p>
        </p:txBody>
      </p:sp>
      <p:sp>
        <p:nvSpPr>
          <p:cNvPr id="5" name="Segnaposto piè di pagina 4"/>
          <p:cNvSpPr>
            <a:spLocks noGrp="1"/>
          </p:cNvSpPr>
          <p:nvPr>
            <p:ph type="ftr" sz="quarter" idx="11"/>
          </p:nvPr>
        </p:nvSpPr>
        <p:spPr/>
        <p:txBody>
          <a:bodyPr/>
          <a:lstStyle/>
          <a:p>
            <a:pPr>
              <a:defRPr/>
            </a:pPr>
            <a:endParaRPr lang="es-ES"/>
          </a:p>
        </p:txBody>
      </p:sp>
      <p:sp>
        <p:nvSpPr>
          <p:cNvPr id="6" name="Segnaposto numero diapositiva 5"/>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endParaRPr lang="es-ES"/>
          </a:p>
        </p:txBody>
      </p:sp>
      <p:sp>
        <p:nvSpPr>
          <p:cNvPr id="5" name="Segnaposto piè di pagina 4"/>
          <p:cNvSpPr>
            <a:spLocks noGrp="1"/>
          </p:cNvSpPr>
          <p:nvPr>
            <p:ph type="ftr" sz="quarter" idx="11"/>
          </p:nvPr>
        </p:nvSpPr>
        <p:spPr/>
        <p:txBody>
          <a:bodyPr/>
          <a:lstStyle/>
          <a:p>
            <a:pPr>
              <a:defRPr/>
            </a:pPr>
            <a:endParaRPr lang="es-ES"/>
          </a:p>
        </p:txBody>
      </p:sp>
      <p:sp>
        <p:nvSpPr>
          <p:cNvPr id="6" name="Segnaposto numero diapositiva 5"/>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endParaRPr lang="es-ES"/>
          </a:p>
        </p:txBody>
      </p:sp>
      <p:sp>
        <p:nvSpPr>
          <p:cNvPr id="5" name="Segnaposto piè di pagina 4"/>
          <p:cNvSpPr>
            <a:spLocks noGrp="1"/>
          </p:cNvSpPr>
          <p:nvPr>
            <p:ph type="ftr" sz="quarter" idx="11"/>
          </p:nvPr>
        </p:nvSpPr>
        <p:spPr/>
        <p:txBody>
          <a:bodyPr/>
          <a:lstStyle/>
          <a:p>
            <a:pPr>
              <a:defRPr/>
            </a:pPr>
            <a:endParaRPr lang="es-ES"/>
          </a:p>
        </p:txBody>
      </p:sp>
      <p:sp>
        <p:nvSpPr>
          <p:cNvPr id="6" name="Segnaposto numero diapositiva 5"/>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pPr>
              <a:defRPr/>
            </a:pPr>
            <a:endParaRPr lang="es-ES"/>
          </a:p>
        </p:txBody>
      </p:sp>
      <p:sp>
        <p:nvSpPr>
          <p:cNvPr id="5" name="Segnaposto piè di pagina 4"/>
          <p:cNvSpPr>
            <a:spLocks noGrp="1"/>
          </p:cNvSpPr>
          <p:nvPr>
            <p:ph type="ftr" sz="quarter" idx="11"/>
          </p:nvPr>
        </p:nvSpPr>
        <p:spPr/>
        <p:txBody>
          <a:bodyPr/>
          <a:lstStyle/>
          <a:p>
            <a:pPr>
              <a:defRPr/>
            </a:pPr>
            <a:endParaRPr lang="es-ES"/>
          </a:p>
        </p:txBody>
      </p:sp>
      <p:sp>
        <p:nvSpPr>
          <p:cNvPr id="6" name="Segnaposto numero diapositiva 5"/>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a:defRPr/>
            </a:pPr>
            <a:endParaRPr lang="es-ES"/>
          </a:p>
        </p:txBody>
      </p:sp>
      <p:sp>
        <p:nvSpPr>
          <p:cNvPr id="6" name="Segnaposto piè di pagina 5"/>
          <p:cNvSpPr>
            <a:spLocks noGrp="1"/>
          </p:cNvSpPr>
          <p:nvPr>
            <p:ph type="ftr" sz="quarter" idx="11"/>
          </p:nvPr>
        </p:nvSpPr>
        <p:spPr/>
        <p:txBody>
          <a:bodyPr/>
          <a:lstStyle/>
          <a:p>
            <a:pPr>
              <a:defRPr/>
            </a:pPr>
            <a:endParaRPr lang="es-ES"/>
          </a:p>
        </p:txBody>
      </p:sp>
      <p:sp>
        <p:nvSpPr>
          <p:cNvPr id="7" name="Segnaposto numero diapositiva 6"/>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a:defRPr/>
            </a:pPr>
            <a:endParaRPr lang="es-ES"/>
          </a:p>
        </p:txBody>
      </p:sp>
      <p:sp>
        <p:nvSpPr>
          <p:cNvPr id="8" name="Segnaposto piè di pagina 7"/>
          <p:cNvSpPr>
            <a:spLocks noGrp="1"/>
          </p:cNvSpPr>
          <p:nvPr>
            <p:ph type="ftr" sz="quarter" idx="11"/>
          </p:nvPr>
        </p:nvSpPr>
        <p:spPr/>
        <p:txBody>
          <a:bodyPr/>
          <a:lstStyle/>
          <a:p>
            <a:pPr>
              <a:defRPr/>
            </a:pPr>
            <a:endParaRPr lang="es-ES"/>
          </a:p>
        </p:txBody>
      </p:sp>
      <p:sp>
        <p:nvSpPr>
          <p:cNvPr id="9" name="Segnaposto numero diapositiva 8"/>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a:defRPr/>
            </a:pPr>
            <a:endParaRPr lang="es-ES"/>
          </a:p>
        </p:txBody>
      </p:sp>
      <p:sp>
        <p:nvSpPr>
          <p:cNvPr id="4" name="Segnaposto piè di pagina 3"/>
          <p:cNvSpPr>
            <a:spLocks noGrp="1"/>
          </p:cNvSpPr>
          <p:nvPr>
            <p:ph type="ftr" sz="quarter" idx="11"/>
          </p:nvPr>
        </p:nvSpPr>
        <p:spPr/>
        <p:txBody>
          <a:bodyPr/>
          <a:lstStyle/>
          <a:p>
            <a:pPr>
              <a:defRPr/>
            </a:pPr>
            <a:endParaRPr lang="es-ES"/>
          </a:p>
        </p:txBody>
      </p:sp>
      <p:sp>
        <p:nvSpPr>
          <p:cNvPr id="5" name="Segnaposto numero diapositiva 4"/>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es-ES"/>
          </a:p>
        </p:txBody>
      </p:sp>
      <p:sp>
        <p:nvSpPr>
          <p:cNvPr id="3" name="Segnaposto piè di pagina 2"/>
          <p:cNvSpPr>
            <a:spLocks noGrp="1"/>
          </p:cNvSpPr>
          <p:nvPr>
            <p:ph type="ftr" sz="quarter" idx="11"/>
          </p:nvPr>
        </p:nvSpPr>
        <p:spPr/>
        <p:txBody>
          <a:bodyPr/>
          <a:lstStyle/>
          <a:p>
            <a:pPr>
              <a:defRPr/>
            </a:pPr>
            <a:endParaRPr lang="es-ES"/>
          </a:p>
        </p:txBody>
      </p:sp>
      <p:sp>
        <p:nvSpPr>
          <p:cNvPr id="4" name="Segnaposto numero diapositiva 3"/>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a:defRPr/>
            </a:pPr>
            <a:endParaRPr lang="es-ES"/>
          </a:p>
        </p:txBody>
      </p:sp>
      <p:sp>
        <p:nvSpPr>
          <p:cNvPr id="6" name="Segnaposto piè di pagina 5"/>
          <p:cNvSpPr>
            <a:spLocks noGrp="1"/>
          </p:cNvSpPr>
          <p:nvPr>
            <p:ph type="ftr" sz="quarter" idx="11"/>
          </p:nvPr>
        </p:nvSpPr>
        <p:spPr/>
        <p:txBody>
          <a:bodyPr/>
          <a:lstStyle/>
          <a:p>
            <a:pPr>
              <a:defRPr/>
            </a:pPr>
            <a:endParaRPr lang="es-ES"/>
          </a:p>
        </p:txBody>
      </p:sp>
      <p:sp>
        <p:nvSpPr>
          <p:cNvPr id="7" name="Segnaposto numero diapositiva 6"/>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a:defRPr/>
            </a:pPr>
            <a:endParaRPr lang="es-ES"/>
          </a:p>
        </p:txBody>
      </p:sp>
      <p:sp>
        <p:nvSpPr>
          <p:cNvPr id="6" name="Segnaposto piè di pagina 5"/>
          <p:cNvSpPr>
            <a:spLocks noGrp="1"/>
          </p:cNvSpPr>
          <p:nvPr>
            <p:ph type="ftr" sz="quarter" idx="11"/>
          </p:nvPr>
        </p:nvSpPr>
        <p:spPr/>
        <p:txBody>
          <a:bodyPr/>
          <a:lstStyle/>
          <a:p>
            <a:pPr>
              <a:defRPr/>
            </a:pPr>
            <a:endParaRPr lang="es-ES"/>
          </a:p>
        </p:txBody>
      </p:sp>
      <p:sp>
        <p:nvSpPr>
          <p:cNvPr id="7" name="Segnaposto numero diapositiva 6"/>
          <p:cNvSpPr>
            <a:spLocks noGrp="1"/>
          </p:cNvSpPr>
          <p:nvPr>
            <p:ph type="sldNum" sz="quarter" idx="12"/>
          </p:nvPr>
        </p:nvSpPr>
        <p:spPr/>
        <p:txBody>
          <a:bodyPr/>
          <a:lstStyle/>
          <a:p>
            <a:pPr>
              <a:defRPr/>
            </a:pPr>
            <a:fld id="{34370DDD-FC39-421E-A597-516C0A7D0189}" type="slidenum">
              <a:rPr lang="es-ES" smtClean="0"/>
              <a:pPr>
                <a:defRPr/>
              </a:pPr>
              <a:t>‹Nr.›</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370DDD-FC39-421E-A597-516C0A7D0189}" type="slidenum">
              <a:rPr lang="es-ES" smtClean="0"/>
              <a:pPr>
                <a:defRPr/>
              </a:pPr>
              <a:t>‹Nr.›</a:t>
            </a:fld>
            <a:endParaRPr lang="es-E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97D8758-DBD6-469C-AA72-DE31A029A814}"/>
              </a:ext>
            </a:extLst>
          </p:cNvPr>
          <p:cNvSpPr txBox="1"/>
          <p:nvPr/>
        </p:nvSpPr>
        <p:spPr>
          <a:xfrm>
            <a:off x="270819" y="3068960"/>
            <a:ext cx="8873181" cy="1938992"/>
          </a:xfrm>
          <a:prstGeom prst="rect">
            <a:avLst/>
          </a:prstGeom>
          <a:noFill/>
        </p:spPr>
        <p:txBody>
          <a:bodyPr wrap="square" rtlCol="0">
            <a:spAutoFit/>
          </a:bodyPr>
          <a:lstStyle/>
          <a:p>
            <a:pPr algn="ctr"/>
            <a:r>
              <a:rPr lang="it-IT" sz="2400" b="1" dirty="0"/>
              <a:t> La sperimentazione degli Sportelli unici di assistenza e cura (Bolzano, Lana) e l’adozione dei Percorsi diagnostico-terapeutici ed assistenziali (PDTA)</a:t>
            </a:r>
            <a:br>
              <a:rPr lang="it-IT" sz="2400" b="1" dirty="0"/>
            </a:br>
            <a:br>
              <a:rPr lang="it-IT" sz="2400" b="1" dirty="0"/>
            </a:br>
            <a:endParaRPr lang="de-DE" sz="2400" b="1" dirty="0"/>
          </a:p>
        </p:txBody>
      </p:sp>
      <p:pic>
        <p:nvPicPr>
          <p:cNvPr id="3" name="Immagine 9">
            <a:extLst>
              <a:ext uri="{FF2B5EF4-FFF2-40B4-BE49-F238E27FC236}">
                <a16:creationId xmlns:a16="http://schemas.microsoft.com/office/drawing/2014/main" id="{BC96F4DD-DE2B-4836-B5B8-3F256DC998F6}"/>
              </a:ext>
            </a:extLst>
          </p:cNvPr>
          <p:cNvPicPr/>
          <p:nvPr/>
        </p:nvPicPr>
        <p:blipFill>
          <a:blip r:embed="rId2" cstate="screen">
            <a:extLst>
              <a:ext uri="{28A0092B-C50C-407E-A947-70E740481C1C}">
                <a14:useLocalDpi xmlns:a14="http://schemas.microsoft.com/office/drawing/2010/main"/>
              </a:ext>
            </a:extLst>
          </a:blip>
          <a:stretch>
            <a:fillRect/>
          </a:stretch>
        </p:blipFill>
        <p:spPr>
          <a:xfrm>
            <a:off x="2051367" y="0"/>
            <a:ext cx="5041265" cy="2520315"/>
          </a:xfrm>
          <a:prstGeom prst="rect">
            <a:avLst/>
          </a:prstGeom>
        </p:spPr>
      </p:pic>
      <p:sp>
        <p:nvSpPr>
          <p:cNvPr id="5" name="CasellaDiTesto 4"/>
          <p:cNvSpPr txBox="1"/>
          <p:nvPr/>
        </p:nvSpPr>
        <p:spPr>
          <a:xfrm>
            <a:off x="755576" y="5733256"/>
            <a:ext cx="3463173" cy="646331"/>
          </a:xfrm>
          <a:prstGeom prst="rect">
            <a:avLst/>
          </a:prstGeom>
          <a:noFill/>
        </p:spPr>
        <p:txBody>
          <a:bodyPr wrap="none" rtlCol="0">
            <a:spAutoFit/>
          </a:bodyPr>
          <a:lstStyle/>
          <a:p>
            <a:r>
              <a:rPr lang="it-IT" dirty="0"/>
              <a:t>Isabella Mastrobuono</a:t>
            </a:r>
          </a:p>
          <a:p>
            <a:r>
              <a:rPr lang="it-IT" i="1" dirty="0" err="1"/>
              <a:t>isabella.mastrobuono@sabes.it</a:t>
            </a:r>
            <a:endParaRPr lang="it-IT" i="1" dirty="0"/>
          </a:p>
        </p:txBody>
      </p:sp>
    </p:spTree>
    <p:extLst>
      <p:ext uri="{BB962C8B-B14F-4D97-AF65-F5344CB8AC3E}">
        <p14:creationId xmlns:p14="http://schemas.microsoft.com/office/powerpoint/2010/main" val="282466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1"/>
          <p:cNvSpPr txBox="1">
            <a:spLocks/>
          </p:cNvSpPr>
          <p:nvPr/>
        </p:nvSpPr>
        <p:spPr bwMode="auto">
          <a:xfrm>
            <a:off x="39688" y="115889"/>
            <a:ext cx="8996808" cy="384744"/>
          </a:xfrm>
          <a:prstGeom prst="rect">
            <a:avLst/>
          </a:prstGeom>
          <a:noFill/>
          <a:ln w="9525">
            <a:noFill/>
            <a:miter lim="800000"/>
            <a:headEnd/>
            <a:tailEnd/>
          </a:ln>
        </p:spPr>
        <p:txBody>
          <a:bodyPr/>
          <a:lstStyle>
            <a:defPPr>
              <a:defRPr lang="de-DE"/>
            </a:defPPr>
            <a:lvl1pPr marR="0" lvl="0" indent="0" eaLnBrk="0" fontAlgn="auto" hangingPunct="0">
              <a:lnSpc>
                <a:spcPct val="100000"/>
              </a:lnSpc>
              <a:spcBef>
                <a:spcPct val="0"/>
              </a:spcBef>
              <a:spcAft>
                <a:spcPts val="0"/>
              </a:spcAft>
              <a:buClrTx/>
              <a:buSzTx/>
              <a:buFontTx/>
              <a:buNone/>
              <a:tabLst/>
              <a:defRPr kumimoji="0" sz="2400" b="1" i="0" u="none" strike="noStrike" kern="0" cap="none" spc="0" normalizeH="0" baseline="0">
                <a:ln>
                  <a:noFill/>
                </a:ln>
                <a:effectLst/>
                <a:uLnTx/>
                <a:uFillTx/>
                <a:latin typeface="Verdana"/>
                <a:ea typeface="ＭＳ Ｐゴシック"/>
                <a:cs typeface="+mj-cs"/>
              </a:defRPr>
            </a:lvl1pPr>
            <a:lvl2pPr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2pPr>
            <a:lvl3pPr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3pPr>
            <a:lvl4pPr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4pPr>
            <a:lvl5pPr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5pPr>
            <a:lvl6pPr marL="457200" fontAlgn="base">
              <a:spcBef>
                <a:spcPct val="0"/>
              </a:spcBef>
              <a:spcAft>
                <a:spcPct val="0"/>
              </a:spcAft>
              <a:defRPr sz="2800" b="1">
                <a:solidFill>
                  <a:schemeClr val="tx2"/>
                </a:solidFill>
                <a:latin typeface="Verdana" charset="0"/>
                <a:ea typeface="ＭＳ Ｐゴシック" charset="-128"/>
                <a:cs typeface="ＭＳ Ｐゴシック" charset="-128"/>
              </a:defRPr>
            </a:lvl6pPr>
            <a:lvl7pPr marL="914400" fontAlgn="base">
              <a:spcBef>
                <a:spcPct val="0"/>
              </a:spcBef>
              <a:spcAft>
                <a:spcPct val="0"/>
              </a:spcAft>
              <a:defRPr sz="2800" b="1">
                <a:solidFill>
                  <a:schemeClr val="tx2"/>
                </a:solidFill>
                <a:latin typeface="Verdana" charset="0"/>
                <a:ea typeface="ＭＳ Ｐゴシック" charset="-128"/>
                <a:cs typeface="ＭＳ Ｐゴシック" charset="-128"/>
              </a:defRPr>
            </a:lvl7pPr>
            <a:lvl8pPr marL="1371600" fontAlgn="base">
              <a:spcBef>
                <a:spcPct val="0"/>
              </a:spcBef>
              <a:spcAft>
                <a:spcPct val="0"/>
              </a:spcAft>
              <a:defRPr sz="2800" b="1">
                <a:solidFill>
                  <a:schemeClr val="tx2"/>
                </a:solidFill>
                <a:latin typeface="Verdana" charset="0"/>
                <a:ea typeface="ＭＳ Ｐゴシック" charset="-128"/>
                <a:cs typeface="ＭＳ Ｐゴシック" charset="-128"/>
              </a:defRPr>
            </a:lvl8pPr>
            <a:lvl9pPr marL="1828800" fontAlgn="base">
              <a:spcBef>
                <a:spcPct val="0"/>
              </a:spcBef>
              <a:spcAft>
                <a:spcPct val="0"/>
              </a:spcAft>
              <a:defRPr sz="2800" b="1">
                <a:solidFill>
                  <a:schemeClr val="tx2"/>
                </a:solidFill>
                <a:latin typeface="Verdana" charset="0"/>
                <a:ea typeface="ＭＳ Ｐゴシック" charset="-128"/>
                <a:cs typeface="ＭＳ Ｐゴシック" charset="-128"/>
              </a:defRPr>
            </a:lvl9pPr>
          </a:lstStyle>
          <a:p>
            <a:pPr algn="ctr"/>
            <a:r>
              <a:rPr lang="de-DE" dirty="0" err="1"/>
              <a:t>L‘integrazione</a:t>
            </a:r>
            <a:r>
              <a:rPr lang="de-DE" dirty="0"/>
              <a:t> </a:t>
            </a:r>
            <a:r>
              <a:rPr lang="de-DE" dirty="0" err="1"/>
              <a:t>tra</a:t>
            </a:r>
            <a:r>
              <a:rPr lang="de-DE" dirty="0"/>
              <a:t> i </a:t>
            </a:r>
            <a:r>
              <a:rPr lang="de-DE" dirty="0" err="1"/>
              <a:t>servizi</a:t>
            </a:r>
            <a:r>
              <a:rPr lang="de-DE" dirty="0"/>
              <a:t> </a:t>
            </a:r>
            <a:r>
              <a:rPr lang="de-DE" dirty="0" err="1"/>
              <a:t>sociali</a:t>
            </a:r>
            <a:r>
              <a:rPr lang="de-DE" dirty="0"/>
              <a:t> </a:t>
            </a:r>
            <a:r>
              <a:rPr lang="de-DE" dirty="0" err="1"/>
              <a:t>e</a:t>
            </a:r>
            <a:r>
              <a:rPr lang="de-DE" dirty="0"/>
              <a:t> </a:t>
            </a:r>
            <a:r>
              <a:rPr lang="de-DE" dirty="0" err="1"/>
              <a:t>sanitari</a:t>
            </a:r>
            <a:endParaRPr lang="de-DE" dirty="0"/>
          </a:p>
          <a:p>
            <a:endParaRPr lang="de-DE" dirty="0"/>
          </a:p>
          <a:p>
            <a:pPr algn="ctr"/>
            <a:r>
              <a:rPr lang="de-DE" sz="1800" dirty="0"/>
              <a:t>Le </a:t>
            </a:r>
            <a:r>
              <a:rPr lang="de-DE" sz="1800" dirty="0" err="1"/>
              <a:t>sperimentazioni</a:t>
            </a:r>
            <a:r>
              <a:rPr lang="de-DE" sz="1800" dirty="0"/>
              <a:t> di </a:t>
            </a:r>
            <a:r>
              <a:rPr lang="de-DE" sz="1800" dirty="0" err="1"/>
              <a:t>Bolzano</a:t>
            </a:r>
            <a:r>
              <a:rPr lang="de-DE" sz="1800" dirty="0"/>
              <a:t> </a:t>
            </a:r>
            <a:r>
              <a:rPr lang="de-DE" sz="1800" dirty="0" err="1"/>
              <a:t>e</a:t>
            </a:r>
            <a:r>
              <a:rPr lang="de-DE" sz="1800" dirty="0"/>
              <a:t> Lana </a:t>
            </a:r>
            <a:r>
              <a:rPr lang="de-DE" sz="1800" dirty="0" err="1"/>
              <a:t>presso</a:t>
            </a:r>
            <a:r>
              <a:rPr lang="de-DE" sz="1800" dirty="0"/>
              <a:t> </a:t>
            </a:r>
            <a:r>
              <a:rPr lang="de-DE" sz="1800" dirty="0" err="1"/>
              <a:t>gli</a:t>
            </a:r>
            <a:r>
              <a:rPr lang="de-DE" sz="1800" dirty="0"/>
              <a:t> </a:t>
            </a:r>
            <a:r>
              <a:rPr lang="de-DE" sz="1800" dirty="0" err="1"/>
              <a:t>attuali</a:t>
            </a:r>
            <a:r>
              <a:rPr lang="de-DE" sz="1800" dirty="0"/>
              <a:t> </a:t>
            </a:r>
          </a:p>
          <a:p>
            <a:pPr algn="ctr"/>
            <a:r>
              <a:rPr lang="de-DE" sz="1800" dirty="0" err="1"/>
              <a:t>Sportelli</a:t>
            </a:r>
            <a:r>
              <a:rPr lang="de-DE" sz="1800" dirty="0"/>
              <a:t> </a:t>
            </a:r>
            <a:r>
              <a:rPr lang="de-DE" sz="1800" dirty="0" err="1"/>
              <a:t>Unici</a:t>
            </a:r>
            <a:r>
              <a:rPr lang="de-DE" sz="1800" dirty="0"/>
              <a:t> di </a:t>
            </a:r>
            <a:r>
              <a:rPr lang="de-DE" sz="1800" dirty="0" err="1"/>
              <a:t>Assistenza</a:t>
            </a:r>
            <a:r>
              <a:rPr lang="de-DE" sz="1800" dirty="0"/>
              <a:t> e </a:t>
            </a:r>
            <a:r>
              <a:rPr lang="de-DE" sz="1800" dirty="0" err="1"/>
              <a:t>Cura</a:t>
            </a:r>
            <a:r>
              <a:rPr lang="de-DE" sz="1800" dirty="0"/>
              <a:t> (SUAC)</a:t>
            </a:r>
          </a:p>
        </p:txBody>
      </p:sp>
      <p:sp>
        <p:nvSpPr>
          <p:cNvPr id="6" name="Rechteck 5">
            <a:extLst>
              <a:ext uri="{FF2B5EF4-FFF2-40B4-BE49-F238E27FC236}">
                <a16:creationId xmlns:a16="http://schemas.microsoft.com/office/drawing/2014/main" id="{7C2DB1EB-9F40-439F-BA49-C7702D7C80CD}"/>
              </a:ext>
            </a:extLst>
          </p:cNvPr>
          <p:cNvSpPr/>
          <p:nvPr/>
        </p:nvSpPr>
        <p:spPr bwMode="auto">
          <a:xfrm>
            <a:off x="251520" y="1484784"/>
            <a:ext cx="8784976" cy="4873164"/>
          </a:xfrm>
          <a:prstGeom prst="rect">
            <a:avLst/>
          </a:prstGeom>
          <a:noFill/>
          <a:ln w="15875" cap="flat" cmpd="sng" algn="ctr">
            <a:noFill/>
            <a:prstDash val="solid"/>
            <a:round/>
            <a:headEnd type="none" w="med" len="med"/>
            <a:tailEnd type="none" w="med" len="med"/>
          </a:ln>
          <a:effectLst/>
        </p:spPr>
        <p:txBody>
          <a:bodyPr vert="horz" wrap="square" lIns="115130" tIns="146216" rIns="115130" bIns="146216" numCol="1" rtlCol="0" anchor="t" anchorCtr="0" compatLnSpc="1">
            <a:prstTxWarp prst="textNoShape">
              <a:avLst/>
            </a:prstTxWarp>
          </a:bodyPr>
          <a:lstStyle/>
          <a:p>
            <a:pPr>
              <a:lnSpc>
                <a:spcPct val="150000"/>
              </a:lnSpc>
            </a:pPr>
            <a:r>
              <a:rPr lang="it-IT" sz="2000" dirty="0"/>
              <a:t>Gli attuali 26 Sportelli si rivolgono prioritariamente a tutte le persone che necessitano di assistenza e cura, alle loro famiglie in tutte le fasi della non autosufficienza.</a:t>
            </a:r>
          </a:p>
          <a:p>
            <a:pPr>
              <a:lnSpc>
                <a:spcPct val="150000"/>
              </a:lnSpc>
            </a:pPr>
            <a:r>
              <a:rPr lang="it-IT" sz="2000" dirty="0"/>
              <a:t>Al fine di consentire una integrazione maggiore </a:t>
            </a:r>
            <a:r>
              <a:rPr lang="it-IT" sz="2000" b="1" dirty="0"/>
              <a:t>attraverso l’utilizzo condiviso di strumenti di valutazione e decisionali </a:t>
            </a:r>
            <a:r>
              <a:rPr lang="it-IT" sz="2000" dirty="0"/>
              <a:t>sono avviate due sperimentazioni che prevedono, per la prima volta, </a:t>
            </a:r>
            <a:r>
              <a:rPr lang="it-IT" sz="2000" b="1" dirty="0"/>
              <a:t>nei casi più complessi</a:t>
            </a:r>
            <a:r>
              <a:rPr lang="it-IT" sz="2000" dirty="0"/>
              <a:t>, la istituzione di una Unità multidisciplinare (UPCP) con personale del sociale,  medici ospedalieri, medici di medicina generale, infermieri con il compito di predisporre un Piano assistenziale individuale (PAI)  al quale partecipa il paziente e la sua famiglia.</a:t>
            </a:r>
          </a:p>
        </p:txBody>
      </p:sp>
    </p:spTree>
    <p:extLst>
      <p:ext uri="{BB962C8B-B14F-4D97-AF65-F5344CB8AC3E}">
        <p14:creationId xmlns:p14="http://schemas.microsoft.com/office/powerpoint/2010/main" val="259628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C8FBA1F-37DA-429A-97F9-4085F94EE146}"/>
              </a:ext>
            </a:extLst>
          </p:cNvPr>
          <p:cNvSpPr txBox="1">
            <a:spLocks/>
          </p:cNvSpPr>
          <p:nvPr/>
        </p:nvSpPr>
        <p:spPr bwMode="auto">
          <a:xfrm>
            <a:off x="39688" y="115889"/>
            <a:ext cx="8784975" cy="434277"/>
          </a:xfrm>
          <a:prstGeom prst="rect">
            <a:avLst/>
          </a:prstGeom>
          <a:noFill/>
          <a:ln w="9525">
            <a:noFill/>
            <a:miter lim="800000"/>
            <a:headEnd/>
            <a:tailEnd/>
          </a:ln>
        </p:spPr>
        <p:txBody>
          <a:bodyPr/>
          <a:lstStyle>
            <a:lvl1pPr algn="l" rtl="0" eaLnBrk="0" fontAlgn="base" hangingPunct="0">
              <a:spcBef>
                <a:spcPct val="0"/>
              </a:spcBef>
              <a:spcAft>
                <a:spcPct val="0"/>
              </a:spcAft>
              <a:defRPr lang="it-IT" sz="2200" b="1" smtClean="0">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2pPr>
            <a:lvl3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3pPr>
            <a:lvl4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4pPr>
            <a:lvl5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5pPr>
            <a:lvl6pPr marL="457200" algn="l" rtl="0" fontAlgn="base">
              <a:spcBef>
                <a:spcPct val="0"/>
              </a:spcBef>
              <a:spcAft>
                <a:spcPct val="0"/>
              </a:spcAft>
              <a:defRPr sz="2800" b="1">
                <a:solidFill>
                  <a:schemeClr val="tx2"/>
                </a:solidFill>
                <a:latin typeface="Verdana" charset="0"/>
                <a:ea typeface="ＭＳ Ｐゴシック" charset="-128"/>
                <a:cs typeface="ＭＳ Ｐゴシック" charset="-128"/>
              </a:defRPr>
            </a:lvl6pPr>
            <a:lvl7pPr marL="914400" algn="l" rtl="0" fontAlgn="base">
              <a:spcBef>
                <a:spcPct val="0"/>
              </a:spcBef>
              <a:spcAft>
                <a:spcPct val="0"/>
              </a:spcAft>
              <a:defRPr sz="2800" b="1">
                <a:solidFill>
                  <a:schemeClr val="tx2"/>
                </a:solidFill>
                <a:latin typeface="Verdana" charset="0"/>
                <a:ea typeface="ＭＳ Ｐゴシック" charset="-128"/>
                <a:cs typeface="ＭＳ Ｐゴシック" charset="-128"/>
              </a:defRPr>
            </a:lvl7pPr>
            <a:lvl8pPr marL="1371600" algn="l" rtl="0" fontAlgn="base">
              <a:spcBef>
                <a:spcPct val="0"/>
              </a:spcBef>
              <a:spcAft>
                <a:spcPct val="0"/>
              </a:spcAft>
              <a:defRPr sz="2800" b="1">
                <a:solidFill>
                  <a:schemeClr val="tx2"/>
                </a:solidFill>
                <a:latin typeface="Verdana" charset="0"/>
                <a:ea typeface="ＭＳ Ｐゴシック" charset="-128"/>
                <a:cs typeface="ＭＳ Ｐゴシック" charset="-128"/>
              </a:defRPr>
            </a:lvl8pPr>
            <a:lvl9pPr marL="1828800" algn="l" rtl="0" fontAlgn="base">
              <a:spcBef>
                <a:spcPct val="0"/>
              </a:spcBef>
              <a:spcAft>
                <a:spcPct val="0"/>
              </a:spcAft>
              <a:defRPr sz="2800" b="1">
                <a:solidFill>
                  <a:schemeClr val="tx2"/>
                </a:solidFill>
                <a:latin typeface="Verdana" charset="0"/>
                <a:ea typeface="ＭＳ Ｐゴシック" charset="-128"/>
                <a:cs typeface="ＭＳ Ｐゴシック" charset="-128"/>
              </a:defRPr>
            </a:lvl9pPr>
          </a:lstStyle>
          <a:p>
            <a:pPr lvl="0">
              <a:defRPr/>
            </a:pPr>
            <a:r>
              <a:rPr lang="it-IT" kern="0" dirty="0">
                <a:solidFill>
                  <a:srgbClr val="4C004C"/>
                </a:solidFill>
                <a:latin typeface="Arial" panose="020B0604020202020204" pitchFamily="34" charset="0"/>
                <a:cs typeface="Arial" panose="020B0604020202020204" pitchFamily="34" charset="0"/>
              </a:rPr>
              <a:t>Il Diabete Mellito 2 nella P.A. di Bolzano</a:t>
            </a:r>
            <a:endParaRPr lang="de-DE" kern="0" dirty="0">
              <a:solidFill>
                <a:srgbClr val="4C004C"/>
              </a:solidFill>
              <a:latin typeface="Arial" panose="020B0604020202020204" pitchFamily="34" charset="0"/>
              <a:ea typeface="ＭＳ Ｐゴシック"/>
              <a:cs typeface="Arial" panose="020B0604020202020204" pitchFamily="34" charset="0"/>
            </a:endParaRPr>
          </a:p>
        </p:txBody>
      </p:sp>
      <p:pic>
        <p:nvPicPr>
          <p:cNvPr id="5" name="Immagine 12">
            <a:extLst>
              <a:ext uri="{FF2B5EF4-FFF2-40B4-BE49-F238E27FC236}">
                <a16:creationId xmlns:a16="http://schemas.microsoft.com/office/drawing/2014/main" id="{611BCBD2-34D9-4DF1-B317-004AD6ADF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016064"/>
            <a:ext cx="8136904" cy="4789200"/>
          </a:xfrm>
          <a:prstGeom prst="rect">
            <a:avLst/>
          </a:prstGeom>
        </p:spPr>
      </p:pic>
      <p:sp>
        <p:nvSpPr>
          <p:cNvPr id="6" name="Segnaposto contenuto 5">
            <a:extLst>
              <a:ext uri="{FF2B5EF4-FFF2-40B4-BE49-F238E27FC236}">
                <a16:creationId xmlns:a16="http://schemas.microsoft.com/office/drawing/2014/main" id="{B4DF0358-7075-46CE-B621-B0E50251EE57}"/>
              </a:ext>
            </a:extLst>
          </p:cNvPr>
          <p:cNvSpPr txBox="1">
            <a:spLocks/>
          </p:cNvSpPr>
          <p:nvPr/>
        </p:nvSpPr>
        <p:spPr bwMode="auto">
          <a:xfrm>
            <a:off x="467544" y="6021288"/>
            <a:ext cx="5528733" cy="3525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FontTx/>
              <a:buNone/>
            </a:pPr>
            <a:r>
              <a:rPr lang="it-IT" sz="1050" kern="0" dirty="0">
                <a:cs typeface="Calibri Light" panose="020F0302020204030204" pitchFamily="34" charset="0"/>
              </a:rPr>
              <a:t>Fonte: OEP, mappatura delle patologie croniche, Anno 2017</a:t>
            </a:r>
          </a:p>
        </p:txBody>
      </p:sp>
      <p:sp>
        <p:nvSpPr>
          <p:cNvPr id="8" name="Titel 1">
            <a:extLst>
              <a:ext uri="{FF2B5EF4-FFF2-40B4-BE49-F238E27FC236}">
                <a16:creationId xmlns:a16="http://schemas.microsoft.com/office/drawing/2014/main" id="{810CB309-358C-4B24-9A28-3F41D5ABD1A4}"/>
              </a:ext>
            </a:extLst>
          </p:cNvPr>
          <p:cNvSpPr txBox="1">
            <a:spLocks/>
          </p:cNvSpPr>
          <p:nvPr/>
        </p:nvSpPr>
        <p:spPr bwMode="auto">
          <a:xfrm>
            <a:off x="39961" y="481065"/>
            <a:ext cx="8852519" cy="341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Wingdings" pitchFamily="2" charset="2"/>
              <a:buChar char=""/>
              <a:defRPr sz="1700">
                <a:solidFill>
                  <a:schemeClr val="tx1"/>
                </a:solidFill>
                <a:latin typeface="Arial Narrow" pitchFamily="34" charset="0"/>
              </a:defRPr>
            </a:lvl1pPr>
            <a:lvl2pPr marL="742950" indent="-285750" eaLnBrk="0" hangingPunct="0">
              <a:spcBef>
                <a:spcPct val="20000"/>
              </a:spcBef>
              <a:buClr>
                <a:schemeClr val="accent1"/>
              </a:buClr>
              <a:buFont typeface="Arial" pitchFamily="34" charset="0"/>
              <a:buChar char="•"/>
              <a:defRPr sz="1700">
                <a:solidFill>
                  <a:schemeClr val="tx1"/>
                </a:solidFill>
                <a:latin typeface="Arial Narrow" pitchFamily="34" charset="0"/>
              </a:defRPr>
            </a:lvl2pPr>
            <a:lvl3pPr marL="1143000" indent="-228600" eaLnBrk="0" hangingPunct="0">
              <a:spcBef>
                <a:spcPct val="20000"/>
              </a:spcBef>
              <a:buClr>
                <a:srgbClr val="EFA754"/>
              </a:buClr>
              <a:buFont typeface="Lucida Grande"/>
              <a:buChar char="-"/>
              <a:defRPr sz="1400">
                <a:solidFill>
                  <a:schemeClr val="tx1"/>
                </a:solidFill>
                <a:latin typeface="Arial Narrow" pitchFamily="34" charset="0"/>
              </a:defRPr>
            </a:lvl3pPr>
            <a:lvl4pPr marL="1600200" indent="-228600" eaLnBrk="0" hangingPunct="0">
              <a:spcBef>
                <a:spcPct val="20000"/>
              </a:spcBef>
              <a:buClr>
                <a:srgbClr val="EFA754"/>
              </a:buClr>
              <a:buFont typeface="Lucida Grande"/>
              <a:buChar char="-"/>
              <a:defRPr sz="1400">
                <a:solidFill>
                  <a:schemeClr val="tx1"/>
                </a:solidFill>
                <a:latin typeface="Arial Narrow" pitchFamily="34" charset="0"/>
              </a:defRPr>
            </a:lvl4pPr>
            <a:lvl5pPr marL="2057400" indent="-228600" eaLnBrk="0" hangingPunct="0">
              <a:spcBef>
                <a:spcPct val="20000"/>
              </a:spcBef>
              <a:buClr>
                <a:srgbClr val="EFA754"/>
              </a:buClr>
              <a:buFont typeface="Lucida Grande"/>
              <a:buChar char="-"/>
              <a:defRPr sz="1400">
                <a:solidFill>
                  <a:schemeClr val="tx1"/>
                </a:solidFill>
                <a:latin typeface="Arial Narrow" pitchFamily="34" charset="0"/>
              </a:defRPr>
            </a:lvl5pPr>
            <a:lvl6pPr marL="2514600" indent="-228600" defTabSz="457200" eaLnBrk="0" fontAlgn="base" hangingPunct="0">
              <a:spcBef>
                <a:spcPct val="20000"/>
              </a:spcBef>
              <a:spcAft>
                <a:spcPct val="0"/>
              </a:spcAft>
              <a:buClr>
                <a:srgbClr val="EFA754"/>
              </a:buClr>
              <a:buFont typeface="Lucida Grande"/>
              <a:buChar char="-"/>
              <a:defRPr sz="1400">
                <a:solidFill>
                  <a:schemeClr val="tx1"/>
                </a:solidFill>
                <a:latin typeface="Arial Narrow" pitchFamily="34" charset="0"/>
              </a:defRPr>
            </a:lvl6pPr>
            <a:lvl7pPr marL="2971800" indent="-228600" defTabSz="457200" eaLnBrk="0" fontAlgn="base" hangingPunct="0">
              <a:spcBef>
                <a:spcPct val="20000"/>
              </a:spcBef>
              <a:spcAft>
                <a:spcPct val="0"/>
              </a:spcAft>
              <a:buClr>
                <a:srgbClr val="EFA754"/>
              </a:buClr>
              <a:buFont typeface="Lucida Grande"/>
              <a:buChar char="-"/>
              <a:defRPr sz="1400">
                <a:solidFill>
                  <a:schemeClr val="tx1"/>
                </a:solidFill>
                <a:latin typeface="Arial Narrow" pitchFamily="34" charset="0"/>
              </a:defRPr>
            </a:lvl7pPr>
            <a:lvl8pPr marL="3429000" indent="-228600" defTabSz="457200" eaLnBrk="0" fontAlgn="base" hangingPunct="0">
              <a:spcBef>
                <a:spcPct val="20000"/>
              </a:spcBef>
              <a:spcAft>
                <a:spcPct val="0"/>
              </a:spcAft>
              <a:buClr>
                <a:srgbClr val="EFA754"/>
              </a:buClr>
              <a:buFont typeface="Lucida Grande"/>
              <a:buChar char="-"/>
              <a:defRPr sz="1400">
                <a:solidFill>
                  <a:schemeClr val="tx1"/>
                </a:solidFill>
                <a:latin typeface="Arial Narrow" pitchFamily="34" charset="0"/>
              </a:defRPr>
            </a:lvl8pPr>
            <a:lvl9pPr marL="3886200" indent="-228600" defTabSz="457200" eaLnBrk="0" fontAlgn="base" hangingPunct="0">
              <a:spcBef>
                <a:spcPct val="20000"/>
              </a:spcBef>
              <a:spcAft>
                <a:spcPct val="0"/>
              </a:spcAft>
              <a:buClr>
                <a:srgbClr val="EFA754"/>
              </a:buClr>
              <a:buFont typeface="Lucida Grande"/>
              <a:buChar char="-"/>
              <a:defRPr sz="1400">
                <a:solidFill>
                  <a:schemeClr val="tx1"/>
                </a:solidFill>
                <a:latin typeface="Arial Narrow" pitchFamily="34" charset="0"/>
              </a:defRPr>
            </a:lvl9pPr>
          </a:lstStyle>
          <a:p>
            <a:pPr lvl="0" fontAlgn="auto">
              <a:spcBef>
                <a:spcPct val="0"/>
              </a:spcBef>
              <a:spcAft>
                <a:spcPts val="0"/>
              </a:spcAft>
              <a:buClrTx/>
              <a:buNone/>
              <a:defRPr/>
            </a:pPr>
            <a:r>
              <a:rPr lang="it-IT" altLang="de-DE" sz="1600" kern="0" dirty="0">
                <a:latin typeface="+mj-lt"/>
                <a:cs typeface="Calibri" pitchFamily="34" charset="0"/>
              </a:rPr>
              <a:t>Distribuzione per sesso e classi di età dei pazienti diabetici e prevalenze</a:t>
            </a:r>
            <a:endParaRPr lang="de-DE" altLang="de-DE" sz="1600" kern="0" dirty="0">
              <a:latin typeface="+mj-lt"/>
              <a:cs typeface="Calibri" pitchFamily="34" charset="0"/>
            </a:endParaRPr>
          </a:p>
        </p:txBody>
      </p:sp>
    </p:spTree>
    <p:extLst>
      <p:ext uri="{BB962C8B-B14F-4D97-AF65-F5344CB8AC3E}">
        <p14:creationId xmlns:p14="http://schemas.microsoft.com/office/powerpoint/2010/main" val="284192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C8FBA1F-37DA-429A-97F9-4085F94EE146}"/>
              </a:ext>
            </a:extLst>
          </p:cNvPr>
          <p:cNvSpPr txBox="1">
            <a:spLocks/>
          </p:cNvSpPr>
          <p:nvPr/>
        </p:nvSpPr>
        <p:spPr bwMode="auto">
          <a:xfrm>
            <a:off x="39688" y="115889"/>
            <a:ext cx="8784975" cy="434277"/>
          </a:xfrm>
          <a:prstGeom prst="rect">
            <a:avLst/>
          </a:prstGeom>
          <a:noFill/>
          <a:ln w="9525">
            <a:noFill/>
            <a:miter lim="800000"/>
            <a:headEnd/>
            <a:tailEnd/>
          </a:ln>
        </p:spPr>
        <p:txBody>
          <a:bodyPr/>
          <a:lstStyle>
            <a:lvl1pPr algn="l" rtl="0" eaLnBrk="0" fontAlgn="base" hangingPunct="0">
              <a:spcBef>
                <a:spcPct val="0"/>
              </a:spcBef>
              <a:spcAft>
                <a:spcPct val="0"/>
              </a:spcAft>
              <a:defRPr lang="it-IT" sz="2200" b="1" smtClean="0">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2pPr>
            <a:lvl3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3pPr>
            <a:lvl4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4pPr>
            <a:lvl5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5pPr>
            <a:lvl6pPr marL="457200" algn="l" rtl="0" fontAlgn="base">
              <a:spcBef>
                <a:spcPct val="0"/>
              </a:spcBef>
              <a:spcAft>
                <a:spcPct val="0"/>
              </a:spcAft>
              <a:defRPr sz="2800" b="1">
                <a:solidFill>
                  <a:schemeClr val="tx2"/>
                </a:solidFill>
                <a:latin typeface="Verdana" charset="0"/>
                <a:ea typeface="ＭＳ Ｐゴシック" charset="-128"/>
                <a:cs typeface="ＭＳ Ｐゴシック" charset="-128"/>
              </a:defRPr>
            </a:lvl6pPr>
            <a:lvl7pPr marL="914400" algn="l" rtl="0" fontAlgn="base">
              <a:spcBef>
                <a:spcPct val="0"/>
              </a:spcBef>
              <a:spcAft>
                <a:spcPct val="0"/>
              </a:spcAft>
              <a:defRPr sz="2800" b="1">
                <a:solidFill>
                  <a:schemeClr val="tx2"/>
                </a:solidFill>
                <a:latin typeface="Verdana" charset="0"/>
                <a:ea typeface="ＭＳ Ｐゴシック" charset="-128"/>
                <a:cs typeface="ＭＳ Ｐゴシック" charset="-128"/>
              </a:defRPr>
            </a:lvl7pPr>
            <a:lvl8pPr marL="1371600" algn="l" rtl="0" fontAlgn="base">
              <a:spcBef>
                <a:spcPct val="0"/>
              </a:spcBef>
              <a:spcAft>
                <a:spcPct val="0"/>
              </a:spcAft>
              <a:defRPr sz="2800" b="1">
                <a:solidFill>
                  <a:schemeClr val="tx2"/>
                </a:solidFill>
                <a:latin typeface="Verdana" charset="0"/>
                <a:ea typeface="ＭＳ Ｐゴシック" charset="-128"/>
                <a:cs typeface="ＭＳ Ｐゴシック" charset="-128"/>
              </a:defRPr>
            </a:lvl8pPr>
            <a:lvl9pPr marL="1828800" algn="l" rtl="0" fontAlgn="base">
              <a:spcBef>
                <a:spcPct val="0"/>
              </a:spcBef>
              <a:spcAft>
                <a:spcPct val="0"/>
              </a:spcAft>
              <a:defRPr sz="2800" b="1">
                <a:solidFill>
                  <a:schemeClr val="tx2"/>
                </a:solidFill>
                <a:latin typeface="Verdana" charset="0"/>
                <a:ea typeface="ＭＳ Ｐゴシック" charset="-128"/>
                <a:cs typeface="ＭＳ Ｐゴシック" charset="-128"/>
              </a:defRPr>
            </a:lvl9pPr>
          </a:lstStyle>
          <a:p>
            <a:pPr lvl="0">
              <a:defRPr/>
            </a:pPr>
            <a:r>
              <a:rPr lang="it-IT" kern="0" dirty="0">
                <a:solidFill>
                  <a:srgbClr val="4C004C"/>
                </a:solidFill>
                <a:latin typeface="Arial" panose="020B0604020202020204" pitchFamily="34" charset="0"/>
                <a:cs typeface="Arial" panose="020B0604020202020204" pitchFamily="34" charset="0"/>
              </a:rPr>
              <a:t>Il tavolo di lavoro multidisciplinare per la creazione del PDTA Diabete mellito tipo 2</a:t>
            </a:r>
            <a:endParaRPr lang="de-DE" kern="0" dirty="0">
              <a:solidFill>
                <a:srgbClr val="4C004C"/>
              </a:solidFill>
              <a:latin typeface="Arial" panose="020B0604020202020204" pitchFamily="34" charset="0"/>
              <a:ea typeface="ＭＳ Ｐゴシック"/>
              <a:cs typeface="Arial" panose="020B0604020202020204" pitchFamily="34" charset="0"/>
            </a:endParaRPr>
          </a:p>
        </p:txBody>
      </p:sp>
      <p:sp>
        <p:nvSpPr>
          <p:cNvPr id="4" name="CasellaDiTesto 6">
            <a:extLst>
              <a:ext uri="{FF2B5EF4-FFF2-40B4-BE49-F238E27FC236}">
                <a16:creationId xmlns:a16="http://schemas.microsoft.com/office/drawing/2014/main" id="{FC64845D-9382-4494-BA0D-1BE6956E4D33}"/>
              </a:ext>
            </a:extLst>
          </p:cNvPr>
          <p:cNvSpPr txBox="1"/>
          <p:nvPr/>
        </p:nvSpPr>
        <p:spPr>
          <a:xfrm>
            <a:off x="1691680" y="1470654"/>
            <a:ext cx="3310880" cy="307777"/>
          </a:xfrm>
          <a:prstGeom prst="rect">
            <a:avLst/>
          </a:prstGeom>
          <a:noFill/>
        </p:spPr>
        <p:txBody>
          <a:bodyPr wrap="square" rtlCol="0">
            <a:spAutoFit/>
          </a:bodyPr>
          <a:lstStyle/>
          <a:p>
            <a:endParaRPr lang="it-IT" sz="1400" dirty="0">
              <a:cs typeface="Calibri Light" panose="020F0302020204030204" pitchFamily="34" charset="0"/>
            </a:endParaRPr>
          </a:p>
        </p:txBody>
      </p:sp>
      <p:sp>
        <p:nvSpPr>
          <p:cNvPr id="5" name="CasellaDiTesto 7">
            <a:extLst>
              <a:ext uri="{FF2B5EF4-FFF2-40B4-BE49-F238E27FC236}">
                <a16:creationId xmlns:a16="http://schemas.microsoft.com/office/drawing/2014/main" id="{4D42ADE5-9F9F-484E-A50A-F34BCD9723A1}"/>
              </a:ext>
            </a:extLst>
          </p:cNvPr>
          <p:cNvSpPr txBox="1"/>
          <p:nvPr/>
        </p:nvSpPr>
        <p:spPr>
          <a:xfrm>
            <a:off x="3275980" y="1478297"/>
            <a:ext cx="2982985" cy="307777"/>
          </a:xfrm>
          <a:prstGeom prst="rect">
            <a:avLst/>
          </a:prstGeom>
          <a:noFill/>
        </p:spPr>
        <p:txBody>
          <a:bodyPr wrap="square" rtlCol="0">
            <a:spAutoFit/>
          </a:bodyPr>
          <a:lstStyle/>
          <a:p>
            <a:pPr algn="ctr"/>
            <a:r>
              <a:rPr lang="it-IT" sz="1400" dirty="0">
                <a:cs typeface="Calibri Light" panose="020F0302020204030204" pitchFamily="34" charset="0"/>
              </a:rPr>
              <a:t>Medici di Medicina Generale</a:t>
            </a:r>
          </a:p>
        </p:txBody>
      </p:sp>
      <p:sp>
        <p:nvSpPr>
          <p:cNvPr id="6" name="CasellaDiTesto 8">
            <a:extLst>
              <a:ext uri="{FF2B5EF4-FFF2-40B4-BE49-F238E27FC236}">
                <a16:creationId xmlns:a16="http://schemas.microsoft.com/office/drawing/2014/main" id="{E4293269-8BC9-4063-A1B3-97EBA831F5F6}"/>
              </a:ext>
            </a:extLst>
          </p:cNvPr>
          <p:cNvSpPr txBox="1"/>
          <p:nvPr/>
        </p:nvSpPr>
        <p:spPr>
          <a:xfrm>
            <a:off x="1310415" y="2026557"/>
            <a:ext cx="2107840" cy="523220"/>
          </a:xfrm>
          <a:prstGeom prst="rect">
            <a:avLst/>
          </a:prstGeom>
          <a:noFill/>
        </p:spPr>
        <p:txBody>
          <a:bodyPr wrap="square" rtlCol="0">
            <a:spAutoFit/>
          </a:bodyPr>
          <a:lstStyle/>
          <a:p>
            <a:r>
              <a:rPr lang="it-IT" sz="1400" dirty="0">
                <a:cs typeface="Calibri Light" panose="020F0302020204030204" pitchFamily="34" charset="0"/>
              </a:rPr>
              <a:t>Diabetologi Ospedalieri</a:t>
            </a:r>
          </a:p>
        </p:txBody>
      </p:sp>
      <p:sp>
        <p:nvSpPr>
          <p:cNvPr id="7" name="CasellaDiTesto 10">
            <a:extLst>
              <a:ext uri="{FF2B5EF4-FFF2-40B4-BE49-F238E27FC236}">
                <a16:creationId xmlns:a16="http://schemas.microsoft.com/office/drawing/2014/main" id="{22806B29-FBE3-41FC-AA4A-BF9C5FAC6A72}"/>
              </a:ext>
            </a:extLst>
          </p:cNvPr>
          <p:cNvSpPr txBox="1"/>
          <p:nvPr/>
        </p:nvSpPr>
        <p:spPr>
          <a:xfrm>
            <a:off x="6649044" y="2170053"/>
            <a:ext cx="1079142" cy="307777"/>
          </a:xfrm>
          <a:prstGeom prst="rect">
            <a:avLst/>
          </a:prstGeom>
          <a:noFill/>
        </p:spPr>
        <p:txBody>
          <a:bodyPr wrap="none" rtlCol="0">
            <a:spAutoFit/>
          </a:bodyPr>
          <a:lstStyle/>
          <a:p>
            <a:r>
              <a:rPr lang="it-IT" sz="1400" dirty="0">
                <a:cs typeface="Calibri Light" panose="020F0302020204030204" pitchFamily="34" charset="0"/>
              </a:rPr>
              <a:t>Infermieri</a:t>
            </a:r>
          </a:p>
        </p:txBody>
      </p:sp>
      <p:sp>
        <p:nvSpPr>
          <p:cNvPr id="8" name="CasellaDiTesto 11">
            <a:extLst>
              <a:ext uri="{FF2B5EF4-FFF2-40B4-BE49-F238E27FC236}">
                <a16:creationId xmlns:a16="http://schemas.microsoft.com/office/drawing/2014/main" id="{8E9C2EC8-0C89-499A-A860-59BEF0B1ED18}"/>
              </a:ext>
            </a:extLst>
          </p:cNvPr>
          <p:cNvSpPr txBox="1"/>
          <p:nvPr/>
        </p:nvSpPr>
        <p:spPr>
          <a:xfrm>
            <a:off x="7308304" y="2978294"/>
            <a:ext cx="1815766" cy="307777"/>
          </a:xfrm>
          <a:prstGeom prst="rect">
            <a:avLst/>
          </a:prstGeom>
          <a:noFill/>
        </p:spPr>
        <p:txBody>
          <a:bodyPr wrap="square" rtlCol="0">
            <a:spAutoFit/>
          </a:bodyPr>
          <a:lstStyle/>
          <a:p>
            <a:r>
              <a:rPr lang="it-IT" sz="1400" dirty="0">
                <a:cs typeface="Calibri Light" panose="020F0302020204030204" pitchFamily="34" charset="0"/>
              </a:rPr>
              <a:t>Assistente sociale</a:t>
            </a:r>
          </a:p>
        </p:txBody>
      </p:sp>
      <p:sp>
        <p:nvSpPr>
          <p:cNvPr id="9" name="CasellaDiTesto 12">
            <a:extLst>
              <a:ext uri="{FF2B5EF4-FFF2-40B4-BE49-F238E27FC236}">
                <a16:creationId xmlns:a16="http://schemas.microsoft.com/office/drawing/2014/main" id="{3C87D5C9-D4C7-4A5A-BE55-83F18BC7D694}"/>
              </a:ext>
            </a:extLst>
          </p:cNvPr>
          <p:cNvSpPr txBox="1"/>
          <p:nvPr/>
        </p:nvSpPr>
        <p:spPr>
          <a:xfrm>
            <a:off x="6785164" y="4186954"/>
            <a:ext cx="2213599" cy="523220"/>
          </a:xfrm>
          <a:prstGeom prst="rect">
            <a:avLst/>
          </a:prstGeom>
          <a:noFill/>
        </p:spPr>
        <p:txBody>
          <a:bodyPr wrap="square" rtlCol="0">
            <a:spAutoFit/>
          </a:bodyPr>
          <a:lstStyle/>
          <a:p>
            <a:r>
              <a:rPr lang="it-IT" sz="1400" dirty="0">
                <a:cs typeface="Calibri Light" panose="020F0302020204030204" pitchFamily="34" charset="0"/>
              </a:rPr>
              <a:t>Informatica</a:t>
            </a:r>
          </a:p>
          <a:p>
            <a:r>
              <a:rPr lang="it-IT" sz="1400" dirty="0">
                <a:cs typeface="Calibri Light" panose="020F0302020204030204" pitchFamily="34" charset="0"/>
              </a:rPr>
              <a:t>(CHIO e SAIM)</a:t>
            </a:r>
          </a:p>
        </p:txBody>
      </p:sp>
      <p:sp>
        <p:nvSpPr>
          <p:cNvPr id="10" name="CasellaDiTesto 13">
            <a:extLst>
              <a:ext uri="{FF2B5EF4-FFF2-40B4-BE49-F238E27FC236}">
                <a16:creationId xmlns:a16="http://schemas.microsoft.com/office/drawing/2014/main" id="{B1A5DB7E-0F93-4669-837F-BFF8162300BC}"/>
              </a:ext>
            </a:extLst>
          </p:cNvPr>
          <p:cNvSpPr txBox="1"/>
          <p:nvPr/>
        </p:nvSpPr>
        <p:spPr>
          <a:xfrm>
            <a:off x="4353040" y="4791973"/>
            <a:ext cx="1299040" cy="307777"/>
          </a:xfrm>
          <a:prstGeom prst="rect">
            <a:avLst/>
          </a:prstGeom>
          <a:noFill/>
        </p:spPr>
        <p:txBody>
          <a:bodyPr wrap="square" rtlCol="0">
            <a:spAutoFit/>
          </a:bodyPr>
          <a:lstStyle/>
          <a:p>
            <a:r>
              <a:rPr lang="it-IT" sz="1400" dirty="0">
                <a:cs typeface="Calibri Light" panose="020F0302020204030204" pitchFamily="34" charset="0"/>
              </a:rPr>
              <a:t>CUP</a:t>
            </a:r>
          </a:p>
        </p:txBody>
      </p:sp>
      <p:sp>
        <p:nvSpPr>
          <p:cNvPr id="11" name="CasellaDiTesto 14">
            <a:extLst>
              <a:ext uri="{FF2B5EF4-FFF2-40B4-BE49-F238E27FC236}">
                <a16:creationId xmlns:a16="http://schemas.microsoft.com/office/drawing/2014/main" id="{FB130E68-4F8E-4560-B79F-9206654A40C8}"/>
              </a:ext>
            </a:extLst>
          </p:cNvPr>
          <p:cNvSpPr txBox="1"/>
          <p:nvPr/>
        </p:nvSpPr>
        <p:spPr>
          <a:xfrm>
            <a:off x="1115478" y="4176745"/>
            <a:ext cx="2587908" cy="523220"/>
          </a:xfrm>
          <a:prstGeom prst="rect">
            <a:avLst/>
          </a:prstGeom>
          <a:noFill/>
        </p:spPr>
        <p:txBody>
          <a:bodyPr wrap="square" rtlCol="0">
            <a:spAutoFit/>
          </a:bodyPr>
          <a:lstStyle/>
          <a:p>
            <a:r>
              <a:rPr lang="it-IT" sz="1400" dirty="0">
                <a:cs typeface="Calibri Light" panose="020F0302020204030204" pitchFamily="34" charset="0"/>
              </a:rPr>
              <a:t>Osservatorio Salute Provincia</a:t>
            </a:r>
          </a:p>
        </p:txBody>
      </p:sp>
      <p:sp>
        <p:nvSpPr>
          <p:cNvPr id="12" name="CasellaDiTesto 15">
            <a:extLst>
              <a:ext uri="{FF2B5EF4-FFF2-40B4-BE49-F238E27FC236}">
                <a16:creationId xmlns:a16="http://schemas.microsoft.com/office/drawing/2014/main" id="{363B8C9D-9F8E-471A-925F-B2B1AE035113}"/>
              </a:ext>
            </a:extLst>
          </p:cNvPr>
          <p:cNvSpPr txBox="1"/>
          <p:nvPr/>
        </p:nvSpPr>
        <p:spPr>
          <a:xfrm>
            <a:off x="-41670" y="2895425"/>
            <a:ext cx="2406005" cy="523220"/>
          </a:xfrm>
          <a:prstGeom prst="rect">
            <a:avLst/>
          </a:prstGeom>
          <a:noFill/>
        </p:spPr>
        <p:txBody>
          <a:bodyPr wrap="square" rtlCol="0">
            <a:spAutoFit/>
          </a:bodyPr>
          <a:lstStyle/>
          <a:p>
            <a:pPr algn="r"/>
            <a:r>
              <a:rPr lang="it-IT" sz="1400" dirty="0">
                <a:cs typeface="Calibri Light" panose="020F0302020204030204" pitchFamily="34" charset="0"/>
              </a:rPr>
              <a:t>Esperti verticali (es. Oculista, Farmacista,…)</a:t>
            </a:r>
          </a:p>
        </p:txBody>
      </p:sp>
      <p:grpSp>
        <p:nvGrpSpPr>
          <p:cNvPr id="13" name="Gruppo 5">
            <a:extLst>
              <a:ext uri="{FF2B5EF4-FFF2-40B4-BE49-F238E27FC236}">
                <a16:creationId xmlns:a16="http://schemas.microsoft.com/office/drawing/2014/main" id="{1FA4624B-5A23-4B29-8E80-DABB2ACA099A}"/>
              </a:ext>
            </a:extLst>
          </p:cNvPr>
          <p:cNvGrpSpPr/>
          <p:nvPr/>
        </p:nvGrpSpPr>
        <p:grpSpPr>
          <a:xfrm>
            <a:off x="1892524" y="1971354"/>
            <a:ext cx="5733957" cy="2689253"/>
            <a:chOff x="2637790" y="2087508"/>
            <a:chExt cx="4300468" cy="2689253"/>
          </a:xfrm>
        </p:grpSpPr>
        <p:pic>
          <p:nvPicPr>
            <p:cNvPr id="14" name="Immagine 4">
              <a:extLst>
                <a:ext uri="{FF2B5EF4-FFF2-40B4-BE49-F238E27FC236}">
                  <a16:creationId xmlns:a16="http://schemas.microsoft.com/office/drawing/2014/main" id="{EEC472C5-7CA4-4B35-B887-C94C66797815}"/>
                </a:ext>
              </a:extLst>
            </p:cNvPr>
            <p:cNvPicPr>
              <a:picLocks noChangeAspect="1"/>
            </p:cNvPicPr>
            <p:nvPr/>
          </p:nvPicPr>
          <p:blipFill rotWithShape="1">
            <a:blip r:embed="rId2">
              <a:clrChange>
                <a:clrFrom>
                  <a:srgbClr val="DFDFDF"/>
                </a:clrFrom>
                <a:clrTo>
                  <a:srgbClr val="DFDFDF">
                    <a:alpha val="0"/>
                  </a:srgbClr>
                </a:clrTo>
              </a:clrChange>
            </a:blip>
            <a:srcRect b="8308"/>
            <a:stretch/>
          </p:blipFill>
          <p:spPr>
            <a:xfrm>
              <a:off x="2637790" y="2087508"/>
              <a:ext cx="4300468" cy="2689253"/>
            </a:xfrm>
            <a:prstGeom prst="rect">
              <a:avLst/>
            </a:prstGeom>
          </p:spPr>
        </p:pic>
        <p:sp>
          <p:nvSpPr>
            <p:cNvPr id="15" name="Rettangolo 2">
              <a:extLst>
                <a:ext uri="{FF2B5EF4-FFF2-40B4-BE49-F238E27FC236}">
                  <a16:creationId xmlns:a16="http://schemas.microsoft.com/office/drawing/2014/main" id="{010E2681-0976-4850-B94D-7C4587E81E33}"/>
                </a:ext>
              </a:extLst>
            </p:cNvPr>
            <p:cNvSpPr/>
            <p:nvPr/>
          </p:nvSpPr>
          <p:spPr bwMode="auto">
            <a:xfrm>
              <a:off x="3995936" y="3212976"/>
              <a:ext cx="1580879" cy="64807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800" i="0" u="none" strike="noStrike" cap="none" normalizeH="0" baseline="0">
                <a:ln>
                  <a:noFill/>
                </a:ln>
                <a:solidFill>
                  <a:schemeClr val="tx1"/>
                </a:solidFill>
                <a:effectLst/>
                <a:latin typeface="Calibri Light" panose="020F0302020204030204" pitchFamily="34" charset="0"/>
                <a:ea typeface="ＭＳ Ｐゴシック" pitchFamily="116" charset="-128"/>
                <a:cs typeface="Calibri Light" panose="020F0302020204030204" pitchFamily="34" charset="0"/>
              </a:endParaRPr>
            </a:p>
          </p:txBody>
        </p:sp>
      </p:grpSp>
      <p:sp>
        <p:nvSpPr>
          <p:cNvPr id="16" name="CasellaDiTesto 16">
            <a:extLst>
              <a:ext uri="{FF2B5EF4-FFF2-40B4-BE49-F238E27FC236}">
                <a16:creationId xmlns:a16="http://schemas.microsoft.com/office/drawing/2014/main" id="{EA2865D4-1DDE-4CB4-A60A-76DC94A7DA73}"/>
              </a:ext>
            </a:extLst>
          </p:cNvPr>
          <p:cNvSpPr txBox="1"/>
          <p:nvPr/>
        </p:nvSpPr>
        <p:spPr>
          <a:xfrm>
            <a:off x="107504" y="5445225"/>
            <a:ext cx="8891259" cy="923330"/>
          </a:xfrm>
          <a:prstGeom prst="rect">
            <a:avLst/>
          </a:prstGeom>
          <a:noFill/>
          <a:ln>
            <a:noFill/>
          </a:ln>
        </p:spPr>
        <p:txBody>
          <a:bodyPr wrap="square" rtlCol="0">
            <a:spAutoFit/>
          </a:bodyPr>
          <a:lstStyle/>
          <a:p>
            <a:pPr algn="just"/>
            <a:r>
              <a:rPr lang="it-IT" sz="1800" u="sng" dirty="0">
                <a:cs typeface="Calibri Light" panose="020F0302020204030204" pitchFamily="34" charset="0"/>
              </a:rPr>
              <a:t>Obiettivo</a:t>
            </a:r>
            <a:r>
              <a:rPr lang="it-IT" sz="1800" dirty="0">
                <a:cs typeface="Calibri Light" panose="020F0302020204030204" pitchFamily="34" charset="0"/>
              </a:rPr>
              <a:t>: costruire un PDTA </a:t>
            </a:r>
            <a:r>
              <a:rPr lang="it-IT" sz="1800" b="1" dirty="0">
                <a:cs typeface="Calibri Light" panose="020F0302020204030204" pitchFamily="34" charset="0"/>
              </a:rPr>
              <a:t>pratico</a:t>
            </a:r>
            <a:r>
              <a:rPr lang="it-IT" sz="1800" dirty="0">
                <a:cs typeface="Calibri Light" panose="020F0302020204030204" pitchFamily="34" charset="0"/>
              </a:rPr>
              <a:t> da utilizzare, </a:t>
            </a:r>
            <a:r>
              <a:rPr lang="it-IT" sz="1800" b="1" dirty="0">
                <a:cs typeface="Calibri Light" panose="020F0302020204030204" pitchFamily="34" charset="0"/>
              </a:rPr>
              <a:t>semplice</a:t>
            </a:r>
            <a:r>
              <a:rPr lang="it-IT" sz="1800" dirty="0">
                <a:cs typeface="Calibri Light" panose="020F0302020204030204" pitchFamily="34" charset="0"/>
              </a:rPr>
              <a:t> da interpretare, chiaro nella suddivisione dei </a:t>
            </a:r>
            <a:r>
              <a:rPr lang="it-IT" sz="1800" b="1" dirty="0">
                <a:cs typeface="Calibri Light" panose="020F0302020204030204" pitchFamily="34" charset="0"/>
              </a:rPr>
              <a:t>compiti</a:t>
            </a:r>
            <a:r>
              <a:rPr lang="it-IT" sz="1800" dirty="0">
                <a:cs typeface="Calibri Light" panose="020F0302020204030204" pitchFamily="34" charset="0"/>
              </a:rPr>
              <a:t> e comprensivo di </a:t>
            </a:r>
            <a:r>
              <a:rPr lang="it-IT" sz="1800" b="1" dirty="0">
                <a:cs typeface="Calibri Light" panose="020F0302020204030204" pitchFamily="34" charset="0"/>
              </a:rPr>
              <a:t>linee guida </a:t>
            </a:r>
            <a:r>
              <a:rPr lang="it-IT" sz="1800" dirty="0">
                <a:cs typeface="Calibri Light" panose="020F0302020204030204" pitchFamily="34" charset="0"/>
              </a:rPr>
              <a:t>per aiutare gli utilizzatori</a:t>
            </a:r>
          </a:p>
        </p:txBody>
      </p:sp>
    </p:spTree>
    <p:extLst>
      <p:ext uri="{BB962C8B-B14F-4D97-AF65-F5344CB8AC3E}">
        <p14:creationId xmlns:p14="http://schemas.microsoft.com/office/powerpoint/2010/main" val="368038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C8FBA1F-37DA-429A-97F9-4085F94EE146}"/>
              </a:ext>
            </a:extLst>
          </p:cNvPr>
          <p:cNvSpPr txBox="1">
            <a:spLocks/>
          </p:cNvSpPr>
          <p:nvPr/>
        </p:nvSpPr>
        <p:spPr bwMode="auto">
          <a:xfrm>
            <a:off x="39688" y="115889"/>
            <a:ext cx="8784975" cy="434277"/>
          </a:xfrm>
          <a:prstGeom prst="rect">
            <a:avLst/>
          </a:prstGeom>
          <a:noFill/>
          <a:ln w="9525">
            <a:noFill/>
            <a:miter lim="800000"/>
            <a:headEnd/>
            <a:tailEnd/>
          </a:ln>
        </p:spPr>
        <p:txBody>
          <a:bodyPr/>
          <a:lstStyle>
            <a:lvl1pPr algn="l" rtl="0" eaLnBrk="0" fontAlgn="base" hangingPunct="0">
              <a:spcBef>
                <a:spcPct val="0"/>
              </a:spcBef>
              <a:spcAft>
                <a:spcPct val="0"/>
              </a:spcAft>
              <a:defRPr lang="it-IT" sz="2200" b="1" smtClean="0">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2pPr>
            <a:lvl3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3pPr>
            <a:lvl4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4pPr>
            <a:lvl5pPr algn="l" rtl="0" eaLnBrk="0" fontAlgn="base" hangingPunct="0">
              <a:spcBef>
                <a:spcPct val="0"/>
              </a:spcBef>
              <a:spcAft>
                <a:spcPct val="0"/>
              </a:spcAft>
              <a:defRPr sz="2800" b="1">
                <a:solidFill>
                  <a:schemeClr val="tx2"/>
                </a:solidFill>
                <a:latin typeface="Verdana" charset="0"/>
                <a:ea typeface="ＭＳ Ｐゴシック" charset="-128"/>
                <a:cs typeface="ＭＳ Ｐゴシック" charset="-128"/>
              </a:defRPr>
            </a:lvl5pPr>
            <a:lvl6pPr marL="457200" algn="l" rtl="0" fontAlgn="base">
              <a:spcBef>
                <a:spcPct val="0"/>
              </a:spcBef>
              <a:spcAft>
                <a:spcPct val="0"/>
              </a:spcAft>
              <a:defRPr sz="2800" b="1">
                <a:solidFill>
                  <a:schemeClr val="tx2"/>
                </a:solidFill>
                <a:latin typeface="Verdana" charset="0"/>
                <a:ea typeface="ＭＳ Ｐゴシック" charset="-128"/>
                <a:cs typeface="ＭＳ Ｐゴシック" charset="-128"/>
              </a:defRPr>
            </a:lvl6pPr>
            <a:lvl7pPr marL="914400" algn="l" rtl="0" fontAlgn="base">
              <a:spcBef>
                <a:spcPct val="0"/>
              </a:spcBef>
              <a:spcAft>
                <a:spcPct val="0"/>
              </a:spcAft>
              <a:defRPr sz="2800" b="1">
                <a:solidFill>
                  <a:schemeClr val="tx2"/>
                </a:solidFill>
                <a:latin typeface="Verdana" charset="0"/>
                <a:ea typeface="ＭＳ Ｐゴシック" charset="-128"/>
                <a:cs typeface="ＭＳ Ｐゴシック" charset="-128"/>
              </a:defRPr>
            </a:lvl7pPr>
            <a:lvl8pPr marL="1371600" algn="l" rtl="0" fontAlgn="base">
              <a:spcBef>
                <a:spcPct val="0"/>
              </a:spcBef>
              <a:spcAft>
                <a:spcPct val="0"/>
              </a:spcAft>
              <a:defRPr sz="2800" b="1">
                <a:solidFill>
                  <a:schemeClr val="tx2"/>
                </a:solidFill>
                <a:latin typeface="Verdana" charset="0"/>
                <a:ea typeface="ＭＳ Ｐゴシック" charset="-128"/>
                <a:cs typeface="ＭＳ Ｐゴシック" charset="-128"/>
              </a:defRPr>
            </a:lvl8pPr>
            <a:lvl9pPr marL="1828800" algn="l" rtl="0" fontAlgn="base">
              <a:spcBef>
                <a:spcPct val="0"/>
              </a:spcBef>
              <a:spcAft>
                <a:spcPct val="0"/>
              </a:spcAft>
              <a:defRPr sz="2800" b="1">
                <a:solidFill>
                  <a:schemeClr val="tx2"/>
                </a:solidFill>
                <a:latin typeface="Verdana" charset="0"/>
                <a:ea typeface="ＭＳ Ｐゴシック" charset="-128"/>
                <a:cs typeface="ＭＳ Ｐゴシック" charset="-128"/>
              </a:defRPr>
            </a:lvl9pPr>
          </a:lstStyle>
          <a:p>
            <a:pPr lvl="0">
              <a:defRPr/>
            </a:pPr>
            <a:r>
              <a:rPr lang="it-IT" kern="0" dirty="0">
                <a:solidFill>
                  <a:srgbClr val="4C004C"/>
                </a:solidFill>
                <a:latin typeface="Arial" panose="020B0604020202020204" pitchFamily="34" charset="0"/>
                <a:cs typeface="Arial" panose="020B0604020202020204" pitchFamily="34" charset="0"/>
              </a:rPr>
              <a:t>I 4 percorsi : P1, P2, P3, P4.</a:t>
            </a:r>
            <a:endParaRPr lang="de-DE" kern="0" dirty="0">
              <a:solidFill>
                <a:srgbClr val="4C004C"/>
              </a:solidFill>
              <a:latin typeface="Arial" panose="020B0604020202020204" pitchFamily="34" charset="0"/>
              <a:ea typeface="ＭＳ Ｐゴシック"/>
              <a:cs typeface="Arial" panose="020B0604020202020204" pitchFamily="34" charset="0"/>
            </a:endParaRPr>
          </a:p>
        </p:txBody>
      </p:sp>
      <p:sp>
        <p:nvSpPr>
          <p:cNvPr id="13" name="Rettangolo 1">
            <a:extLst>
              <a:ext uri="{FF2B5EF4-FFF2-40B4-BE49-F238E27FC236}">
                <a16:creationId xmlns:a16="http://schemas.microsoft.com/office/drawing/2014/main" id="{0B4478DC-A362-4464-BE80-98B006B182EA}"/>
              </a:ext>
            </a:extLst>
          </p:cNvPr>
          <p:cNvSpPr/>
          <p:nvPr/>
        </p:nvSpPr>
        <p:spPr bwMode="auto">
          <a:xfrm>
            <a:off x="672661" y="1332839"/>
            <a:ext cx="2430619" cy="400110"/>
          </a:xfrm>
          <a:prstGeom prst="rect">
            <a:avLst/>
          </a:prstGeom>
          <a:solidFill>
            <a:srgbClr val="C9E7A7"/>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a:ln>
                  <a:noFill/>
                </a:ln>
                <a:solidFill>
                  <a:schemeClr val="tx1"/>
                </a:solidFill>
                <a:effectLst/>
                <a:ea typeface="ＭＳ Ｐゴシック" pitchFamily="116" charset="-128"/>
                <a:cs typeface="Calibri Light" panose="020F0302020204030204" pitchFamily="34" charset="0"/>
              </a:rPr>
              <a:t>Quali PRESTAZIONI</a:t>
            </a:r>
          </a:p>
        </p:txBody>
      </p:sp>
      <p:sp>
        <p:nvSpPr>
          <p:cNvPr id="14" name="Rettangolo 17">
            <a:extLst>
              <a:ext uri="{FF2B5EF4-FFF2-40B4-BE49-F238E27FC236}">
                <a16:creationId xmlns:a16="http://schemas.microsoft.com/office/drawing/2014/main" id="{08EA8C1E-2AD0-4C44-A3B3-E59C95A482B4}"/>
              </a:ext>
            </a:extLst>
          </p:cNvPr>
          <p:cNvSpPr/>
          <p:nvPr/>
        </p:nvSpPr>
        <p:spPr bwMode="auto">
          <a:xfrm>
            <a:off x="3439551" y="1332839"/>
            <a:ext cx="2430619" cy="400110"/>
          </a:xfrm>
          <a:prstGeom prst="rect">
            <a:avLst/>
          </a:prstGeom>
          <a:solidFill>
            <a:srgbClr val="C9E7A7"/>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it-IT" sz="1400" b="1" dirty="0">
                <a:ea typeface="ＭＳ Ｐゴシック" pitchFamily="116" charset="-128"/>
                <a:cs typeface="Calibri Light" panose="020F0302020204030204" pitchFamily="34" charset="0"/>
              </a:rPr>
              <a:t>Con che FREQUENZA</a:t>
            </a:r>
            <a:endParaRPr kumimoji="0" lang="it-IT" sz="1400" b="1" i="0" u="none" strike="noStrike" cap="none" normalizeH="0" baseline="0" dirty="0">
              <a:ln>
                <a:noFill/>
              </a:ln>
              <a:solidFill>
                <a:schemeClr val="tx1"/>
              </a:solidFill>
              <a:effectLst/>
              <a:ea typeface="ＭＳ Ｐゴシック" pitchFamily="116" charset="-128"/>
              <a:cs typeface="Calibri Light" panose="020F0302020204030204" pitchFamily="34" charset="0"/>
            </a:endParaRPr>
          </a:p>
        </p:txBody>
      </p:sp>
      <p:sp>
        <p:nvSpPr>
          <p:cNvPr id="17" name="Rettangolo 18">
            <a:extLst>
              <a:ext uri="{FF2B5EF4-FFF2-40B4-BE49-F238E27FC236}">
                <a16:creationId xmlns:a16="http://schemas.microsoft.com/office/drawing/2014/main" id="{F0626305-1697-4405-8B55-B912721C318B}"/>
              </a:ext>
            </a:extLst>
          </p:cNvPr>
          <p:cNvSpPr/>
          <p:nvPr/>
        </p:nvSpPr>
        <p:spPr bwMode="auto">
          <a:xfrm>
            <a:off x="6206441" y="1332839"/>
            <a:ext cx="2430619" cy="400110"/>
          </a:xfrm>
          <a:prstGeom prst="rect">
            <a:avLst/>
          </a:prstGeom>
          <a:solidFill>
            <a:srgbClr val="C9E7A7"/>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it-IT" sz="1400" b="1" dirty="0">
                <a:ea typeface="ＭＳ Ｐゴシック" pitchFamily="116" charset="-128"/>
                <a:cs typeface="Calibri Light" panose="020F0302020204030204" pitchFamily="34" charset="0"/>
              </a:rPr>
              <a:t>CHI le fa</a:t>
            </a:r>
            <a:endParaRPr kumimoji="0" lang="it-IT" sz="1400" b="1" i="0" u="none" strike="noStrike" cap="none" normalizeH="0" baseline="0" dirty="0">
              <a:ln>
                <a:noFill/>
              </a:ln>
              <a:solidFill>
                <a:schemeClr val="tx1"/>
              </a:solidFill>
              <a:effectLst/>
              <a:ea typeface="ＭＳ Ｐゴシック" pitchFamily="116" charset="-128"/>
              <a:cs typeface="Calibri Light" panose="020F0302020204030204" pitchFamily="34" charset="0"/>
            </a:endParaRPr>
          </a:p>
        </p:txBody>
      </p:sp>
      <p:pic>
        <p:nvPicPr>
          <p:cNvPr id="18" name="Immagine 19">
            <a:extLst>
              <a:ext uri="{FF2B5EF4-FFF2-40B4-BE49-F238E27FC236}">
                <a16:creationId xmlns:a16="http://schemas.microsoft.com/office/drawing/2014/main" id="{54BA8F31-144A-4CE0-9612-2C41C2F1ADD2}"/>
              </a:ext>
            </a:extLst>
          </p:cNvPr>
          <p:cNvPicPr>
            <a:picLocks noChangeAspect="1"/>
          </p:cNvPicPr>
          <p:nvPr/>
        </p:nvPicPr>
        <p:blipFill>
          <a:blip r:embed="rId2"/>
          <a:stretch>
            <a:fillRect/>
          </a:stretch>
        </p:blipFill>
        <p:spPr>
          <a:xfrm>
            <a:off x="1020427" y="1868660"/>
            <a:ext cx="7268865" cy="4288715"/>
          </a:xfrm>
          <a:prstGeom prst="rect">
            <a:avLst/>
          </a:prstGeom>
        </p:spPr>
      </p:pic>
      <p:sp>
        <p:nvSpPr>
          <p:cNvPr id="19" name="Rettangolo 20">
            <a:extLst>
              <a:ext uri="{FF2B5EF4-FFF2-40B4-BE49-F238E27FC236}">
                <a16:creationId xmlns:a16="http://schemas.microsoft.com/office/drawing/2014/main" id="{C62762C0-264F-4CCE-B297-AE0C1669D4DC}"/>
              </a:ext>
            </a:extLst>
          </p:cNvPr>
          <p:cNvSpPr/>
          <p:nvPr/>
        </p:nvSpPr>
        <p:spPr bwMode="auto">
          <a:xfrm rot="19872647">
            <a:off x="6640032" y="5365286"/>
            <a:ext cx="1980728" cy="576064"/>
          </a:xfrm>
          <a:prstGeom prst="rect">
            <a:avLst/>
          </a:prstGeom>
          <a:solidFill>
            <a:srgbClr val="FFFF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a:ln>
                  <a:noFill/>
                </a:ln>
                <a:solidFill>
                  <a:schemeClr val="tx1"/>
                </a:solidFill>
                <a:effectLst/>
                <a:ea typeface="ＭＳ Ｐゴシック" pitchFamily="116" charset="-128"/>
                <a:cs typeface="Calibri Light" panose="020F0302020204030204" pitchFamily="34" charset="0"/>
              </a:rPr>
              <a:t>Esempio P1 – percorso «Base»</a:t>
            </a:r>
          </a:p>
        </p:txBody>
      </p:sp>
      <p:sp>
        <p:nvSpPr>
          <p:cNvPr id="20" name="CasellaDiTesto 5">
            <a:extLst>
              <a:ext uri="{FF2B5EF4-FFF2-40B4-BE49-F238E27FC236}">
                <a16:creationId xmlns:a16="http://schemas.microsoft.com/office/drawing/2014/main" id="{AB16C1FA-CBA6-4A4B-825A-B4D7DE50911F}"/>
              </a:ext>
            </a:extLst>
          </p:cNvPr>
          <p:cNvSpPr txBox="1"/>
          <p:nvPr/>
        </p:nvSpPr>
        <p:spPr>
          <a:xfrm>
            <a:off x="323528" y="717854"/>
            <a:ext cx="8501135" cy="411908"/>
          </a:xfrm>
          <a:prstGeom prst="rect">
            <a:avLst/>
          </a:prstGeom>
          <a:noFill/>
        </p:spPr>
        <p:txBody>
          <a:bodyPr wrap="square" rtlCol="0">
            <a:spAutoFit/>
          </a:bodyPr>
          <a:lstStyle>
            <a:defPPr>
              <a:defRPr lang="de-DE"/>
            </a:defPPr>
            <a:lvl1pPr algn="just">
              <a:lnSpc>
                <a:spcPct val="150000"/>
              </a:lnSpc>
              <a:defRPr sz="1600" b="1">
                <a:cs typeface="Calibri Light" panose="020F0302020204030204" pitchFamily="34" charset="0"/>
              </a:defRPr>
            </a:lvl1pPr>
          </a:lstStyle>
          <a:p>
            <a:r>
              <a:rPr lang="it-IT" b="0" dirty="0"/>
              <a:t>Nel PDTA, per ciascun percorso, vengono indicate:</a:t>
            </a:r>
          </a:p>
        </p:txBody>
      </p:sp>
    </p:spTree>
    <p:extLst>
      <p:ext uri="{BB962C8B-B14F-4D97-AF65-F5344CB8AC3E}">
        <p14:creationId xmlns:p14="http://schemas.microsoft.com/office/powerpoint/2010/main" val="26614125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309</Words>
  <Application>Microsoft Office PowerPoint</Application>
  <PresentationFormat>Bildschirmpräsentation (4:3)</PresentationFormat>
  <Paragraphs>30</Paragraphs>
  <Slides>5</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vt:i4>
      </vt:variant>
    </vt:vector>
  </HeadingPairs>
  <TitlesOfParts>
    <vt:vector size="12" baseType="lpstr">
      <vt:lpstr>ＭＳ Ｐゴシック</vt:lpstr>
      <vt:lpstr>Arial</vt:lpstr>
      <vt:lpstr>Calibri</vt:lpstr>
      <vt:lpstr>Calibri Light</vt:lpstr>
      <vt:lpstr>Verdana</vt:lpstr>
      <vt:lpstr>Wingdings</vt:lpstr>
      <vt:lpstr>Tema di Office</vt:lpstr>
      <vt:lpstr>PowerPoint-Präsentation</vt:lpstr>
      <vt:lpstr>PowerPoint-Präsentation</vt:lpstr>
      <vt:lpstr>PowerPoint-Präsentation</vt:lpstr>
      <vt:lpstr>PowerPoint-Präsentation</vt:lpstr>
      <vt:lpstr>PowerPoint-Präsentation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Vieider, Samuel</cp:lastModifiedBy>
  <cp:revision>1460</cp:revision>
  <dcterms:created xsi:type="dcterms:W3CDTF">2010-05-23T14:28:12Z</dcterms:created>
  <dcterms:modified xsi:type="dcterms:W3CDTF">2018-12-04T10:46:56Z</dcterms:modified>
</cp:coreProperties>
</file>