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022" r:id="rId2"/>
  </p:sldMasterIdLst>
  <p:notesMasterIdLst>
    <p:notesMasterId r:id="rId21"/>
  </p:notesMasterIdLst>
  <p:handoutMasterIdLst>
    <p:handoutMasterId r:id="rId22"/>
  </p:handoutMasterIdLst>
  <p:sldIdLst>
    <p:sldId id="291" r:id="rId3"/>
    <p:sldId id="642" r:id="rId4"/>
    <p:sldId id="643" r:id="rId5"/>
    <p:sldId id="262" r:id="rId6"/>
    <p:sldId id="685" r:id="rId7"/>
    <p:sldId id="688" r:id="rId8"/>
    <p:sldId id="679" r:id="rId9"/>
    <p:sldId id="607" r:id="rId10"/>
    <p:sldId id="665" r:id="rId11"/>
    <p:sldId id="666" r:id="rId12"/>
    <p:sldId id="669" r:id="rId13"/>
    <p:sldId id="270" r:id="rId14"/>
    <p:sldId id="608" r:id="rId15"/>
    <p:sldId id="593" r:id="rId16"/>
    <p:sldId id="668" r:id="rId17"/>
    <p:sldId id="664" r:id="rId18"/>
    <p:sldId id="275" r:id="rId19"/>
    <p:sldId id="667" r:id="rId20"/>
  </p:sldIdLst>
  <p:sldSz cx="12192000" cy="6858000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  <p:cmAuthor id="2" name="Gruber-Fischnaller Dr. Evelyn Maria" initials="GDEM" lastIdx="2" clrIdx="1">
    <p:extLst>
      <p:ext uri="{19B8F6BF-5375-455C-9EA6-DF929625EA0E}">
        <p15:presenceInfo xmlns:p15="http://schemas.microsoft.com/office/powerpoint/2012/main" userId="S-1-5-21-2330938480-3302640531-4266943399-7647" providerId="AD"/>
      </p:ext>
    </p:extLst>
  </p:cmAuthor>
  <p:cmAuthor id="3" name="Egger, Susanna" initials="ES" lastIdx="2" clrIdx="2">
    <p:extLst>
      <p:ext uri="{19B8F6BF-5375-455C-9EA6-DF929625EA0E}">
        <p15:presenceInfo xmlns:p15="http://schemas.microsoft.com/office/powerpoint/2012/main" userId="S-1-5-21-695230719-2076517378-1542849698-131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CCFF"/>
    <a:srgbClr val="99CCFF"/>
    <a:srgbClr val="6699FF"/>
    <a:srgbClr val="336699"/>
    <a:srgbClr val="FFFFFF"/>
    <a:srgbClr val="FFC000"/>
    <a:srgbClr val="144DA0"/>
    <a:srgbClr val="CD0E1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9" autoAdjust="0"/>
    <p:restoredTop sz="43494" autoAdjust="0"/>
  </p:normalViewPr>
  <p:slideViewPr>
    <p:cSldViewPr>
      <p:cViewPr varScale="1">
        <p:scale>
          <a:sx n="49" d="100"/>
          <a:sy n="49" d="100"/>
        </p:scale>
        <p:origin x="30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58" y="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uftakt%20PK-LR%2008.08.2019\Daten%20Leistungen%20Sabes_2018%20Grafiken_Gesam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'Chronisch Kranke'!$B$4</c:f>
              <c:strCache>
                <c:ptCount val="1"/>
                <c:pt idx="0">
                  <c:v>Ipertensione arteriosa e patologie cardiache: ca. 97.000 persone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'Chronisch Kranke'!$C$4</c:f>
              <c:numCache>
                <c:formatCode>0.00%</c:formatCode>
                <c:ptCount val="1"/>
                <c:pt idx="0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C-4AE6-98F1-D6261B984C96}"/>
            </c:ext>
          </c:extLst>
        </c:ser>
        <c:ser>
          <c:idx val="1"/>
          <c:order val="1"/>
          <c:tx>
            <c:strRef>
              <c:f>'Chronisch Kranke'!$B$5</c:f>
              <c:strCache>
                <c:ptCount val="1"/>
                <c:pt idx="0">
                  <c:v>Tumori: ca. 32.500 persone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'Chronisch Kranke'!$C$5</c:f>
              <c:numCache>
                <c:formatCode>0.00%</c:formatCode>
                <c:ptCount val="1"/>
                <c:pt idx="0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C-4AE6-98F1-D6261B984C96}"/>
            </c:ext>
          </c:extLst>
        </c:ser>
        <c:ser>
          <c:idx val="2"/>
          <c:order val="2"/>
          <c:tx>
            <c:strRef>
              <c:f>'Chronisch Kranke'!$B$6</c:f>
              <c:strCache>
                <c:ptCount val="1"/>
                <c:pt idx="0">
                  <c:v>Diabete: ca. 22.500 persone</c:v>
                </c:pt>
              </c:strCache>
            </c:strRef>
          </c:tx>
          <c:spPr>
            <a:solidFill>
              <a:srgbClr val="33CC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'Chronisch Kranke'!$C$6</c:f>
              <c:numCache>
                <c:formatCode>0.00%</c:formatCode>
                <c:ptCount val="1"/>
                <c:pt idx="0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C-4AE6-98F1-D6261B984C96}"/>
            </c:ext>
          </c:extLst>
        </c:ser>
        <c:ser>
          <c:idx val="3"/>
          <c:order val="3"/>
          <c:tx>
            <c:strRef>
              <c:f>'Chronisch Kranke'!$B$7</c:f>
              <c:strCache>
                <c:ptCount val="1"/>
                <c:pt idx="0">
                  <c:v>Patologie dell’apparato respiratorio: ca. 22.000 persone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'Chronisch Kranke'!$C$7</c:f>
              <c:numCache>
                <c:formatCode>0.00%</c:formatCode>
                <c:ptCount val="1"/>
                <c:pt idx="0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C-4AE6-98F1-D6261B984C96}"/>
            </c:ext>
          </c:extLst>
        </c:ser>
        <c:ser>
          <c:idx val="4"/>
          <c:order val="4"/>
          <c:tx>
            <c:strRef>
              <c:f>'Chronisch Kranke'!$B$8</c:f>
              <c:strCache>
                <c:ptCount val="1"/>
                <c:pt idx="0">
                  <c:v>Insufficienza renale: ca. 7.000 persone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'Chronisch Kranke'!$C$8</c:f>
              <c:numCache>
                <c:formatCode>0.00%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C-4AE6-98F1-D6261B984C96}"/>
            </c:ext>
          </c:extLst>
        </c:ser>
        <c:ser>
          <c:idx val="5"/>
          <c:order val="5"/>
          <c:tx>
            <c:strRef>
              <c:f>'Chronisch Kranke'!$B$9</c:f>
              <c:strCache>
                <c:ptCount val="1"/>
                <c:pt idx="0">
                  <c:v>Alzheimer e demenza: ca. 4.700 persone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'Chronisch Kranke'!$C$9</c:f>
              <c:numCache>
                <c:formatCode>0.00%</c:formatCode>
                <c:ptCount val="1"/>
                <c:pt idx="0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AC-4AE6-98F1-D6261B984C96}"/>
            </c:ext>
          </c:extLst>
        </c:ser>
        <c:ser>
          <c:idx val="6"/>
          <c:order val="6"/>
          <c:tx>
            <c:strRef>
              <c:f>'Chronisch Kranke'!$B$10</c:f>
              <c:strCache>
                <c:ptCount val="1"/>
                <c:pt idx="0">
                  <c:v>Parkinson: ca. 1.500 persone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'Chronisch Kranke'!$C$10</c:f>
              <c:numCache>
                <c:formatCode>0.00%</c:formatCode>
                <c:ptCount val="1"/>
                <c:pt idx="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AC-4AE6-98F1-D6261B984C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38121728"/>
        <c:axId val="538120744"/>
      </c:barChart>
      <c:catAx>
        <c:axId val="538121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8120744"/>
        <c:crosses val="autoZero"/>
        <c:auto val="1"/>
        <c:lblAlgn val="ctr"/>
        <c:lblOffset val="100"/>
        <c:noMultiLvlLbl val="0"/>
      </c:catAx>
      <c:valAx>
        <c:axId val="538120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812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0.50222</cdr:x>
      <cdr:y>0.20272</cdr:y>
    </cdr:from>
    <cdr:to>
      <cdr:x>0.98863</cdr:x>
      <cdr:y>0.31905</cdr:y>
    </cdr:to>
    <cdr:sp macro="" textlink="">
      <cdr:nvSpPr>
        <cdr:cNvPr id="2" name="Textplatzhalter 2">
          <a:extLst xmlns:a="http://schemas.openxmlformats.org/drawingml/2006/main">
            <a:ext uri="{FF2B5EF4-FFF2-40B4-BE49-F238E27FC236}">
              <a16:creationId xmlns:a16="http://schemas.microsoft.com/office/drawing/2014/main" id="{428127A0-69C6-4DF9-B6AD-4EC0C4D9A7AB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476757" y="1129350"/>
          <a:ext cx="530436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 algn="l" rtl="0" eaLnBrk="0" fontAlgn="base" hangingPunct="0">
            <a:spcBef>
              <a:spcPct val="20000"/>
            </a:spcBef>
            <a:spcAft>
              <a:spcPct val="0"/>
            </a:spcAft>
            <a:buNone/>
            <a:defRPr sz="24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1pPr>
          <a:lvl2pPr marL="742950" indent="-28575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2pPr>
          <a:lvl3pPr marL="11430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•"/>
            <a:defRPr sz="16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3pPr>
          <a:lvl4pPr marL="16002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 sz="14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4pPr>
          <a:lvl5pPr marL="2057400" indent="-228600" algn="l" rtl="0" eaLnBrk="0" fontAlgn="base" hangingPunct="0">
            <a:spcBef>
              <a:spcPct val="20000"/>
            </a:spcBef>
            <a:spcAft>
              <a:spcPct val="0"/>
            </a:spcAft>
            <a:buChar char="»"/>
            <a:defRPr sz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5pPr>
          <a:lvl6pPr marL="25146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  <a:cs typeface="+mn-cs"/>
            </a:defRPr>
          </a:lvl6pPr>
          <a:lvl7pPr marL="29718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  <a:cs typeface="+mn-cs"/>
            </a:defRPr>
          </a:lvl7pPr>
          <a:lvl8pPr marL="34290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  <a:cs typeface="+mn-cs"/>
            </a:defRPr>
          </a:lvl8pPr>
          <a:lvl9pPr marL="38862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  <a:cs typeface="+mn-cs"/>
            </a:defRPr>
          </a:lvl9pPr>
        </a:lstStyle>
        <a:p xmlns:a="http://schemas.openxmlformats.org/drawingml/2006/main">
          <a:r>
            <a:rPr lang="de-DE" sz="2800" b="1" kern="1200" dirty="0" err="1">
              <a:solidFill>
                <a:srgbClr val="C00000"/>
              </a:solidFill>
            </a:rPr>
            <a:t>Percentuali</a:t>
          </a:r>
          <a:r>
            <a:rPr lang="de-DE" sz="2800" b="1" kern="1200" dirty="0">
              <a:solidFill>
                <a:srgbClr val="C00000"/>
              </a:solidFill>
            </a:rPr>
            <a:t> </a:t>
          </a:r>
          <a:r>
            <a:rPr lang="de-DE" sz="2800" b="1" kern="1200" dirty="0" err="1">
              <a:solidFill>
                <a:srgbClr val="C00000"/>
              </a:solidFill>
            </a:rPr>
            <a:t>sulla</a:t>
          </a:r>
          <a:r>
            <a:rPr lang="de-DE" sz="2800" b="1" kern="1200" dirty="0">
              <a:solidFill>
                <a:srgbClr val="C00000"/>
              </a:solidFill>
            </a:rPr>
            <a:t> </a:t>
          </a:r>
          <a:r>
            <a:rPr lang="de-DE" sz="2800" b="1" kern="1200" dirty="0" err="1">
              <a:solidFill>
                <a:srgbClr val="C00000"/>
              </a:solidFill>
            </a:rPr>
            <a:t>popolazione</a:t>
          </a:r>
          <a:br>
            <a:rPr lang="de-DE" dirty="0">
              <a:highlight>
                <a:srgbClr val="FFFF00"/>
              </a:highlight>
            </a:rPr>
          </a:br>
          <a:endParaRPr lang="it-IT" dirty="0"/>
        </a:p>
        <a:p xmlns:a="http://schemas.openxmlformats.org/drawingml/2006/main">
          <a:pPr indent="-285750" eaLnBrk="1" hangingPunct="1"/>
          <a:endParaRPr lang="de-DE" kern="1200" dirty="0">
            <a:solidFill>
              <a:schemeClr val="tx2"/>
            </a:solidFill>
            <a:latin typeface="Open Sans"/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5D81D1-3392-4A65-9B01-561759EFF21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81" rIns="91557" bIns="45781" numCol="1" anchor="t" anchorCtr="0" compatLnSpc="1">
            <a:prstTxWarp prst="textNoShape">
              <a:avLst/>
            </a:prstTxWarp>
          </a:bodyPr>
          <a:lstStyle>
            <a:lvl1pPr defTabSz="915801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8EF38-716F-4390-A3C6-4F3643422F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56038" y="1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81" rIns="91557" bIns="45781" numCol="1" anchor="t" anchorCtr="0" compatLnSpc="1">
            <a:prstTxWarp prst="textNoShape">
              <a:avLst/>
            </a:prstTxWarp>
          </a:bodyPr>
          <a:lstStyle>
            <a:lvl1pPr algn="r" defTabSz="915801" eaLnBrk="1" hangingPunct="1">
              <a:defRPr sz="1200"/>
            </a:lvl1pPr>
          </a:lstStyle>
          <a:p>
            <a:pPr>
              <a:defRPr/>
            </a:pPr>
            <a:fld id="{B246421C-BBE6-4598-8BB7-05B8CCD60FFA}" type="datetimeFigureOut">
              <a:rPr lang="en-US" altLang="it-IT"/>
              <a:pPr>
                <a:defRPr/>
              </a:pPr>
              <a:t>8/8/2019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5A107-805B-4997-9360-6B5CDDEFD3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1" y="9440864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81" rIns="91557" bIns="45781" numCol="1" anchor="b" anchorCtr="0" compatLnSpc="1">
            <a:prstTxWarp prst="textNoShape">
              <a:avLst/>
            </a:prstTxWarp>
          </a:bodyPr>
          <a:lstStyle>
            <a:lvl1pPr defTabSz="915801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FF7A7-C917-4A8C-81FB-09A348A43A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4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81" rIns="91557" bIns="45781" numCol="1" anchor="b" anchorCtr="0" compatLnSpc="1">
            <a:prstTxWarp prst="textNoShape">
              <a:avLst/>
            </a:prstTxWarp>
          </a:bodyPr>
          <a:lstStyle>
            <a:lvl1pPr algn="r" defTabSz="915801" eaLnBrk="1" hangingPunct="1">
              <a:defRPr sz="1200"/>
            </a:lvl1pPr>
          </a:lstStyle>
          <a:p>
            <a:pPr>
              <a:defRPr/>
            </a:pPr>
            <a:fld id="{A70AE914-63AD-4C9D-A2FD-C9CE32BD9B44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7548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DBD7199-1AE1-466C-B1CA-776FB73418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81" rIns="91557" bIns="45781" numCol="1" anchor="t" anchorCtr="0" compatLnSpc="1">
            <a:prstTxWarp prst="textNoShape">
              <a:avLst/>
            </a:prstTxWarp>
          </a:bodyPr>
          <a:lstStyle>
            <a:lvl1pPr defTabSz="915801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4AF21DE-06D3-4BD2-8DFD-E559B1276D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1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81" rIns="91557" bIns="45781" numCol="1" anchor="t" anchorCtr="0" compatLnSpc="1">
            <a:prstTxWarp prst="textNoShape">
              <a:avLst/>
            </a:prstTxWarp>
          </a:bodyPr>
          <a:lstStyle>
            <a:lvl1pPr algn="r" defTabSz="915801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617D1F7-A77C-4BAA-B77B-23AE8B85B7A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A59FDD4-47B3-4ADF-A42E-503210435F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5"/>
            <a:ext cx="54498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81" rIns="91557" bIns="4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C380837-E412-448E-B7EB-31FB63B1A1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4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81" rIns="91557" bIns="45781" numCol="1" anchor="b" anchorCtr="0" compatLnSpc="1">
            <a:prstTxWarp prst="textNoShape">
              <a:avLst/>
            </a:prstTxWarp>
          </a:bodyPr>
          <a:lstStyle>
            <a:lvl1pPr defTabSz="915801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10AA39F5-89E6-4ED5-B241-B6B556FF7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4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81" rIns="91557" bIns="45781" numCol="1" anchor="b" anchorCtr="0" compatLnSpc="1">
            <a:prstTxWarp prst="textNoShape">
              <a:avLst/>
            </a:prstTxWarp>
          </a:bodyPr>
          <a:lstStyle>
            <a:lvl1pPr algn="r" defTabSz="915801" eaLnBrk="1" hangingPunct="1">
              <a:defRPr sz="1200"/>
            </a:lvl1pPr>
          </a:lstStyle>
          <a:p>
            <a:pPr>
              <a:defRPr/>
            </a:pPr>
            <a:fld id="{9FA04895-A5C5-4425-9A46-0423DA9DF57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945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63645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1310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9548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/>
              <a:t>Esempio costi di farmaci approvati sul mercato per INFUSIONE</a:t>
            </a:r>
            <a:r>
              <a:rPr lang="de-DE" sz="1000" dirty="0"/>
              <a:t>: </a:t>
            </a:r>
          </a:p>
          <a:p>
            <a:r>
              <a:rPr lang="de-DE" sz="1000" dirty="0" err="1"/>
              <a:t>Cartzellen</a:t>
            </a:r>
            <a:r>
              <a:rPr lang="de-DE" sz="1000" dirty="0"/>
              <a:t>: 475.000 Euro (Krebsmedikament)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4980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05724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58372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82341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8531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96695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9124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7B271-6E6A-4BB1-932C-5CE0CD695C7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36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7B271-6E6A-4BB1-932C-5CE0CD695C7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17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/>
              <a:t>Caratteristiche diverse: </a:t>
            </a:r>
          </a:p>
          <a:p>
            <a:r>
              <a:rPr lang="it-IT" sz="1000" dirty="0"/>
              <a:t>Alto Adige 92,2% prestazioni pubbliche e 2,6% di private e 5,1% di servizi convenzionati  </a:t>
            </a:r>
          </a:p>
          <a:p>
            <a:r>
              <a:rPr lang="it-IT" sz="1000" dirty="0"/>
              <a:t>Italia pubblico = 71,8%, privato = 28,2%.</a:t>
            </a:r>
          </a:p>
          <a:p>
            <a:r>
              <a:rPr lang="it-IT" sz="1000" dirty="0"/>
              <a:t>Lombardia: 60-65% Pubblico </a:t>
            </a:r>
          </a:p>
          <a:p>
            <a:endParaRPr lang="de-DE" sz="1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9519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10.758</a:t>
            </a: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collaboratrici</a:t>
            </a: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collaboratori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89000" lvl="1" indent="-342900">
              <a:buFont typeface="Symbol" panose="05050102010706020507" pitchFamily="18" charset="2"/>
              <a:buChar char="-"/>
            </a:pP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7.274 </a:t>
            </a:r>
            <a:r>
              <a:rPr lang="de-DE" sz="1000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collaboratrici</a:t>
            </a:r>
            <a:r>
              <a:rPr lang="de-DE" sz="10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de-DE" sz="1000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collaboratori</a:t>
            </a:r>
            <a:r>
              <a:rPr lang="de-DE" sz="10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000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</a:t>
            </a:r>
            <a:r>
              <a:rPr lang="de-DE" sz="10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000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settore</a:t>
            </a:r>
            <a:r>
              <a:rPr lang="de-DE" sz="10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000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sanitario</a:t>
            </a:r>
            <a:endParaRPr lang="de-DE" sz="1000" dirty="0"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1.618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3.941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infermieri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539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tecnici</a:t>
            </a: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della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riabilitazione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292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psicologi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Altre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categorie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89000" lvl="1" indent="-342900">
              <a:buFont typeface="Symbol" panose="05050102010706020507" pitchFamily="18" charset="2"/>
              <a:buChar char="-"/>
            </a:pP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2.178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tecnici</a:t>
            </a: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889000" lvl="1" indent="-342900">
              <a:buFont typeface="Symbol" panose="05050102010706020507" pitchFamily="18" charset="2"/>
              <a:buChar char="-"/>
            </a:pP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1.258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collaboratrici</a:t>
            </a: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collaboratori</a:t>
            </a:r>
            <a:r>
              <a:rPr lang="de-D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nell‘amministrazione</a:t>
            </a:r>
            <a:endParaRPr lang="de-DE" sz="1000" dirty="0"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2026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4374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2243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7832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4895-A5C5-4425-9A46-0423DA9DF578}" type="slidenum">
              <a:rPr lang="de-DE" altLang="en-US" smtClean="0"/>
              <a:pPr>
                <a:defRPr/>
              </a:pPr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39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92D5BC4-8AB9-4C36-B2E0-8ACC1AB716B5}"/>
              </a:ext>
            </a:extLst>
          </p:cNvPr>
          <p:cNvSpPr/>
          <p:nvPr userDrawn="1"/>
        </p:nvSpPr>
        <p:spPr>
          <a:xfrm flipV="1">
            <a:off x="0" y="1052736"/>
            <a:ext cx="12192000" cy="360040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9" name="Grafik 8" descr="Ein Bild, das Screenshot, Visitenkarte enthält.&#10;&#10;Mit hoher Zuverlässigkeit generierte Beschreibung">
            <a:extLst>
              <a:ext uri="{FF2B5EF4-FFF2-40B4-BE49-F238E27FC236}">
                <a16:creationId xmlns:a16="http://schemas.microsoft.com/office/drawing/2014/main" id="{4A840D28-3286-48E1-96C4-C17CF8B6C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488" y="111090"/>
            <a:ext cx="9144000" cy="941646"/>
          </a:xfrm>
          <a:prstGeom prst="rect">
            <a:avLst/>
          </a:prstGeom>
        </p:spPr>
      </p:pic>
      <p:pic>
        <p:nvPicPr>
          <p:cNvPr id="10" name="Bild 3">
            <a:extLst>
              <a:ext uri="{FF2B5EF4-FFF2-40B4-BE49-F238E27FC236}">
                <a16:creationId xmlns:a16="http://schemas.microsoft.com/office/drawing/2014/main" id="{C745EB6B-D915-4DD7-BC44-2FB9E06BB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52322"/>
            <a:ext cx="12192000" cy="55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27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5EC5E0-2E5B-4C26-99B4-CB587A89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78C7E6-5151-40DE-9E5C-6E2193A7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689946-1E78-4FE5-9B07-BE842CAF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49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58A92-2AC6-4215-94E1-D1524E89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C633BA-7C2F-498D-B401-39E970918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8422B5-2474-46E3-BE0A-E006967E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A472FF-332C-4B8F-844A-60FA7976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A14916-A04A-423F-BD3E-62BEF950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8DD3E0-F7B8-45FC-92A1-B2992FB9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07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E9738-9176-4685-8A76-AAFF0AB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4BF4B37-C90F-4905-9A75-5801D1895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00F9F8-A840-4D8B-9975-555956959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1E7492-6F40-41D3-8CBB-09DC1817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530307-2613-4CE4-8D69-4A60E709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B6995E-C13E-4820-8D63-E995A72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02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D987F-6D78-4ADF-8C58-0F8C120C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235FA2-CC0E-4F4F-A657-93E9321FD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C00741-B35B-4DE1-B84B-AC3F7788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C183BE-101F-44D9-A114-6B3C6643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9B554B-576B-448B-8845-3B56D34F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9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0AA108-F924-4342-81EC-9F65007CE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B03B66-AC6D-47F1-9B4E-1AD8A8BB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9FA23-026C-45EB-9DCF-FABB49D7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4E0949-E87B-4602-B896-520EC5E3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FFDEF-6B25-4186-B9E1-071CBD08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17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92D5BC4-8AB9-4C36-B2E0-8ACC1AB716B5}"/>
              </a:ext>
            </a:extLst>
          </p:cNvPr>
          <p:cNvSpPr/>
          <p:nvPr userDrawn="1"/>
        </p:nvSpPr>
        <p:spPr>
          <a:xfrm flipV="1">
            <a:off x="0" y="1052736"/>
            <a:ext cx="12192000" cy="360040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9" name="Grafik 8" descr="Ein Bild, das Screenshot, Visitenkarte enthält.&#10;&#10;Mit hoher Zuverlässigkeit generierte Beschreibung">
            <a:extLst>
              <a:ext uri="{FF2B5EF4-FFF2-40B4-BE49-F238E27FC236}">
                <a16:creationId xmlns:a16="http://schemas.microsoft.com/office/drawing/2014/main" id="{4A840D28-3286-48E1-96C4-C17CF8B6C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488" y="111090"/>
            <a:ext cx="9144000" cy="941646"/>
          </a:xfrm>
          <a:prstGeom prst="rect">
            <a:avLst/>
          </a:prstGeom>
        </p:spPr>
      </p:pic>
      <p:pic>
        <p:nvPicPr>
          <p:cNvPr id="10" name="Bild 3">
            <a:extLst>
              <a:ext uri="{FF2B5EF4-FFF2-40B4-BE49-F238E27FC236}">
                <a16:creationId xmlns:a16="http://schemas.microsoft.com/office/drawing/2014/main" id="{C745EB6B-D915-4DD7-BC44-2FB9E06BB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52322"/>
            <a:ext cx="12192000" cy="55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96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245682" y="1916832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50A48B-0AC4-4FBC-9257-0FA74A097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068" y="6380709"/>
            <a:ext cx="3662164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ctr">
              <a:defRPr/>
            </a:pPr>
            <a:r>
              <a:rPr lang="it-IT" dirty="0" err="1"/>
              <a:t>Eingangsbereich</a:t>
            </a:r>
            <a:r>
              <a:rPr lang="it-IT" dirty="0"/>
              <a:t> </a:t>
            </a:r>
            <a:r>
              <a:rPr lang="it-IT" dirty="0" err="1"/>
              <a:t>Krankenhaus</a:t>
            </a:r>
            <a:r>
              <a:rPr lang="it-IT" dirty="0"/>
              <a:t> Brixen</a:t>
            </a:r>
            <a:endParaRPr lang="de-DE" dirty="0"/>
          </a:p>
        </p:txBody>
      </p:sp>
      <p:sp>
        <p:nvSpPr>
          <p:cNvPr id="10" name="Datumsplatzhalter 7">
            <a:extLst>
              <a:ext uri="{FF2B5EF4-FFF2-40B4-BE49-F238E27FC236}">
                <a16:creationId xmlns:a16="http://schemas.microsoft.com/office/drawing/2014/main" id="{F257A7D1-FD4A-4DFB-BEDB-CAEFECDB6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071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accent5">
                    <a:lumMod val="50000"/>
                  </a:schemeClr>
                </a:solidFill>
                <a:latin typeface="Fira Sans Hair" charset="0"/>
                <a:ea typeface="Fira Sans Hair" charset="0"/>
                <a:cs typeface="Fira Sans Hair" charset="0"/>
              </a:defRPr>
            </a:lvl1pPr>
          </a:lstStyle>
          <a:p>
            <a:pPr>
              <a:defRPr/>
            </a:pPr>
            <a:r>
              <a:rPr lang="de-DE" dirty="0">
                <a:latin typeface="Fira Sans Medium" charset="0"/>
                <a:ea typeface="Fira Sans Medium" charset="0"/>
                <a:cs typeface="Fira Sans Medium" charset="0"/>
              </a:rPr>
              <a:t>10 Juni 2019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1A144DCA-40DA-4B31-A161-4300E2123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9240" y="6381328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pPr algn="r">
              <a:defRPr/>
            </a:pPr>
            <a:r>
              <a:rPr lang="de-DE" dirty="0"/>
              <a:t>1</a:t>
            </a:r>
            <a:r>
              <a:rPr lang="de-DE" dirty="0">
                <a:latin typeface="Fira Sans Hair" charset="0"/>
                <a:ea typeface="Fira Sans Hair" charset="0"/>
                <a:cs typeface="Fira Sans Hair" charset="0"/>
              </a:rPr>
              <a:t>|12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D95D5C-25F0-41D1-8765-284AF4E033FA}"/>
              </a:ext>
            </a:extLst>
          </p:cNvPr>
          <p:cNvSpPr txBox="1"/>
          <p:nvPr userDrawn="1"/>
        </p:nvSpPr>
        <p:spPr>
          <a:xfrm>
            <a:off x="6816080" y="501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40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91946-898C-4C69-ADC9-F44C9C31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7ED6A6-1BF3-4531-AA30-9A3E5675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588749-74D4-474F-957E-52B38EA3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7A0-8D9D-4827-88C9-EC086D86EA50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E725A5-69ED-41DB-8603-6B7E6938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B17C1D-9326-41D0-934D-2543B2AF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DBC2-F388-4043-AC95-30CE234F0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63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546ED-FFA5-4248-8AEA-742433486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A33947-8D00-4B68-B061-72D08EBA5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A1EC2F-A1EE-4305-9A63-B58849CD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AC548C-2E29-45EC-B6BF-B1CA39A2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A19148-EBBB-47BF-ABB4-837CEEA8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1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D2946-AA4D-4D69-A929-3F43AF1F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AF836F-CEFE-42E8-B5A2-DF5BAF14D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916385-5A84-4892-ADC3-73BA25AC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E1E844-0A58-4A5F-8A96-B4C3B1C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238D1-28D5-4092-9F8B-DE666B6A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47E28-43F1-4F8E-BEB4-4007DA1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7B5671-FC85-43D9-9B09-39AA70FCE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B3039B-B84F-409C-98ED-3C93C5BA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502A2-2F46-4747-BC3A-88BD73F3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8C5B76-9159-4DED-BFF5-35105E2B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2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8DBBE-50A3-47A9-AA1F-523151EB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A2CAC-0BC0-4614-8CBD-F867D1F20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E959B3-18A5-4339-AC96-AC83E631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0B1781-BD5A-4F2F-B7D8-0BE5E9EA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78EE36-0B00-4AB1-B2A4-83DEF895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0F087A-42D3-4B46-9C49-F5BCF5ED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8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BF19E-F2E1-4CEC-AB5E-33E24178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520BF4-6362-4798-83EC-A4E4BBB0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F08416-BF5A-406D-82CB-BAA8A9CCD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AE9DD2-FD82-45C5-BFED-835C558AC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2ABC50-C384-46D4-89B8-64479C681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BD1367-AC7D-4978-BB38-8EEB3ABE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DA9F67-394B-450F-A87F-CC48F830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456D5B2-B591-44D6-B466-2E57A91A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59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77D86-5E42-441A-A551-FB908F1B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E90C03-650E-4AD7-A734-B6FADFA8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D6DBF7-9419-4471-9BA8-16D2696C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4ECF47-EEE8-452B-9A28-0A99363A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25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813247-85FA-4104-8A03-3E1FD2068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err="1"/>
              <a:t>Layoutvorlage</a:t>
            </a:r>
            <a:r>
              <a:rPr lang="de-DE" altLang="en-US" dirty="0"/>
              <a:t> für Abteilung Gesundheitswesen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CAF7BA-4CD6-4879-B0C1-9C844DD7C6B7}"/>
              </a:ext>
            </a:extLst>
          </p:cNvPr>
          <p:cNvSpPr/>
          <p:nvPr userDrawn="1"/>
        </p:nvSpPr>
        <p:spPr>
          <a:xfrm>
            <a:off x="20005" y="5949281"/>
            <a:ext cx="6960096" cy="288032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CEF7FD-6065-44BB-BA4A-6FAC6F989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068" y="638070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it-IT"/>
              <a:t>Eingangsbereich KR Brixen</a:t>
            </a:r>
            <a:endParaRPr lang="de-DE" dirty="0"/>
          </a:p>
        </p:txBody>
      </p:sp>
      <p:sp>
        <p:nvSpPr>
          <p:cNvPr id="9" name="Datumsplatzhalter 7">
            <a:extLst>
              <a:ext uri="{FF2B5EF4-FFF2-40B4-BE49-F238E27FC236}">
                <a16:creationId xmlns:a16="http://schemas.microsoft.com/office/drawing/2014/main" id="{61AE151A-E282-4C63-96DB-9B4212F74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8071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accent5">
                    <a:lumMod val="50000"/>
                  </a:schemeClr>
                </a:solidFill>
                <a:latin typeface="Fira Sans Hair" charset="0"/>
                <a:ea typeface="Fira Sans Hair" charset="0"/>
                <a:cs typeface="Fira Sans Hair" charset="0"/>
              </a:defRPr>
            </a:lvl1pPr>
          </a:lstStyle>
          <a:p>
            <a:pPr>
              <a:defRPr/>
            </a:pPr>
            <a:endParaRPr lang="de-DE">
              <a:latin typeface="Fira Sans Medium" charset="0"/>
              <a:ea typeface="Fira Sans Medium" charset="0"/>
              <a:cs typeface="Fira Sans Medium" charset="0"/>
            </a:endParaRPr>
          </a:p>
        </p:txBody>
      </p:sp>
      <p:sp>
        <p:nvSpPr>
          <p:cNvPr id="10" name="Foliennummernplatzhalter 8">
            <a:extLst>
              <a:ext uri="{FF2B5EF4-FFF2-40B4-BE49-F238E27FC236}">
                <a16:creationId xmlns:a16="http://schemas.microsoft.com/office/drawing/2014/main" id="{010A7C94-3E91-4A76-BBA9-58843CFD6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9240" y="6381328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pPr algn="r">
              <a:defRPr/>
            </a:pPr>
            <a:r>
              <a:rPr lang="de-DE" dirty="0"/>
              <a:t>1</a:t>
            </a:r>
            <a:r>
              <a:rPr lang="de-DE" dirty="0">
                <a:latin typeface="Fira Sans Hair" charset="0"/>
                <a:ea typeface="Fira Sans Hair" charset="0"/>
                <a:cs typeface="Fira Sans Hair" charset="0"/>
              </a:rPr>
              <a:t>|12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2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AF4C05-210F-4AD3-B665-DC5B321E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43E707-9A4F-472B-956A-82A372F9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E47D6D-2009-406E-A17F-0AF5CFF09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7A03-5392-4DF1-9DCC-21A29CAD6E5E}" type="datetimeFigureOut">
              <a:rPr lang="de-DE" smtClean="0"/>
              <a:t>08.08.2019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564AC-D1EF-4705-B9F8-BD3E12086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F26645-2E2A-4A49-954C-4DDD2C8F0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712C-569C-4D5C-8BCD-DC50A6A1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3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26C21C3E-4DF6-4D31-BF3F-052633401162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3365891C-EE70-4987-A536-CA4C54B9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717031"/>
            <a:ext cx="8328248" cy="2159893"/>
          </a:xfrm>
          <a:solidFill>
            <a:schemeClr val="bg1"/>
          </a:solidFill>
        </p:spPr>
        <p:txBody>
          <a:bodyPr lIns="360000" tIns="180000" rIns="360000" bIns="180000"/>
          <a:lstStyle/>
          <a:p>
            <a:pPr algn="l">
              <a:spcAft>
                <a:spcPts val="1200"/>
              </a:spcAft>
            </a:pPr>
            <a:r>
              <a:rPr lang="it-IT" altLang="de-DE" sz="4000" dirty="0"/>
              <a:t>2019 - l</a:t>
            </a:r>
            <a:r>
              <a:rPr lang="de-DE" altLang="de-DE" sz="4000" dirty="0"/>
              <a:t>a salute in Alto </a:t>
            </a:r>
            <a:r>
              <a:rPr lang="de-DE" altLang="de-DE" sz="4000" dirty="0" err="1"/>
              <a:t>Adige</a:t>
            </a:r>
            <a:r>
              <a:rPr lang="de-DE" altLang="de-DE" sz="4000" dirty="0"/>
              <a:t> </a:t>
            </a:r>
            <a:br>
              <a:rPr lang="it-IT" altLang="de-DE" sz="4000" b="0" dirty="0"/>
            </a:br>
            <a:br>
              <a:rPr lang="it-IT" altLang="de-DE" sz="1200" b="0" dirty="0"/>
            </a:br>
            <a:r>
              <a:rPr lang="it-IT" altLang="de-DE" sz="2400" b="0" dirty="0"/>
              <a:t>Stato dell’arte e primi provvedimenti</a:t>
            </a:r>
            <a:br>
              <a:rPr lang="it-IT" altLang="de-DE" sz="2400" b="0" dirty="0"/>
            </a:br>
            <a:r>
              <a:rPr lang="it-IT" altLang="de-DE" sz="2400" b="0" dirty="0"/>
              <a:t>Thomas Widmann, Assessore alla Salute</a:t>
            </a:r>
            <a:endParaRPr lang="de-DE" altLang="de-DE" sz="2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2AEC69-AE0C-40EF-B879-54E594557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22200" r="15076"/>
          <a:stretch/>
        </p:blipFill>
        <p:spPr>
          <a:xfrm>
            <a:off x="432294" y="2246854"/>
            <a:ext cx="6311778" cy="355840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F150424-A406-45DA-BF0A-D5BA9FCF87EC}"/>
              </a:ext>
            </a:extLst>
          </p:cNvPr>
          <p:cNvSpPr txBox="1">
            <a:spLocks/>
          </p:cNvSpPr>
          <p:nvPr/>
        </p:nvSpPr>
        <p:spPr>
          <a:xfrm>
            <a:off x="767408" y="1385600"/>
            <a:ext cx="2545367" cy="6475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indent="0">
              <a:spcBef>
                <a:spcPct val="20000"/>
              </a:spcBef>
              <a:buNone/>
              <a:defRPr sz="2400" baseline="0">
                <a:solidFill>
                  <a:schemeClr val="tx2"/>
                </a:solidFill>
                <a:latin typeface="Open Sans"/>
                <a:ea typeface="Open Sans" panose="020B0606030504020204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en-US" sz="1800" b="1" dirty="0" err="1">
                <a:solidFill>
                  <a:srgbClr val="0070C0"/>
                </a:solidFill>
              </a:rPr>
              <a:t>Utenti</a:t>
            </a:r>
            <a:r>
              <a:rPr lang="en-US" sz="1800" b="1" dirty="0">
                <a:solidFill>
                  <a:srgbClr val="0070C0"/>
                </a:solidFill>
              </a:rPr>
              <a:t> di </a:t>
            </a:r>
            <a:r>
              <a:rPr lang="en-US" sz="1800" b="1" dirty="0" err="1">
                <a:solidFill>
                  <a:srgbClr val="0070C0"/>
                </a:solidFill>
              </a:rPr>
              <a:t>prestazioni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sanitarie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299C1EB-CCF5-4C55-A222-01C92E74589D}"/>
              </a:ext>
            </a:extLst>
          </p:cNvPr>
          <p:cNvSpPr txBox="1">
            <a:spLocks/>
          </p:cNvSpPr>
          <p:nvPr/>
        </p:nvSpPr>
        <p:spPr>
          <a:xfrm>
            <a:off x="3672816" y="1413260"/>
            <a:ext cx="3013942" cy="6475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indent="0">
              <a:spcBef>
                <a:spcPct val="20000"/>
              </a:spcBef>
              <a:buNone/>
              <a:defRPr sz="2400" baseline="0">
                <a:solidFill>
                  <a:schemeClr val="tx2"/>
                </a:solidFill>
                <a:latin typeface="Open Sans"/>
                <a:ea typeface="Open Sans" panose="020B0606030504020204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en-US" sz="1800" b="1" dirty="0" err="1">
                <a:solidFill>
                  <a:srgbClr val="0070C0"/>
                </a:solidFill>
              </a:rPr>
              <a:t>Spesa</a:t>
            </a:r>
            <a:r>
              <a:rPr lang="en-US" sz="1800" b="1" dirty="0">
                <a:solidFill>
                  <a:srgbClr val="0070C0"/>
                </a:solidFill>
              </a:rPr>
              <a:t> sanitaria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9B4B7B5-1265-4F06-B772-0876E3634027}"/>
              </a:ext>
            </a:extLst>
          </p:cNvPr>
          <p:cNvSpPr txBox="1">
            <a:spLocks/>
          </p:cNvSpPr>
          <p:nvPr/>
        </p:nvSpPr>
        <p:spPr>
          <a:xfrm>
            <a:off x="6888088" y="1628800"/>
            <a:ext cx="5040560" cy="403244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indent="0">
              <a:spcBef>
                <a:spcPct val="20000"/>
              </a:spcBef>
              <a:buNone/>
              <a:defRPr sz="2400" baseline="0">
                <a:solidFill>
                  <a:schemeClr val="tx2"/>
                </a:solidFill>
                <a:latin typeface="Open Sans"/>
                <a:ea typeface="Open Sans" panose="020B0606030504020204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sz="2800" dirty="0" err="1"/>
              <a:t>Attualmente</a:t>
            </a:r>
            <a:r>
              <a:rPr lang="en-US" sz="2800" dirty="0"/>
              <a:t> in Alto Adige </a:t>
            </a:r>
            <a:r>
              <a:rPr lang="en-US" sz="2800" dirty="0" err="1"/>
              <a:t>vivono</a:t>
            </a:r>
            <a:r>
              <a:rPr lang="en-US" sz="2800" dirty="0"/>
              <a:t> 159.000 </a:t>
            </a:r>
            <a:r>
              <a:rPr lang="en-US" sz="2800" dirty="0" err="1"/>
              <a:t>persone</a:t>
            </a:r>
            <a:r>
              <a:rPr lang="en-US" sz="2800" dirty="0"/>
              <a:t> con </a:t>
            </a:r>
            <a:r>
              <a:rPr lang="en-US" sz="2800" dirty="0" err="1"/>
              <a:t>almeno</a:t>
            </a:r>
            <a:r>
              <a:rPr lang="en-US" sz="2800" dirty="0"/>
              <a:t> una </a:t>
            </a:r>
            <a:r>
              <a:rPr lang="en-US" sz="2800" dirty="0" err="1"/>
              <a:t>malattia</a:t>
            </a:r>
            <a:r>
              <a:rPr lang="en-US" sz="2800" dirty="0"/>
              <a:t> </a:t>
            </a:r>
            <a:r>
              <a:rPr lang="en-US" sz="2800" dirty="0" err="1"/>
              <a:t>cronica</a:t>
            </a:r>
            <a:r>
              <a:rPr lang="en-US" sz="2800" dirty="0"/>
              <a:t> (29,8%). </a:t>
            </a:r>
            <a:r>
              <a:rPr lang="en-US" sz="2800" dirty="0" err="1"/>
              <a:t>Queste</a:t>
            </a:r>
            <a:r>
              <a:rPr lang="en-US" sz="2800" dirty="0"/>
              <a:t> </a:t>
            </a:r>
            <a:r>
              <a:rPr lang="en-US" sz="2800" dirty="0" err="1"/>
              <a:t>assorbono</a:t>
            </a:r>
            <a:r>
              <a:rPr lang="en-US" sz="2800" dirty="0"/>
              <a:t> </a:t>
            </a:r>
            <a:r>
              <a:rPr lang="en-US" sz="2800" dirty="0" err="1"/>
              <a:t>già</a:t>
            </a:r>
            <a:r>
              <a:rPr lang="en-US" sz="2800" dirty="0"/>
              <a:t> </a:t>
            </a:r>
            <a:r>
              <a:rPr lang="en-US" sz="2800" dirty="0" err="1"/>
              <a:t>ora</a:t>
            </a:r>
            <a:r>
              <a:rPr lang="en-US" sz="2800" dirty="0"/>
              <a:t> </a:t>
            </a:r>
            <a:r>
              <a:rPr lang="en-US" sz="2800" dirty="0" err="1"/>
              <a:t>il</a:t>
            </a:r>
            <a:r>
              <a:rPr lang="en-US" sz="2800" dirty="0"/>
              <a:t> 76,1% della </a:t>
            </a:r>
            <a:r>
              <a:rPr lang="en-US" sz="2800" dirty="0" err="1"/>
              <a:t>spesa</a:t>
            </a:r>
            <a:r>
              <a:rPr lang="en-US" sz="2800" dirty="0"/>
              <a:t> sanitaria.</a:t>
            </a:r>
          </a:p>
          <a:p>
            <a:endParaRPr lang="en-US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 err="1"/>
              <a:t>Anziani</a:t>
            </a:r>
            <a:r>
              <a:rPr lang="en-US" sz="1800" dirty="0"/>
              <a:t> con </a:t>
            </a:r>
            <a:r>
              <a:rPr lang="en-US" sz="1800" dirty="0" err="1"/>
              <a:t>malattie</a:t>
            </a:r>
            <a:r>
              <a:rPr lang="en-US" sz="1800" dirty="0"/>
              <a:t> </a:t>
            </a:r>
            <a:r>
              <a:rPr lang="en-US" sz="1800" dirty="0" err="1"/>
              <a:t>croniche</a:t>
            </a:r>
            <a:r>
              <a:rPr lang="en-US" sz="1800" dirty="0"/>
              <a:t>: 78.000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/>
              <a:t>Nel 2035 </a:t>
            </a:r>
            <a:r>
              <a:rPr lang="en-US" sz="1800" dirty="0" err="1"/>
              <a:t>aumenteranno</a:t>
            </a:r>
            <a:r>
              <a:rPr lang="en-US" sz="1800" dirty="0"/>
              <a:t> a 110.000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D9762AD-2AB0-4C2D-9382-A8CEA9DB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11233248" cy="10810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dirty="0"/>
              <a:t>Assistenza e cura di malati cronici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C94A78-C2D6-4429-9E3F-CD1541AB88A5}"/>
              </a:ext>
            </a:extLst>
          </p:cNvPr>
          <p:cNvSpPr txBox="1"/>
          <p:nvPr/>
        </p:nvSpPr>
        <p:spPr>
          <a:xfrm>
            <a:off x="1631504" y="5229201"/>
            <a:ext cx="35283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Persone con malattie croniche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DD4915-B2A5-4B06-90DC-297AB767CB4A}"/>
              </a:ext>
            </a:extLst>
          </p:cNvPr>
          <p:cNvSpPr txBox="1"/>
          <p:nvPr/>
        </p:nvSpPr>
        <p:spPr>
          <a:xfrm>
            <a:off x="1631504" y="5517234"/>
            <a:ext cx="33843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Persone con malattie non croniche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6220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620898C9-117C-4517-A137-4F4FB19BF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632080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A61CEC40-B450-46DC-865A-98AC682CAF4A}"/>
              </a:ext>
            </a:extLst>
          </p:cNvPr>
          <p:cNvSpPr txBox="1">
            <a:spLocks/>
          </p:cNvSpPr>
          <p:nvPr/>
        </p:nvSpPr>
        <p:spPr>
          <a:xfrm>
            <a:off x="767408" y="44624"/>
            <a:ext cx="11017224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>
                <a:solidFill>
                  <a:schemeClr val="tx1"/>
                </a:solidFill>
              </a:rPr>
              <a:t>Assistenza e cura di malati cronici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4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C02A4-953C-477B-AED5-B7F16343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96" y="476672"/>
            <a:ext cx="6580312" cy="1081088"/>
          </a:xfrm>
        </p:spPr>
        <p:txBody>
          <a:bodyPr/>
          <a:lstStyle/>
          <a:p>
            <a:r>
              <a:rPr lang="it-IT" dirty="0"/>
              <a:t>Sviluppi in medicina e tecnologia</a:t>
            </a:r>
            <a:endParaRPr lang="de-AT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5CA9C07B-F9DF-4531-A97B-E8D2E7960506}"/>
              </a:ext>
            </a:extLst>
          </p:cNvPr>
          <p:cNvSpPr txBox="1">
            <a:spLocks/>
          </p:cNvSpPr>
          <p:nvPr/>
        </p:nvSpPr>
        <p:spPr>
          <a:xfrm>
            <a:off x="5735960" y="1772816"/>
            <a:ext cx="6109080" cy="378203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auto" hangingPunct="0">
              <a:spcBef>
                <a:spcPts val="0"/>
              </a:spcBef>
              <a:spcAft>
                <a:spcPts val="0"/>
              </a:spcAft>
              <a:defRPr sz="1600" kern="1200" dirty="0">
                <a:solidFill>
                  <a:schemeClr val="accent5">
                    <a:lumMod val="50000"/>
                  </a:schemeClr>
                </a:solidFill>
                <a:latin typeface="Fira Sans Hair" charset="0"/>
                <a:ea typeface="Fira Sans Hair" charset="0"/>
                <a:cs typeface="Fira Sans Hair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sz="3200" dirty="0">
                <a:latin typeface="Open Sans" panose="020B0606030504020204"/>
              </a:rPr>
              <a:t>Esempi: </a:t>
            </a:r>
          </a:p>
          <a:p>
            <a:pPr marL="342900" indent="-342900">
              <a:buFontTx/>
              <a:buChar char="-"/>
            </a:pPr>
            <a:r>
              <a:rPr lang="de-DE" sz="3200" b="1" dirty="0" err="1">
                <a:solidFill>
                  <a:srgbClr val="C00000"/>
                </a:solidFill>
                <a:latin typeface="Open Sans" panose="020B0606030504020204"/>
              </a:rPr>
              <a:t>Procedure</a:t>
            </a:r>
            <a:r>
              <a:rPr lang="de-DE" sz="3200" b="1" dirty="0">
                <a:solidFill>
                  <a:srgbClr val="C00000"/>
                </a:solidFill>
                <a:latin typeface="Open Sans" panose="020B0606030504020204"/>
              </a:rPr>
              <a:t> e </a:t>
            </a:r>
            <a:r>
              <a:rPr lang="de-DE" sz="3200" b="1" dirty="0" err="1">
                <a:solidFill>
                  <a:srgbClr val="C00000"/>
                </a:solidFill>
                <a:latin typeface="Open Sans" panose="020B0606030504020204"/>
              </a:rPr>
              <a:t>metodi</a:t>
            </a:r>
            <a:r>
              <a:rPr lang="de-DE" sz="3200" b="1" dirty="0">
                <a:solidFill>
                  <a:srgbClr val="C00000"/>
                </a:solidFill>
                <a:latin typeface="Open Sans" panose="020B0606030504020204"/>
              </a:rPr>
              <a:t> di </a:t>
            </a:r>
            <a:r>
              <a:rPr lang="de-DE" sz="3200" b="1" dirty="0" err="1">
                <a:solidFill>
                  <a:srgbClr val="C00000"/>
                </a:solidFill>
                <a:latin typeface="Open Sans" panose="020B0606030504020204"/>
              </a:rPr>
              <a:t>cura</a:t>
            </a:r>
            <a:r>
              <a:rPr lang="de-DE" sz="3200" b="1" dirty="0">
                <a:solidFill>
                  <a:srgbClr val="C00000"/>
                </a:solidFill>
                <a:latin typeface="Open Sans" panose="020B0606030504020204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Open Sans" panose="020B0606030504020204"/>
              </a:rPr>
              <a:t>innovativi</a:t>
            </a:r>
            <a:r>
              <a:rPr lang="de-DE" sz="3200" b="1" dirty="0">
                <a:solidFill>
                  <a:srgbClr val="C00000"/>
                </a:solidFill>
                <a:latin typeface="Open Sans" panose="020B0606030504020204"/>
              </a:rPr>
              <a:t> </a:t>
            </a:r>
            <a:r>
              <a:rPr lang="de-DE" sz="3200" dirty="0">
                <a:latin typeface="Open Sans" panose="020B0606030504020204"/>
              </a:rPr>
              <a:t>= </a:t>
            </a:r>
            <a:r>
              <a:rPr lang="de-DE" sz="3200" dirty="0" err="1">
                <a:latin typeface="Open Sans" panose="020B0606030504020204"/>
              </a:rPr>
              <a:t>incrementi</a:t>
            </a:r>
            <a:r>
              <a:rPr lang="de-DE" sz="3200" dirty="0">
                <a:latin typeface="Open Sans" panose="020B0606030504020204"/>
              </a:rPr>
              <a:t> di </a:t>
            </a:r>
            <a:r>
              <a:rPr lang="de-DE" sz="3200" dirty="0" err="1">
                <a:latin typeface="Open Sans" panose="020B0606030504020204"/>
              </a:rPr>
              <a:t>costi</a:t>
            </a:r>
            <a:r>
              <a:rPr lang="de-DE" sz="3200" dirty="0">
                <a:latin typeface="Open Sans" panose="020B0606030504020204"/>
              </a:rPr>
              <a:t> </a:t>
            </a:r>
            <a:r>
              <a:rPr lang="de-DE" sz="3200" dirty="0" err="1">
                <a:latin typeface="Open Sans" panose="020B0606030504020204"/>
              </a:rPr>
              <a:t>enormi</a:t>
            </a:r>
            <a:r>
              <a:rPr lang="de-DE" sz="3200" dirty="0">
                <a:latin typeface="Open Sans" panose="020B0606030504020204"/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de-DE" sz="3200" b="1" dirty="0" err="1">
                <a:solidFill>
                  <a:srgbClr val="C00000"/>
                </a:solidFill>
                <a:latin typeface="Open Sans" panose="020B0606030504020204"/>
              </a:rPr>
              <a:t>Medicinali</a:t>
            </a:r>
            <a:r>
              <a:rPr lang="de-DE" sz="3200" b="1" dirty="0">
                <a:solidFill>
                  <a:srgbClr val="C00000"/>
                </a:solidFill>
                <a:latin typeface="Open Sans" panose="020B0606030504020204"/>
              </a:rPr>
              <a:t> di </a:t>
            </a:r>
            <a:r>
              <a:rPr lang="de-DE" sz="3200" b="1" dirty="0" err="1">
                <a:solidFill>
                  <a:srgbClr val="C00000"/>
                </a:solidFill>
                <a:latin typeface="Open Sans" panose="020B0606030504020204"/>
              </a:rPr>
              <a:t>nuova</a:t>
            </a:r>
            <a:r>
              <a:rPr lang="de-DE" sz="3200" b="1" dirty="0">
                <a:solidFill>
                  <a:srgbClr val="C00000"/>
                </a:solidFill>
                <a:latin typeface="Open Sans" panose="020B0606030504020204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Open Sans" panose="020B0606030504020204"/>
              </a:rPr>
              <a:t>generazione</a:t>
            </a:r>
            <a:r>
              <a:rPr lang="de-DE" sz="3200" b="1" dirty="0">
                <a:solidFill>
                  <a:srgbClr val="C00000"/>
                </a:solidFill>
                <a:latin typeface="Open Sans" panose="020B0606030504020204"/>
              </a:rPr>
              <a:t> </a:t>
            </a:r>
            <a:r>
              <a:rPr lang="de-DE" sz="3200" dirty="0">
                <a:latin typeface="Open Sans" panose="020B0606030504020204"/>
              </a:rPr>
              <a:t>p.es. per </a:t>
            </a:r>
            <a:r>
              <a:rPr lang="de-DE" sz="3200" dirty="0" err="1">
                <a:latin typeface="Open Sans" panose="020B0606030504020204"/>
              </a:rPr>
              <a:t>patologie</a:t>
            </a:r>
            <a:r>
              <a:rPr lang="de-DE" sz="3200" dirty="0">
                <a:latin typeface="Open Sans" panose="020B0606030504020204"/>
              </a:rPr>
              <a:t> </a:t>
            </a:r>
            <a:r>
              <a:rPr lang="de-DE" sz="3200" dirty="0" err="1">
                <a:latin typeface="Open Sans" panose="020B0606030504020204"/>
              </a:rPr>
              <a:t>tumorali</a:t>
            </a:r>
            <a:r>
              <a:rPr lang="de-DE" sz="3200" dirty="0">
                <a:latin typeface="Open Sans" panose="020B0606030504020204"/>
              </a:rPr>
              <a:t> e </a:t>
            </a:r>
            <a:r>
              <a:rPr lang="de-DE" sz="3200" dirty="0" err="1">
                <a:latin typeface="Open Sans" panose="020B0606030504020204"/>
              </a:rPr>
              <a:t>epatite</a:t>
            </a:r>
            <a:r>
              <a:rPr lang="de-DE" sz="3200" dirty="0">
                <a:latin typeface="Open Sans" panose="020B0606030504020204"/>
              </a:rPr>
              <a:t> C</a:t>
            </a:r>
          </a:p>
        </p:txBody>
      </p:sp>
      <p:pic>
        <p:nvPicPr>
          <p:cNvPr id="5122" name="Grafik 2" descr="image009">
            <a:extLst>
              <a:ext uri="{FF2B5EF4-FFF2-40B4-BE49-F238E27FC236}">
                <a16:creationId xmlns:a16="http://schemas.microsoft.com/office/drawing/2014/main" id="{D3D66127-6E3A-4BAC-B17A-68AF7578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554352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47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26C21C3E-4DF6-4D31-BF3F-052633401162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3365891C-EE70-4987-A536-CA4C54B9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933056"/>
            <a:ext cx="8328248" cy="1584176"/>
          </a:xfrm>
        </p:spPr>
        <p:txBody>
          <a:bodyPr lIns="360000" tIns="180000" rIns="360000" bIns="180000"/>
          <a:lstStyle/>
          <a:p>
            <a:pPr algn="l"/>
            <a:r>
              <a:rPr lang="de-DE" altLang="de-DE" sz="3600" dirty="0"/>
              <a:t>Primi </a:t>
            </a:r>
            <a:r>
              <a:rPr lang="de-DE" altLang="de-DE" sz="3600" dirty="0" err="1"/>
              <a:t>interventi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345355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4636-E8DC-47DB-9F5E-195B2E6C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404848" cy="1081088"/>
          </a:xfrm>
        </p:spPr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Interventi</a:t>
            </a:r>
            <a:r>
              <a:rPr lang="de-DE" dirty="0"/>
              <a:t> per </a:t>
            </a:r>
            <a:r>
              <a:rPr lang="de-DE" dirty="0" err="1"/>
              <a:t>l‘ottimizzazione</a:t>
            </a:r>
            <a:r>
              <a:rPr lang="de-DE" dirty="0"/>
              <a:t> del </a:t>
            </a:r>
            <a:r>
              <a:rPr lang="de-DE" dirty="0" err="1"/>
              <a:t>pronto</a:t>
            </a:r>
            <a:r>
              <a:rPr lang="de-DE" dirty="0"/>
              <a:t> </a:t>
            </a:r>
            <a:r>
              <a:rPr lang="de-DE" dirty="0" err="1"/>
              <a:t>soccorso</a:t>
            </a:r>
            <a:r>
              <a:rPr lang="de-DE" dirty="0"/>
              <a:t> di Bolzano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A7C410-6174-45A9-8F4B-A454EB28A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960" y="2528900"/>
            <a:ext cx="11233248" cy="1800200"/>
          </a:xfrm>
        </p:spPr>
        <p:txBody>
          <a:bodyPr/>
          <a:lstStyle/>
          <a:p>
            <a:pPr lvl="1" indent="0">
              <a:buNone/>
            </a:pPr>
            <a:r>
              <a:rPr lang="de-DE" sz="3200" b="1" kern="1200" dirty="0" err="1">
                <a:solidFill>
                  <a:srgbClr val="C00000"/>
                </a:solidFill>
              </a:rPr>
              <a:t>Obiettivo</a:t>
            </a:r>
            <a:r>
              <a:rPr lang="de-DE" sz="3200" b="1" kern="1200" dirty="0">
                <a:solidFill>
                  <a:srgbClr val="C00000"/>
                </a:solidFill>
              </a:rPr>
              <a:t> per </a:t>
            </a:r>
            <a:r>
              <a:rPr lang="de-DE" sz="3200" b="1" kern="1200" dirty="0" err="1">
                <a:solidFill>
                  <a:srgbClr val="C00000"/>
                </a:solidFill>
              </a:rPr>
              <a:t>l‘Azienda</a:t>
            </a:r>
            <a:r>
              <a:rPr lang="de-DE" sz="3200" b="1" kern="1200" dirty="0">
                <a:solidFill>
                  <a:srgbClr val="C00000"/>
                </a:solidFill>
              </a:rPr>
              <a:t> </a:t>
            </a:r>
            <a:r>
              <a:rPr lang="de-DE" sz="3200" b="1" kern="1200" dirty="0" err="1">
                <a:solidFill>
                  <a:srgbClr val="C00000"/>
                </a:solidFill>
              </a:rPr>
              <a:t>Sanitaria</a:t>
            </a:r>
            <a:r>
              <a:rPr lang="de-DE" sz="3200" b="1" kern="1200" dirty="0">
                <a:solidFill>
                  <a:srgbClr val="C00000"/>
                </a:solidFill>
              </a:rPr>
              <a:t>: </a:t>
            </a:r>
          </a:p>
          <a:p>
            <a:pPr marL="1085850" lvl="1" indent="-342900">
              <a:buFont typeface="Symbol" panose="05050102010706020507" pitchFamily="18" charset="2"/>
              <a:buChar char="-"/>
            </a:pPr>
            <a:r>
              <a:rPr lang="de-DE" sz="3200" b="1" dirty="0" err="1"/>
              <a:t>dimezzamento</a:t>
            </a:r>
            <a:r>
              <a:rPr lang="de-DE" sz="3200" b="1" dirty="0"/>
              <a:t> </a:t>
            </a:r>
            <a:r>
              <a:rPr lang="de-DE" sz="3200" b="1" dirty="0" err="1"/>
              <a:t>dei</a:t>
            </a:r>
            <a:r>
              <a:rPr lang="de-DE" sz="3200" b="1" dirty="0"/>
              <a:t> </a:t>
            </a:r>
            <a:r>
              <a:rPr lang="de-DE" sz="3200" b="1" dirty="0" err="1"/>
              <a:t>tempi</a:t>
            </a:r>
            <a:r>
              <a:rPr lang="de-DE" sz="3200" b="1" dirty="0"/>
              <a:t> di </a:t>
            </a:r>
            <a:r>
              <a:rPr lang="de-DE" sz="3200" b="1" dirty="0" err="1"/>
              <a:t>attesa</a:t>
            </a:r>
            <a:r>
              <a:rPr lang="de-DE" sz="3200" b="1" dirty="0"/>
              <a:t> e </a:t>
            </a:r>
            <a:r>
              <a:rPr lang="de-DE" sz="3200" b="1" dirty="0" err="1"/>
              <a:t>cura</a:t>
            </a:r>
            <a:r>
              <a:rPr lang="de-DE" sz="3200" b="1" dirty="0"/>
              <a:t> </a:t>
            </a:r>
            <a:r>
              <a:rPr lang="de-DE" sz="3200" dirty="0" err="1"/>
              <a:t>presso</a:t>
            </a:r>
            <a:r>
              <a:rPr lang="de-DE" sz="3200" dirty="0"/>
              <a:t> </a:t>
            </a:r>
            <a:r>
              <a:rPr lang="de-DE" sz="3200" dirty="0" err="1"/>
              <a:t>il</a:t>
            </a:r>
            <a:r>
              <a:rPr lang="de-DE" sz="3200" dirty="0"/>
              <a:t> </a:t>
            </a:r>
            <a:r>
              <a:rPr lang="de-DE" sz="3200" dirty="0" err="1"/>
              <a:t>Pronto</a:t>
            </a:r>
            <a:r>
              <a:rPr lang="de-DE" sz="3200" dirty="0"/>
              <a:t> </a:t>
            </a:r>
            <a:r>
              <a:rPr lang="de-DE" sz="3200" dirty="0" err="1"/>
              <a:t>soccorso</a:t>
            </a:r>
            <a:r>
              <a:rPr lang="de-DE" sz="3200" dirty="0"/>
              <a:t> di Bolzano </a:t>
            </a:r>
            <a:r>
              <a:rPr lang="de-DE" sz="3200" b="1" dirty="0" err="1"/>
              <a:t>entro</a:t>
            </a:r>
            <a:r>
              <a:rPr lang="de-DE" sz="3200" b="1" dirty="0"/>
              <a:t> 1 anno</a:t>
            </a:r>
            <a:endParaRPr lang="it-IT" sz="3200" b="1" dirty="0"/>
          </a:p>
          <a:p>
            <a:pPr marL="1085850" lvl="1" indent="-342900">
              <a:buFont typeface="Symbol" panose="05050102010706020507" pitchFamily="18" charset="2"/>
              <a:buChar char="-"/>
            </a:pPr>
            <a:endParaRPr lang="de-DE" sz="2400" dirty="0"/>
          </a:p>
          <a:p>
            <a:pPr lvl="1" indent="0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8600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A7C410-6174-45A9-8F4B-A454EB28A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4" y="1196752"/>
            <a:ext cx="11233248" cy="4176464"/>
          </a:xfrm>
        </p:spPr>
        <p:txBody>
          <a:bodyPr/>
          <a:lstStyle/>
          <a:p>
            <a:pPr marL="1085850" lvl="1" indent="-342900">
              <a:buFont typeface="Symbol" panose="05050102010706020507" pitchFamily="18" charset="2"/>
              <a:buChar char="-"/>
            </a:pPr>
            <a:r>
              <a:rPr lang="de-DE" sz="2800" b="1" kern="1200" dirty="0">
                <a:solidFill>
                  <a:srgbClr val="C00000"/>
                </a:solidFill>
              </a:rPr>
              <a:t>Service-Point des ärztlichen Bereitschaftsdienstes </a:t>
            </a:r>
            <a:r>
              <a:rPr lang="de-DE" sz="2800" dirty="0"/>
              <a:t>wurde am 2.4.2019 im Krankenhaus Bozen eröffnet</a:t>
            </a:r>
          </a:p>
          <a:p>
            <a:pPr marL="1085850" lvl="1" indent="-342900">
              <a:buFont typeface="Symbol" panose="05050102010706020507" pitchFamily="18" charset="2"/>
              <a:buChar char="-"/>
            </a:pPr>
            <a:r>
              <a:rPr lang="de-DE" sz="2800" dirty="0" err="1"/>
              <a:t>Nell‘autunno</a:t>
            </a:r>
            <a:r>
              <a:rPr lang="de-DE" sz="2800" dirty="0"/>
              <a:t> </a:t>
            </a:r>
            <a:r>
              <a:rPr lang="de-DE" sz="2800" dirty="0" err="1"/>
              <a:t>apertura</a:t>
            </a:r>
            <a:r>
              <a:rPr lang="de-DE" sz="2800" dirty="0"/>
              <a:t> di </a:t>
            </a:r>
            <a:r>
              <a:rPr lang="de-DE" sz="2800" dirty="0" err="1"/>
              <a:t>un</a:t>
            </a:r>
            <a:r>
              <a:rPr lang="de-DE" sz="2800" dirty="0"/>
              <a:t> „</a:t>
            </a:r>
            <a:r>
              <a:rPr lang="de-DE" sz="2800" b="1" kern="1200" dirty="0" err="1">
                <a:solidFill>
                  <a:srgbClr val="C00000"/>
                </a:solidFill>
              </a:rPr>
              <a:t>ambulatorio</a:t>
            </a:r>
            <a:r>
              <a:rPr lang="de-DE" sz="2800" b="1" kern="1200" dirty="0">
                <a:solidFill>
                  <a:srgbClr val="C00000"/>
                </a:solidFill>
              </a:rPr>
              <a:t> per le </a:t>
            </a:r>
            <a:r>
              <a:rPr lang="de-DE" sz="2800" b="1" kern="1200" dirty="0" err="1">
                <a:solidFill>
                  <a:srgbClr val="C00000"/>
                </a:solidFill>
              </a:rPr>
              <a:t>cure</a:t>
            </a:r>
            <a:r>
              <a:rPr lang="de-DE" sz="2800" b="1" kern="1200" dirty="0">
                <a:solidFill>
                  <a:srgbClr val="C00000"/>
                </a:solidFill>
              </a:rPr>
              <a:t> </a:t>
            </a:r>
            <a:r>
              <a:rPr lang="de-DE" sz="2800" b="1" kern="1200" dirty="0" err="1">
                <a:solidFill>
                  <a:srgbClr val="C00000"/>
                </a:solidFill>
              </a:rPr>
              <a:t>primarie</a:t>
            </a:r>
            <a:r>
              <a:rPr lang="de-DE" sz="2800" b="1" kern="1200" dirty="0">
                <a:solidFill>
                  <a:srgbClr val="C00000"/>
                </a:solidFill>
              </a:rPr>
              <a:t>“</a:t>
            </a:r>
            <a:endParaRPr lang="de-DE" sz="2800" dirty="0"/>
          </a:p>
          <a:p>
            <a:pPr marL="1085850" lvl="1" indent="-342900">
              <a:buFont typeface="Symbol" panose="05050102010706020507" pitchFamily="18" charset="2"/>
              <a:buChar char="-"/>
            </a:pPr>
            <a:r>
              <a:rPr lang="de-DE" sz="2800" dirty="0" err="1"/>
              <a:t>dal</a:t>
            </a:r>
            <a:r>
              <a:rPr lang="de-DE" sz="2800" dirty="0"/>
              <a:t> 01.12. </a:t>
            </a:r>
            <a:r>
              <a:rPr lang="de-DE" sz="2800" dirty="0" err="1"/>
              <a:t>introduzione</a:t>
            </a:r>
            <a:r>
              <a:rPr lang="de-DE" sz="2800" dirty="0"/>
              <a:t> </a:t>
            </a:r>
            <a:r>
              <a:rPr lang="de-DE" sz="2800" b="1" kern="1200" dirty="0" err="1">
                <a:solidFill>
                  <a:srgbClr val="C00000"/>
                </a:solidFill>
              </a:rPr>
              <a:t>compartecipazione</a:t>
            </a:r>
            <a:r>
              <a:rPr lang="de-DE" sz="2800" dirty="0"/>
              <a:t> per </a:t>
            </a:r>
            <a:r>
              <a:rPr lang="de-DE" sz="2800" dirty="0" err="1"/>
              <a:t>accessi</a:t>
            </a:r>
            <a:r>
              <a:rPr lang="de-DE" sz="2800" dirty="0"/>
              <a:t> </a:t>
            </a:r>
            <a:r>
              <a:rPr lang="de-DE" sz="2800" dirty="0" err="1"/>
              <a:t>inappropriati</a:t>
            </a:r>
            <a:r>
              <a:rPr lang="de-DE" sz="2800" dirty="0"/>
              <a:t> </a:t>
            </a:r>
            <a:r>
              <a:rPr lang="de-DE" sz="2800" dirty="0" err="1"/>
              <a:t>nel</a:t>
            </a:r>
            <a:r>
              <a:rPr lang="de-DE" sz="2800" dirty="0"/>
              <a:t> </a:t>
            </a:r>
            <a:r>
              <a:rPr lang="de-DE" sz="2800" dirty="0" err="1"/>
              <a:t>Pronto</a:t>
            </a:r>
            <a:r>
              <a:rPr lang="de-DE" sz="2800" dirty="0"/>
              <a:t> </a:t>
            </a:r>
            <a:r>
              <a:rPr lang="de-DE" sz="2800" dirty="0" err="1"/>
              <a:t>Soccorso</a:t>
            </a:r>
            <a:endParaRPr lang="de-DE" sz="2800" dirty="0"/>
          </a:p>
          <a:p>
            <a:pPr marL="1085850" lvl="1" indent="-342900">
              <a:buFont typeface="Symbol" panose="05050102010706020507" pitchFamily="18" charset="2"/>
              <a:buChar char="-"/>
            </a:pPr>
            <a:r>
              <a:rPr lang="de-DE" sz="2800" dirty="0" err="1"/>
              <a:t>Entro</a:t>
            </a:r>
            <a:r>
              <a:rPr lang="de-DE" sz="2800" dirty="0"/>
              <a:t> 2020 </a:t>
            </a:r>
            <a:r>
              <a:rPr lang="de-DE" sz="2800" dirty="0" err="1"/>
              <a:t>Introduzione</a:t>
            </a:r>
            <a:r>
              <a:rPr lang="de-DE" sz="2800" dirty="0"/>
              <a:t> </a:t>
            </a:r>
            <a:r>
              <a:rPr lang="de-DE" sz="2800" b="1" kern="1200" dirty="0">
                <a:solidFill>
                  <a:srgbClr val="C00000"/>
                </a:solidFill>
              </a:rPr>
              <a:t>UCCP</a:t>
            </a:r>
            <a:r>
              <a:rPr lang="de-DE" sz="2800" dirty="0"/>
              <a:t> (</a:t>
            </a:r>
            <a:r>
              <a:rPr lang="it-IT" sz="2800" dirty="0"/>
              <a:t>unità complessa di cure primarie) nel distretto </a:t>
            </a:r>
            <a:r>
              <a:rPr lang="it-IT" sz="2800" b="1" dirty="0" err="1"/>
              <a:t>Loew</a:t>
            </a:r>
            <a:r>
              <a:rPr lang="it-IT" sz="2800" b="1" dirty="0"/>
              <a:t> </a:t>
            </a:r>
            <a:r>
              <a:rPr lang="it-IT" sz="2800" b="1" dirty="0" err="1"/>
              <a:t>Cadonna</a:t>
            </a:r>
            <a:r>
              <a:rPr lang="it-IT" sz="2800" b="1" dirty="0"/>
              <a:t> </a:t>
            </a:r>
            <a:r>
              <a:rPr lang="it-IT" sz="2800" dirty="0"/>
              <a:t>(Gries </a:t>
            </a:r>
            <a:r>
              <a:rPr lang="it-IT" sz="2800" dirty="0" err="1"/>
              <a:t>Quirein</a:t>
            </a:r>
            <a:r>
              <a:rPr lang="it-IT" sz="2800" dirty="0"/>
              <a:t>) e successivamente </a:t>
            </a:r>
            <a:r>
              <a:rPr lang="de-DE" sz="2800" dirty="0"/>
              <a:t>per </a:t>
            </a:r>
            <a:r>
              <a:rPr lang="de-DE" sz="2800" dirty="0" err="1"/>
              <a:t>il</a:t>
            </a:r>
            <a:r>
              <a:rPr lang="de-DE" sz="2800" dirty="0"/>
              <a:t> </a:t>
            </a:r>
            <a:r>
              <a:rPr lang="de-DE" sz="2800" dirty="0" err="1"/>
              <a:t>distretto</a:t>
            </a:r>
            <a:r>
              <a:rPr lang="de-DE" sz="2800" dirty="0"/>
              <a:t> della </a:t>
            </a:r>
            <a:r>
              <a:rPr lang="de-DE" sz="2800" b="1" dirty="0"/>
              <a:t>Bassa </a:t>
            </a:r>
            <a:r>
              <a:rPr lang="de-DE" sz="2800" b="1" dirty="0" err="1"/>
              <a:t>Atesina</a:t>
            </a:r>
            <a:endParaRPr lang="de-DE" sz="2800" b="1" dirty="0"/>
          </a:p>
          <a:p>
            <a:pPr lvl="1" indent="0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19891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4636-E8DC-47DB-9F5E-195B2E6C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972800" cy="1081088"/>
          </a:xfrm>
        </p:spPr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Settori</a:t>
            </a:r>
            <a:r>
              <a:rPr lang="de-DE" dirty="0"/>
              <a:t> </a:t>
            </a:r>
            <a:r>
              <a:rPr lang="de-DE" dirty="0" err="1"/>
              <a:t>pilota</a:t>
            </a:r>
            <a:r>
              <a:rPr lang="de-DE" dirty="0"/>
              <a:t> per la </a:t>
            </a:r>
            <a:r>
              <a:rPr lang="de-DE" dirty="0" err="1"/>
              <a:t>riduzione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tempi</a:t>
            </a:r>
            <a:r>
              <a:rPr lang="de-DE" dirty="0"/>
              <a:t> di </a:t>
            </a:r>
            <a:r>
              <a:rPr lang="de-DE" dirty="0" err="1"/>
              <a:t>attesa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A7C410-6174-45A9-8F4B-A454EB28A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7448" y="1412776"/>
            <a:ext cx="9911521" cy="4464496"/>
          </a:xfrm>
        </p:spPr>
        <p:txBody>
          <a:bodyPr/>
          <a:lstStyle/>
          <a:p>
            <a:r>
              <a:rPr lang="de-DE" sz="3200" b="1" kern="1200" dirty="0" err="1">
                <a:solidFill>
                  <a:srgbClr val="C00000"/>
                </a:solidFill>
              </a:rPr>
              <a:t>Obiettivo</a:t>
            </a:r>
            <a:r>
              <a:rPr lang="de-DE" sz="3200" b="1" kern="1200" dirty="0">
                <a:solidFill>
                  <a:srgbClr val="C00000"/>
                </a:solidFill>
              </a:rPr>
              <a:t> per </a:t>
            </a:r>
            <a:r>
              <a:rPr lang="de-DE" sz="3200" b="1" kern="1200" dirty="0" err="1">
                <a:solidFill>
                  <a:srgbClr val="C00000"/>
                </a:solidFill>
              </a:rPr>
              <a:t>l‘Azienda</a:t>
            </a:r>
            <a:r>
              <a:rPr lang="de-DE" sz="3200" b="1" kern="1200" dirty="0">
                <a:solidFill>
                  <a:srgbClr val="C00000"/>
                </a:solidFill>
              </a:rPr>
              <a:t> </a:t>
            </a:r>
            <a:r>
              <a:rPr lang="de-DE" sz="3200" b="1" kern="1200" dirty="0" err="1">
                <a:solidFill>
                  <a:srgbClr val="C00000"/>
                </a:solidFill>
              </a:rPr>
              <a:t>Sanitaria</a:t>
            </a:r>
            <a:r>
              <a:rPr lang="de-DE" sz="3200" b="1" kern="1200" dirty="0">
                <a:solidFill>
                  <a:srgbClr val="C00000"/>
                </a:solidFill>
              </a:rPr>
              <a:t>: </a:t>
            </a:r>
            <a:endParaRPr lang="de-DE" sz="3200" dirty="0"/>
          </a:p>
          <a:p>
            <a:r>
              <a:rPr lang="de-DE" sz="2800" dirty="0" err="1"/>
              <a:t>Nei</a:t>
            </a:r>
            <a:r>
              <a:rPr lang="de-DE" sz="2800" dirty="0"/>
              <a:t> </a:t>
            </a:r>
            <a:r>
              <a:rPr lang="de-DE" sz="2800" dirty="0" err="1"/>
              <a:t>reparti</a:t>
            </a:r>
            <a:r>
              <a:rPr lang="de-DE" sz="2800" dirty="0"/>
              <a:t> </a:t>
            </a:r>
            <a:r>
              <a:rPr lang="de-DE" sz="2800" dirty="0" err="1"/>
              <a:t>pilota</a:t>
            </a:r>
            <a:r>
              <a:rPr lang="de-DE" sz="2800" dirty="0"/>
              <a:t>:</a:t>
            </a:r>
          </a:p>
          <a:p>
            <a:pPr marL="514350" indent="-514350">
              <a:buFont typeface="Symbol" panose="05050102010706020507" pitchFamily="18" charset="2"/>
              <a:buChar char="-"/>
            </a:pPr>
            <a:r>
              <a:rPr lang="de-DE" sz="2800" b="1" dirty="0" err="1">
                <a:solidFill>
                  <a:srgbClr val="C00000"/>
                </a:solidFill>
              </a:rPr>
              <a:t>dermatologia</a:t>
            </a:r>
            <a:endParaRPr lang="de-DE" sz="2800" b="1" dirty="0">
              <a:solidFill>
                <a:srgbClr val="C00000"/>
              </a:solidFill>
            </a:endParaRPr>
          </a:p>
          <a:p>
            <a:pPr marL="514350" indent="-514350">
              <a:buFont typeface="Symbol" panose="05050102010706020507" pitchFamily="18" charset="2"/>
              <a:buChar char="-"/>
            </a:pPr>
            <a:r>
              <a:rPr lang="de-DE" sz="2800" b="1" dirty="0" err="1">
                <a:solidFill>
                  <a:srgbClr val="C00000"/>
                </a:solidFill>
              </a:rPr>
              <a:t>Oculistica</a:t>
            </a:r>
            <a:endParaRPr lang="de-DE" sz="2800" b="1" dirty="0">
              <a:solidFill>
                <a:srgbClr val="C00000"/>
              </a:solidFill>
            </a:endParaRPr>
          </a:p>
          <a:p>
            <a:pPr marL="514350" indent="-514350">
              <a:buFont typeface="Symbol" panose="05050102010706020507" pitchFamily="18" charset="2"/>
              <a:buChar char="-"/>
            </a:pPr>
            <a:r>
              <a:rPr lang="de-DE" sz="2800" b="1" dirty="0" err="1">
                <a:solidFill>
                  <a:srgbClr val="C00000"/>
                </a:solidFill>
              </a:rPr>
              <a:t>otorinolaringoiatria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prstClr val="black"/>
                </a:solidFill>
              </a:rPr>
              <a:t>Entro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il</a:t>
            </a:r>
            <a:r>
              <a:rPr lang="de-DE" sz="2000" dirty="0">
                <a:solidFill>
                  <a:prstClr val="black"/>
                </a:solidFill>
              </a:rPr>
              <a:t> 2020: &gt; 90% delle </a:t>
            </a:r>
            <a:r>
              <a:rPr lang="de-DE" sz="2000" dirty="0" err="1">
                <a:solidFill>
                  <a:prstClr val="black"/>
                </a:solidFill>
              </a:rPr>
              <a:t>visite</a:t>
            </a:r>
            <a:r>
              <a:rPr lang="de-DE" sz="2000" dirty="0">
                <a:solidFill>
                  <a:prstClr val="black"/>
                </a:solidFill>
              </a:rPr>
              <a:t> „Prior“ da </a:t>
            </a:r>
            <a:r>
              <a:rPr lang="de-DE" sz="2000" dirty="0" err="1">
                <a:solidFill>
                  <a:prstClr val="black"/>
                </a:solidFill>
              </a:rPr>
              <a:t>erogare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entro</a:t>
            </a:r>
            <a:r>
              <a:rPr lang="de-DE" sz="2000" dirty="0">
                <a:solidFill>
                  <a:prstClr val="black"/>
                </a:solidFill>
              </a:rPr>
              <a:t> 10 </a:t>
            </a:r>
            <a:r>
              <a:rPr lang="de-DE" sz="2000" dirty="0" err="1">
                <a:solidFill>
                  <a:prstClr val="black"/>
                </a:solidFill>
              </a:rPr>
              <a:t>giorni</a:t>
            </a:r>
            <a:endParaRPr lang="de-DE" sz="2000" dirty="0">
              <a:solidFill>
                <a:prstClr val="black"/>
              </a:solidFill>
            </a:endParaRP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prstClr val="black"/>
                </a:solidFill>
              </a:rPr>
              <a:t>Entro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il</a:t>
            </a:r>
            <a:r>
              <a:rPr lang="de-DE" sz="2000" dirty="0">
                <a:solidFill>
                  <a:prstClr val="black"/>
                </a:solidFill>
              </a:rPr>
              <a:t> 2020: &gt; 80% delle </a:t>
            </a:r>
            <a:r>
              <a:rPr lang="de-DE" sz="2000" dirty="0" err="1">
                <a:solidFill>
                  <a:prstClr val="black"/>
                </a:solidFill>
              </a:rPr>
              <a:t>visite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differibili</a:t>
            </a:r>
            <a:r>
              <a:rPr lang="de-DE" sz="2000" dirty="0">
                <a:solidFill>
                  <a:prstClr val="black"/>
                </a:solidFill>
              </a:rPr>
              <a:t> da </a:t>
            </a:r>
            <a:r>
              <a:rPr lang="de-DE" sz="2000" dirty="0" err="1">
                <a:solidFill>
                  <a:prstClr val="black"/>
                </a:solidFill>
              </a:rPr>
              <a:t>erogare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entro</a:t>
            </a:r>
            <a:r>
              <a:rPr lang="de-DE" sz="2000" dirty="0">
                <a:solidFill>
                  <a:prstClr val="black"/>
                </a:solidFill>
              </a:rPr>
              <a:t> 30 </a:t>
            </a:r>
            <a:r>
              <a:rPr lang="de-DE" sz="2000" dirty="0" err="1">
                <a:solidFill>
                  <a:prstClr val="black"/>
                </a:solidFill>
              </a:rPr>
              <a:t>giorni</a:t>
            </a:r>
            <a:endParaRPr lang="de-DE" sz="2000" dirty="0">
              <a:solidFill>
                <a:prstClr val="black"/>
              </a:solidFill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800" b="1" dirty="0" err="1">
                <a:solidFill>
                  <a:srgbClr val="C00000"/>
                </a:solidFill>
              </a:rPr>
              <a:t>risonanze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  <a:r>
              <a:rPr lang="de-DE" sz="2800" b="1" dirty="0" err="1">
                <a:solidFill>
                  <a:srgbClr val="C00000"/>
                </a:solidFill>
              </a:rPr>
              <a:t>magnetiche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Entro</a:t>
            </a:r>
            <a:r>
              <a:rPr lang="de-DE" sz="2000" dirty="0"/>
              <a:t> </a:t>
            </a:r>
            <a:r>
              <a:rPr lang="de-DE" sz="2000" dirty="0" err="1"/>
              <a:t>il</a:t>
            </a:r>
            <a:r>
              <a:rPr lang="de-DE" sz="2000" dirty="0"/>
              <a:t> 2020: &gt; 80% delle </a:t>
            </a:r>
            <a:r>
              <a:rPr lang="de-DE" sz="2000" dirty="0" err="1"/>
              <a:t>visite</a:t>
            </a:r>
            <a:r>
              <a:rPr lang="de-DE" sz="2000" dirty="0"/>
              <a:t> </a:t>
            </a:r>
            <a:r>
              <a:rPr lang="de-DE" sz="2000" dirty="0" err="1"/>
              <a:t>differibili</a:t>
            </a:r>
            <a:r>
              <a:rPr lang="de-DE" sz="2000" dirty="0"/>
              <a:t> da </a:t>
            </a:r>
            <a:r>
              <a:rPr lang="de-DE" sz="2000" dirty="0" err="1"/>
              <a:t>erogare</a:t>
            </a:r>
            <a:r>
              <a:rPr lang="de-DE" sz="2000" dirty="0"/>
              <a:t> </a:t>
            </a:r>
            <a:r>
              <a:rPr lang="de-DE" sz="2000" dirty="0" err="1"/>
              <a:t>entro</a:t>
            </a:r>
            <a:r>
              <a:rPr lang="de-DE" sz="2000" dirty="0"/>
              <a:t> 60 </a:t>
            </a:r>
            <a:r>
              <a:rPr lang="de-DE" sz="2000" dirty="0" err="1"/>
              <a:t>giorni</a:t>
            </a:r>
            <a:endParaRPr lang="de-DE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A1DF893-6179-4663-B7AA-8F9DBC125BED}"/>
              </a:ext>
            </a:extLst>
          </p:cNvPr>
          <p:cNvSpPr/>
          <p:nvPr/>
        </p:nvSpPr>
        <p:spPr>
          <a:xfrm rot="1710928">
            <a:off x="7223193" y="2828834"/>
            <a:ext cx="5134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 panose="020B0606030504020204"/>
              </a:rPr>
              <a:t>Ambito</a:t>
            </a:r>
            <a:r>
              <a:rPr lang="de-DE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 panose="020B0606030504020204"/>
              </a:rPr>
              <a:t> </a:t>
            </a:r>
            <a:r>
              <a:rPr lang="de-DE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 panose="020B0606030504020204"/>
              </a:rPr>
              <a:t>applicazione</a:t>
            </a:r>
            <a:r>
              <a:rPr lang="de-DE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 panose="020B0606030504020204"/>
              </a:rPr>
              <a:t>: </a:t>
            </a:r>
          </a:p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 panose="020B0606030504020204"/>
              </a:rPr>
              <a:t>T</a:t>
            </a:r>
            <a:r>
              <a:rPr lang="de-DE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 panose="020B0606030504020204"/>
              </a:rPr>
              <a:t>utto</a:t>
            </a:r>
            <a:r>
              <a:rPr lang="de-DE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 panose="020B0606030504020204"/>
              </a:rPr>
              <a:t> Alto </a:t>
            </a:r>
            <a:r>
              <a:rPr lang="de-DE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 panose="020B0606030504020204"/>
              </a:rPr>
              <a:t>Adige</a:t>
            </a:r>
            <a:endParaRPr lang="de-DE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58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0602463-208E-4EC0-B850-E678CFBD1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 r="13484" b="-2"/>
          <a:stretch/>
        </p:blipFill>
        <p:spPr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6D2EFDA-4DED-4013-90BE-F037B5BB3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14422" b="-2"/>
          <a:stretch/>
        </p:blipFill>
        <p:spPr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31DCC4-A4F4-476E-B9F2-A695972B59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15093" b="-3"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2BE3800-AC15-43C3-847A-20D1C9740054}"/>
              </a:ext>
            </a:extLst>
          </p:cNvPr>
          <p:cNvSpPr/>
          <p:nvPr/>
        </p:nvSpPr>
        <p:spPr>
          <a:xfrm>
            <a:off x="186839" y="4198399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cs typeface="+mn-cs"/>
              </a:rPr>
              <a:t>Vipiteno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681F273-C620-41F7-A689-1142A8607F45}"/>
              </a:ext>
            </a:extLst>
          </p:cNvPr>
          <p:cNvSpPr/>
          <p:nvPr/>
        </p:nvSpPr>
        <p:spPr>
          <a:xfrm>
            <a:off x="4165340" y="2517744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0000"/>
                </a:solidFill>
                <a:latin typeface="Open Sans" panose="020B0606030504020204"/>
                <a:cs typeface="+mn-cs"/>
              </a:rPr>
              <a:t>San Candido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5EDDC73-F06F-423C-97BF-8666025907B8}"/>
              </a:ext>
            </a:extLst>
          </p:cNvPr>
          <p:cNvSpPr/>
          <p:nvPr/>
        </p:nvSpPr>
        <p:spPr>
          <a:xfrm>
            <a:off x="2057181" y="216457"/>
            <a:ext cx="1451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cs typeface="+mn-cs"/>
              </a:rPr>
              <a:t>Silandro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cs typeface="+mn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3289024-4657-4E97-A236-378C51E76841}"/>
              </a:ext>
            </a:extLst>
          </p:cNvPr>
          <p:cNvSpPr txBox="1">
            <a:spLocks/>
          </p:cNvSpPr>
          <p:nvPr/>
        </p:nvSpPr>
        <p:spPr bwMode="auto">
          <a:xfrm>
            <a:off x="4655840" y="476672"/>
            <a:ext cx="708436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3. </a:t>
            </a:r>
            <a:r>
              <a:rPr kumimoji="0" lang="de-DE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Valorizzazione</a:t>
            </a:r>
            <a:r>
              <a:rPr kumimoji="0" lang="de-DE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dell</a:t>
            </a:r>
            <a:r>
              <a:rPr kumimoji="0" lang="it-IT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’assistenza </a:t>
            </a:r>
            <a:r>
              <a:rPr kumimoji="0" lang="de-DE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base</a:t>
            </a:r>
            <a:r>
              <a:rPr kumimoji="0" lang="de-DE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del </a:t>
            </a:r>
            <a:r>
              <a:rPr kumimoji="0" lang="de-DE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territorio</a:t>
            </a:r>
            <a:endParaRPr kumimoji="0" lang="it-IT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F2E1438-003C-48BD-9D8D-D46C66E05659}"/>
              </a:ext>
            </a:extLst>
          </p:cNvPr>
          <p:cNvSpPr txBox="1">
            <a:spLocks/>
          </p:cNvSpPr>
          <p:nvPr/>
        </p:nvSpPr>
        <p:spPr>
          <a:xfrm>
            <a:off x="6744072" y="1673424"/>
            <a:ext cx="4996136" cy="4707904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Gli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ospedali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rimangono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anche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in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futuro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centro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nevralgico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dell‘assistenza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territoriale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</a:rPr>
              <a:t>in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</a:rPr>
              <a:t>stretta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</a:rPr>
              <a:t>collaborazione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con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i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medici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di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medicina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generale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l‘assistenza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domiciliare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e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assistenza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alle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famiglie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Gli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ospedali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nei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territori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rurali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costituiscono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un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fattore</a:t>
            </a:r>
            <a:r>
              <a:rPr lang="de-DE" b="1" dirty="0">
                <a:solidFill>
                  <a:srgbClr val="C00000"/>
                </a:solidFill>
              </a:rPr>
              <a:t> essenziale di </a:t>
            </a:r>
            <a:r>
              <a:rPr lang="de-DE" b="1" dirty="0" err="1">
                <a:solidFill>
                  <a:srgbClr val="C00000"/>
                </a:solidFill>
              </a:rPr>
              <a:t>attrazione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7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26C21C3E-4DF6-4D31-BF3F-052633401162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3365891C-EE70-4987-A536-CA4C54B9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717031"/>
            <a:ext cx="8328248" cy="2159893"/>
          </a:xfrm>
          <a:solidFill>
            <a:schemeClr val="bg1"/>
          </a:solidFill>
        </p:spPr>
        <p:txBody>
          <a:bodyPr lIns="360000" tIns="180000" rIns="360000" bIns="180000"/>
          <a:lstStyle/>
          <a:p>
            <a:pPr algn="l">
              <a:spcAft>
                <a:spcPts val="1200"/>
              </a:spcAft>
            </a:pPr>
            <a:r>
              <a:rPr lang="it-IT" altLang="de-DE" sz="4000" b="1" dirty="0">
                <a:latin typeface="Open Sans" panose="020B0606030504020204"/>
              </a:rPr>
              <a:t>2019 - l</a:t>
            </a:r>
            <a:r>
              <a:rPr lang="de-DE" altLang="de-DE" sz="4000" b="1" dirty="0">
                <a:latin typeface="Open Sans" panose="020B0606030504020204"/>
              </a:rPr>
              <a:t>a salute in Alto </a:t>
            </a:r>
            <a:r>
              <a:rPr lang="de-DE" altLang="de-DE" sz="4000" b="1" dirty="0" err="1">
                <a:latin typeface="Open Sans" panose="020B0606030504020204"/>
              </a:rPr>
              <a:t>Adige</a:t>
            </a:r>
            <a:r>
              <a:rPr lang="de-DE" altLang="de-DE" sz="4000" b="1" dirty="0">
                <a:latin typeface="Open Sans" panose="020B0606030504020204"/>
              </a:rPr>
              <a:t> </a:t>
            </a:r>
            <a:br>
              <a:rPr lang="it-IT" altLang="de-DE" sz="4000" b="0" dirty="0">
                <a:latin typeface="Open Sans" panose="020B0606030504020204"/>
              </a:rPr>
            </a:br>
            <a:br>
              <a:rPr lang="it-IT" altLang="de-DE" sz="1200" b="0" dirty="0">
                <a:latin typeface="Open Sans" panose="020B0606030504020204"/>
              </a:rPr>
            </a:br>
            <a:r>
              <a:rPr lang="it-IT" altLang="de-DE" sz="2400" b="0" dirty="0">
                <a:latin typeface="Open Sans" panose="020B0606030504020204"/>
              </a:rPr>
              <a:t>Stato dell’arte e primi provvedimenti</a:t>
            </a:r>
            <a:br>
              <a:rPr lang="it-IT" altLang="de-DE" sz="2400" b="0" dirty="0">
                <a:latin typeface="Open Sans" panose="020B0606030504020204"/>
              </a:rPr>
            </a:br>
            <a:r>
              <a:rPr lang="it-IT" altLang="de-DE" sz="2400" b="0" dirty="0">
                <a:latin typeface="Open Sans" panose="020B0606030504020204"/>
              </a:rPr>
              <a:t>Thomas Widmann, Assessore alla Salute</a:t>
            </a:r>
            <a:endParaRPr lang="de-DE" altLang="de-DE" sz="2400" b="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6791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476333E-A24A-4C14-AC2B-69028CC2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60648"/>
            <a:ext cx="10972800" cy="1081088"/>
          </a:xfrm>
        </p:spPr>
        <p:txBody>
          <a:bodyPr/>
          <a:lstStyle/>
          <a:p>
            <a:r>
              <a:rPr lang="it-IT" dirty="0"/>
              <a:t>Dati sulla popolazione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D364813-9933-49C5-A180-F2DAA8620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56860"/>
              </p:ext>
            </p:extLst>
          </p:nvPr>
        </p:nvGraphicFramePr>
        <p:xfrm>
          <a:off x="767408" y="1489190"/>
          <a:ext cx="10873208" cy="4254184"/>
        </p:xfrm>
        <a:graphic>
          <a:graphicData uri="http://schemas.openxmlformats.org/drawingml/2006/table">
            <a:tbl>
              <a:tblPr firstRow="1" bandRow="1"/>
              <a:tblGrid>
                <a:gridCol w="3906363">
                  <a:extLst>
                    <a:ext uri="{9D8B030D-6E8A-4147-A177-3AD203B41FA5}">
                      <a16:colId xmlns:a16="http://schemas.microsoft.com/office/drawing/2014/main" val="2180287047"/>
                    </a:ext>
                  </a:extLst>
                </a:gridCol>
                <a:gridCol w="6966845">
                  <a:extLst>
                    <a:ext uri="{9D8B030D-6E8A-4147-A177-3AD203B41FA5}">
                      <a16:colId xmlns:a16="http://schemas.microsoft.com/office/drawing/2014/main" val="1559811447"/>
                    </a:ext>
                  </a:extLst>
                </a:gridCol>
              </a:tblGrid>
              <a:tr h="40282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popolazione</a:t>
                      </a:r>
                      <a:endParaRPr lang="de-DE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532.233 </a:t>
                      </a:r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cittadini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(20% &gt; 65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anni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 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19" marR="91419" marT="45709" marB="457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4126"/>
                  </a:ext>
                </a:extLst>
              </a:tr>
              <a:tr h="6232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Tasso di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disoccupazione</a:t>
                      </a:r>
                      <a:endParaRPr lang="de-DE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2,9%  (Provincia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Autonoma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Trento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= 4,8</a:t>
                      </a:r>
                    </a:p>
                    <a:p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restante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territorio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nazionale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= 10,6 ) 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19" marR="91419" marT="45709" marB="457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36612"/>
                  </a:ext>
                </a:extLst>
              </a:tr>
              <a:tr h="11148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Reddito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annuale medio di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una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famiglia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39.217€  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(Provincia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Autonoma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Trento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= 34.658€</a:t>
                      </a:r>
                    </a:p>
                    <a:p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restante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territorio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nazionale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= 30.595 €) - ISTAT 2016</a:t>
                      </a:r>
                    </a:p>
                  </a:txBody>
                  <a:tcPr marL="91419" marR="91419" marT="45709" marB="457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27293"/>
                  </a:ext>
                </a:extLst>
              </a:tr>
              <a:tr h="91140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PIL/residenti</a:t>
                      </a:r>
                      <a:endParaRPr lang="de-DE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38.439 € per </a:t>
                      </a:r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abitante</a:t>
                      </a:r>
                      <a:endParaRPr lang="de-DE" sz="2000" kern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Autonoma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Trento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= 33.639€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restante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territorio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nazionale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= 26.426 €) – ISTAT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19" marR="91419" marT="45709" marB="457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84905"/>
                  </a:ext>
                </a:extLst>
              </a:tr>
              <a:tr h="9114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Aspettativa di vita</a:t>
                      </a:r>
                      <a:endParaRPr lang="de-DE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81,4 anni negli uomini e 86,2 anni nelle donne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(maggiore della media italiana,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Austria 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79,3 U – 83,9 D, </a:t>
                      </a:r>
                      <a:r>
                        <a:rPr lang="it-IT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Tirolo 80,9 U - 85 D)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19" marR="91419" marT="45709" marB="457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8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2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160E3A0-3AD4-4B05-A31A-60C2A7B5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88640"/>
            <a:ext cx="10972800" cy="1081088"/>
          </a:xfrm>
        </p:spPr>
        <p:txBody>
          <a:bodyPr/>
          <a:lstStyle/>
          <a:p>
            <a:r>
              <a:rPr lang="it-IT" dirty="0"/>
              <a:t>Dati sulla popolazione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6892C20-2170-4829-8536-D408B2465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52361"/>
              </p:ext>
            </p:extLst>
          </p:nvPr>
        </p:nvGraphicFramePr>
        <p:xfrm>
          <a:off x="838200" y="1484784"/>
          <a:ext cx="10515599" cy="3951556"/>
        </p:xfrm>
        <a:graphic>
          <a:graphicData uri="http://schemas.openxmlformats.org/drawingml/2006/table">
            <a:tbl>
              <a:tblPr firstRow="1" bandRow="1"/>
              <a:tblGrid>
                <a:gridCol w="4076079">
                  <a:extLst>
                    <a:ext uri="{9D8B030D-6E8A-4147-A177-3AD203B41FA5}">
                      <a16:colId xmlns:a16="http://schemas.microsoft.com/office/drawing/2014/main" val="1187957009"/>
                    </a:ext>
                  </a:extLst>
                </a:gridCol>
                <a:gridCol w="6439520">
                  <a:extLst>
                    <a:ext uri="{9D8B030D-6E8A-4147-A177-3AD203B41FA5}">
                      <a16:colId xmlns:a16="http://schemas.microsoft.com/office/drawing/2014/main" val="468876480"/>
                    </a:ext>
                  </a:extLst>
                </a:gridCol>
              </a:tblGrid>
              <a:tr h="9933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Tasso di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natalità</a:t>
                      </a:r>
                      <a:endParaRPr lang="de-DE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10,2 nascite su 1.000 abitanti 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(valore medio più elevato stimato in Italia = 7,4; Austria</a:t>
                      </a:r>
                      <a:r>
                        <a:rPr lang="de-DE" sz="16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= 9,2)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74549"/>
                  </a:ext>
                </a:extLst>
              </a:tr>
              <a:tr h="12844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Tasso di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mortalità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dovuto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patologie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tumorali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e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malattie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dell‘apparato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circolatorio</a:t>
                      </a:r>
                      <a:endParaRPr lang="de-DE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tumori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23,2 </a:t>
                      </a:r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10.000 </a:t>
                      </a:r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abitanti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(Italia 27,8 *10.000)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malattie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dell‘apparato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circolatorio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28,3 </a:t>
                      </a:r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10.000 </a:t>
                      </a:r>
                      <a:r>
                        <a:rPr lang="de-DE" sz="2000" b="1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abitanti</a:t>
                      </a:r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(Italia 36,4 * 10.000) 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94965"/>
                  </a:ext>
                </a:extLst>
              </a:tr>
              <a:tr h="987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Indice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di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vecchiaia</a:t>
                      </a:r>
                      <a:endParaRPr lang="de-DE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124,2 anziani </a:t>
                      </a:r>
                      <a:r>
                        <a:rPr lang="it-IT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(&gt; 65 </a:t>
                      </a:r>
                      <a:r>
                        <a:rPr lang="it-IT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Jahre</a:t>
                      </a:r>
                      <a:r>
                        <a:rPr lang="it-IT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) su 100 giovani (0-14 anni)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Tale indice è cresciuto di 6,3 punti negli ultimi 5 anni (Italia = 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168,9%, Austria = 130%)</a:t>
                      </a: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1762"/>
                  </a:ext>
                </a:extLst>
              </a:tr>
              <a:tr h="6679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Persone</a:t>
                      </a:r>
                      <a:r>
                        <a:rPr lang="de-DE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 non </a:t>
                      </a:r>
                      <a:r>
                        <a:rPr lang="de-DE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autosufficienti</a:t>
                      </a:r>
                      <a:endParaRPr lang="de-DE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29.273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(5,5% della </a:t>
                      </a:r>
                      <a:r>
                        <a:rPr lang="de-DE" sz="2000" kern="12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popolazione</a:t>
                      </a:r>
                      <a:r>
                        <a:rPr lang="de-DE" sz="2000" kern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de-DE" sz="20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19" marR="91419" marT="45709" marB="4570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89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20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A37688A-2995-4C1E-BC3E-B61E1289F105}"/>
              </a:ext>
            </a:extLst>
          </p:cNvPr>
          <p:cNvSpPr txBox="1">
            <a:spLocks/>
          </p:cNvSpPr>
          <p:nvPr/>
        </p:nvSpPr>
        <p:spPr>
          <a:xfrm>
            <a:off x="5879976" y="1772816"/>
            <a:ext cx="5860232" cy="396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indent="-342900">
              <a:spcBef>
                <a:spcPct val="20000"/>
              </a:spcBef>
              <a:buFont typeface="Symbol" panose="05050102010706020507" pitchFamily="18" charset="2"/>
              <a:buChar char="-"/>
              <a:defRPr sz="2400" b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Il </a:t>
            </a:r>
            <a:r>
              <a:rPr lang="en-US" b="1" dirty="0" err="1">
                <a:solidFill>
                  <a:srgbClr val="C00000"/>
                </a:solidFill>
              </a:rPr>
              <a:t>pubblico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è </a:t>
            </a:r>
            <a:r>
              <a:rPr lang="en-US" dirty="0" err="1"/>
              <a:t>erogatore</a:t>
            </a:r>
            <a:r>
              <a:rPr lang="en-US" dirty="0"/>
              <a:t> </a:t>
            </a:r>
            <a:r>
              <a:rPr lang="en-US" dirty="0" err="1"/>
              <a:t>unico</a:t>
            </a:r>
            <a:r>
              <a:rPr lang="en-US" dirty="0"/>
              <a:t> e </a:t>
            </a:r>
            <a:r>
              <a:rPr lang="en-US" dirty="0" err="1"/>
              <a:t>completo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Il </a:t>
            </a:r>
            <a:r>
              <a:rPr lang="en-US" b="1" dirty="0" err="1">
                <a:solidFill>
                  <a:srgbClr val="C00000"/>
                </a:solidFill>
              </a:rPr>
              <a:t>pacchetto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completo</a:t>
            </a:r>
            <a:r>
              <a:rPr lang="en-US" dirty="0"/>
              <a:t> di </a:t>
            </a:r>
            <a:r>
              <a:rPr lang="en-US" dirty="0" err="1"/>
              <a:t>prestazioni</a:t>
            </a:r>
            <a:r>
              <a:rPr lang="en-US" dirty="0"/>
              <a:t> </a:t>
            </a:r>
            <a:r>
              <a:rPr lang="en-US" dirty="0" err="1"/>
              <a:t>comprende</a:t>
            </a:r>
            <a:r>
              <a:rPr lang="en-US" dirty="0"/>
              <a:t> la promozione,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mantenimento</a:t>
            </a:r>
            <a:r>
              <a:rPr lang="en-US" dirty="0"/>
              <a:t> 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recupero</a:t>
            </a:r>
            <a:r>
              <a:rPr lang="en-US" dirty="0"/>
              <a:t> della salute </a:t>
            </a:r>
            <a:r>
              <a:rPr lang="en-US" dirty="0" err="1"/>
              <a:t>fisica</a:t>
            </a:r>
            <a:r>
              <a:rPr lang="en-US" dirty="0"/>
              <a:t> e </a:t>
            </a:r>
            <a:r>
              <a:rPr lang="en-US" dirty="0" err="1"/>
              <a:t>psichica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prestazioni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solo </a:t>
            </a:r>
            <a:r>
              <a:rPr lang="en-US" dirty="0" err="1"/>
              <a:t>indirizzate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salute individuale</a:t>
            </a:r>
            <a:r>
              <a:rPr lang="en-US" dirty="0"/>
              <a:t>, ma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tutela della </a:t>
            </a:r>
            <a:r>
              <a:rPr lang="en-US" b="1" dirty="0" err="1">
                <a:solidFill>
                  <a:srgbClr val="C00000"/>
                </a:solidFill>
              </a:rPr>
              <a:t>collettività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in </a:t>
            </a:r>
            <a:r>
              <a:rPr lang="en-US" dirty="0" err="1"/>
              <a:t>generale</a:t>
            </a: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92E024F-19FD-49B4-B102-EA821712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72" y="476672"/>
            <a:ext cx="6796336" cy="1081088"/>
          </a:xfrm>
        </p:spPr>
        <p:txBody>
          <a:bodyPr/>
          <a:lstStyle/>
          <a:p>
            <a:r>
              <a:rPr lang="de-DE" dirty="0"/>
              <a:t>Cosa </a:t>
            </a:r>
            <a:r>
              <a:rPr lang="de-DE" dirty="0" err="1"/>
              <a:t>significa</a:t>
            </a:r>
            <a:r>
              <a:rPr lang="de-DE" dirty="0"/>
              <a:t> </a:t>
            </a:r>
            <a:r>
              <a:rPr lang="de-DE" dirty="0" err="1"/>
              <a:t>assistenza</a:t>
            </a:r>
            <a:r>
              <a:rPr lang="de-DE" dirty="0"/>
              <a:t> </a:t>
            </a:r>
            <a:r>
              <a:rPr lang="de-DE" dirty="0" err="1"/>
              <a:t>sanitaria</a:t>
            </a:r>
            <a:r>
              <a:rPr lang="de-DE" dirty="0"/>
              <a:t> „universale“?</a:t>
            </a:r>
            <a:endParaRPr lang="it-IT" dirty="0"/>
          </a:p>
        </p:txBody>
      </p:sp>
      <p:pic>
        <p:nvPicPr>
          <p:cNvPr id="2050" name="Picture 2" descr="image003">
            <a:extLst>
              <a:ext uri="{FF2B5EF4-FFF2-40B4-BE49-F238E27FC236}">
                <a16:creationId xmlns:a16="http://schemas.microsoft.com/office/drawing/2014/main" id="{00301E20-0FE3-4E69-AD04-5C2B7CB1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22" y="1557760"/>
            <a:ext cx="36766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1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DF275C5-6A4D-4F88-B8A3-C13F9750E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" y="0"/>
            <a:ext cx="1218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294898-1525-45D5-B1E4-0D58AD19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" y="0"/>
            <a:ext cx="1218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7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FAEC8A-5B47-48BF-8354-635F4FF39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" y="0"/>
            <a:ext cx="1218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26C21C3E-4DF6-4D31-BF3F-052633401162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3365891C-EE70-4987-A536-CA4C54B9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933056"/>
            <a:ext cx="8328248" cy="1584176"/>
          </a:xfrm>
        </p:spPr>
        <p:txBody>
          <a:bodyPr lIns="360000" tIns="180000" rIns="360000" bIns="180000"/>
          <a:lstStyle/>
          <a:p>
            <a:pPr algn="l"/>
            <a:r>
              <a:rPr lang="de-DE" altLang="de-DE" sz="3600" dirty="0" err="1"/>
              <a:t>Ambiti</a:t>
            </a:r>
            <a:r>
              <a:rPr lang="de-DE" altLang="de-DE" sz="3600" dirty="0"/>
              <a:t> di </a:t>
            </a:r>
            <a:r>
              <a:rPr lang="de-DE" altLang="de-DE" sz="3600" dirty="0" err="1"/>
              <a:t>intervento</a:t>
            </a:r>
            <a:r>
              <a:rPr lang="de-DE" altLang="de-DE" sz="3600" dirty="0"/>
              <a:t> </a:t>
            </a:r>
            <a:r>
              <a:rPr lang="de-DE" altLang="de-DE" sz="3600" dirty="0" err="1"/>
              <a:t>prioritari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161036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98E5E75D-5533-4117-8440-5B21971E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112" y="548680"/>
            <a:ext cx="4857383" cy="57273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6AE5911-1451-4714-967D-E3EFF7EF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5704"/>
            <a:ext cx="5544616" cy="1081088"/>
          </a:xfrm>
        </p:spPr>
        <p:txBody>
          <a:bodyPr/>
          <a:lstStyle/>
          <a:p>
            <a:r>
              <a:rPr lang="de-DE" dirty="0" err="1"/>
              <a:t>Evoluzione</a:t>
            </a:r>
            <a:r>
              <a:rPr lang="de-DE" dirty="0"/>
              <a:t> </a:t>
            </a:r>
            <a:r>
              <a:rPr lang="de-DE" dirty="0" err="1"/>
              <a:t>piramide</a:t>
            </a:r>
            <a:r>
              <a:rPr lang="de-DE" dirty="0"/>
              <a:t> </a:t>
            </a:r>
            <a:r>
              <a:rPr lang="de-DE" dirty="0" err="1"/>
              <a:t>dell‘età</a:t>
            </a:r>
            <a:endParaRPr lang="it-I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1D21EAE-8DDD-4A8F-847D-67EE2E37A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234" y="2132856"/>
            <a:ext cx="6192688" cy="3672408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3200" dirty="0"/>
              <a:t>Sempre </a:t>
            </a:r>
            <a:r>
              <a:rPr lang="de-DE" sz="3200" b="1" dirty="0" err="1"/>
              <a:t>meno</a:t>
            </a:r>
            <a:r>
              <a:rPr lang="de-DE" sz="3200" dirty="0"/>
              <a:t> </a:t>
            </a:r>
            <a:r>
              <a:rPr lang="de-DE" sz="3200" dirty="0" err="1"/>
              <a:t>giovani</a:t>
            </a:r>
            <a:r>
              <a:rPr lang="de-DE" sz="3200" dirty="0"/>
              <a:t> </a:t>
            </a:r>
            <a:r>
              <a:rPr lang="de-DE" sz="3200" dirty="0" err="1"/>
              <a:t>che</a:t>
            </a:r>
            <a:r>
              <a:rPr lang="de-DE" sz="3200" dirty="0"/>
              <a:t> </a:t>
            </a:r>
            <a:r>
              <a:rPr lang="de-DE" sz="3200" dirty="0" err="1"/>
              <a:t>lavorano</a:t>
            </a:r>
            <a:r>
              <a:rPr lang="de-DE" sz="3200" dirty="0"/>
              <a:t> </a:t>
            </a:r>
            <a:r>
              <a:rPr lang="de-DE" sz="3200" dirty="0" err="1"/>
              <a:t>devono</a:t>
            </a:r>
            <a:r>
              <a:rPr lang="de-DE" sz="3200" dirty="0"/>
              <a:t> </a:t>
            </a:r>
            <a:r>
              <a:rPr lang="de-DE" sz="3200" dirty="0" err="1"/>
              <a:t>garantire</a:t>
            </a:r>
            <a:r>
              <a:rPr lang="de-DE" sz="3200" dirty="0"/>
              <a:t> a sempre </a:t>
            </a:r>
            <a:r>
              <a:rPr lang="de-DE" sz="3200" b="1" dirty="0"/>
              <a:t>più</a:t>
            </a:r>
            <a:r>
              <a:rPr lang="de-DE" sz="3200" dirty="0"/>
              <a:t> </a:t>
            </a:r>
            <a:r>
              <a:rPr lang="de-DE" sz="3200" dirty="0" err="1"/>
              <a:t>anziani</a:t>
            </a:r>
            <a:r>
              <a:rPr lang="de-DE" sz="3200" dirty="0"/>
              <a:t> </a:t>
            </a:r>
            <a:r>
              <a:rPr lang="de-DE" sz="3200" dirty="0" err="1"/>
              <a:t>una</a:t>
            </a:r>
            <a:r>
              <a:rPr lang="de-DE" sz="3200" dirty="0"/>
              <a:t> </a:t>
            </a:r>
            <a:r>
              <a:rPr lang="de-DE" sz="3200" dirty="0" err="1"/>
              <a:t>previdenza</a:t>
            </a:r>
            <a:r>
              <a:rPr lang="de-DE" sz="3200" dirty="0"/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3200" dirty="0" err="1"/>
              <a:t>Ci</a:t>
            </a:r>
            <a:r>
              <a:rPr lang="de-DE" sz="3200" dirty="0"/>
              <a:t> </a:t>
            </a:r>
            <a:r>
              <a:rPr lang="de-DE" sz="3200" dirty="0" err="1"/>
              <a:t>saranno</a:t>
            </a:r>
            <a:r>
              <a:rPr lang="de-DE" sz="3200" dirty="0"/>
              <a:t> sempre più </a:t>
            </a:r>
            <a:r>
              <a:rPr lang="de-DE" sz="3200" dirty="0" err="1"/>
              <a:t>anziani</a:t>
            </a:r>
            <a:r>
              <a:rPr lang="de-DE" sz="3200" dirty="0"/>
              <a:t> </a:t>
            </a:r>
            <a:r>
              <a:rPr lang="de-DE" sz="3200" dirty="0" err="1"/>
              <a:t>che</a:t>
            </a:r>
            <a:r>
              <a:rPr lang="de-DE" sz="3200" dirty="0"/>
              <a:t> </a:t>
            </a:r>
            <a:r>
              <a:rPr lang="de-DE" sz="3200" dirty="0" err="1"/>
              <a:t>hanno</a:t>
            </a:r>
            <a:r>
              <a:rPr lang="de-DE" sz="3200" dirty="0"/>
              <a:t> </a:t>
            </a:r>
            <a:r>
              <a:rPr lang="de-DE" sz="3200" dirty="0" err="1"/>
              <a:t>bisogno</a:t>
            </a:r>
            <a:r>
              <a:rPr lang="de-DE" sz="3200" dirty="0"/>
              <a:t> di </a:t>
            </a:r>
            <a:r>
              <a:rPr lang="de-DE" sz="3200" dirty="0" err="1"/>
              <a:t>cure</a:t>
            </a:r>
            <a:r>
              <a:rPr lang="de-DE" sz="3200" dirty="0"/>
              <a:t> </a:t>
            </a:r>
            <a:r>
              <a:rPr lang="de-DE" sz="3200" dirty="0" err="1"/>
              <a:t>mediche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9386381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755</Words>
  <Application>Microsoft Office PowerPoint</Application>
  <PresentationFormat>Breitbild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Fira Sans Hair</vt:lpstr>
      <vt:lpstr>Fira Sans Medium</vt:lpstr>
      <vt:lpstr>Open Sans</vt:lpstr>
      <vt:lpstr>Symbol</vt:lpstr>
      <vt:lpstr>Struttura predefinita</vt:lpstr>
      <vt:lpstr>Office</vt:lpstr>
      <vt:lpstr>2019 - la salute in Alto Adige   Stato dell’arte e primi provvedimenti Thomas Widmann, Assessore alla Salute</vt:lpstr>
      <vt:lpstr>Dati sulla popolazione</vt:lpstr>
      <vt:lpstr>Dati sulla popolazione</vt:lpstr>
      <vt:lpstr>Cosa significa assistenza sanitaria „universale“?</vt:lpstr>
      <vt:lpstr>PowerPoint-Präsentation</vt:lpstr>
      <vt:lpstr>PowerPoint-Präsentation</vt:lpstr>
      <vt:lpstr>PowerPoint-Präsentation</vt:lpstr>
      <vt:lpstr>Ambiti di intervento prioritari</vt:lpstr>
      <vt:lpstr>Evoluzione piramide dell‘età</vt:lpstr>
      <vt:lpstr>Assistenza e cura di malati cronici</vt:lpstr>
      <vt:lpstr>PowerPoint-Präsentation</vt:lpstr>
      <vt:lpstr>Sviluppi in medicina e tecnologia</vt:lpstr>
      <vt:lpstr>Primi interventi</vt:lpstr>
      <vt:lpstr>1. Interventi per l‘ottimizzazione del pronto soccorso di Bolzano</vt:lpstr>
      <vt:lpstr>PowerPoint-Präsentation</vt:lpstr>
      <vt:lpstr>2. Settori pilota per la riduzione dei tempi di attesa</vt:lpstr>
      <vt:lpstr>PowerPoint-Präsentation</vt:lpstr>
      <vt:lpstr>2019 - la salute in Alto Adige   Stato dell’arte e primi provvedimenti Thomas Widmann, Assessore alla Salute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Thomas Ohnewein</dc:creator>
  <cp:lastModifiedBy>Reckla, Benjamin</cp:lastModifiedBy>
  <cp:revision>554</cp:revision>
  <cp:lastPrinted>2019-08-08T11:05:33Z</cp:lastPrinted>
  <dcterms:created xsi:type="dcterms:W3CDTF">2015-08-05T14:20:00Z</dcterms:created>
  <dcterms:modified xsi:type="dcterms:W3CDTF">2019-08-08T11:06:18Z</dcterms:modified>
</cp:coreProperties>
</file>