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6" r:id="rId1"/>
    <p:sldMasterId id="2147483667" r:id="rId2"/>
    <p:sldMasterId id="2147483678" r:id="rId3"/>
    <p:sldMasterId id="2147483689" r:id="rId4"/>
    <p:sldMasterId id="2147483700" r:id="rId5"/>
    <p:sldMasterId id="2147483720" r:id="rId6"/>
  </p:sldMasterIdLst>
  <p:notesMasterIdLst>
    <p:notesMasterId r:id="rId13"/>
  </p:notesMasterIdLst>
  <p:handoutMasterIdLst>
    <p:handoutMasterId r:id="rId14"/>
  </p:handoutMasterIdLst>
  <p:sldIdLst>
    <p:sldId id="422" r:id="rId7"/>
    <p:sldId id="469" r:id="rId8"/>
    <p:sldId id="470" r:id="rId9"/>
    <p:sldId id="471" r:id="rId10"/>
    <p:sldId id="472" r:id="rId11"/>
    <p:sldId id="473" r:id="rId12"/>
  </p:sldIdLst>
  <p:sldSz cx="12192000" cy="6858000"/>
  <p:notesSz cx="6808788" cy="99409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FF6600"/>
    <a:srgbClr val="4F81BD"/>
    <a:srgbClr val="B9CDE5"/>
    <a:srgbClr val="99FF99"/>
    <a:srgbClr val="996633"/>
    <a:srgbClr val="CC0000"/>
    <a:srgbClr val="800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96" autoAdjust="0"/>
    <p:restoredTop sz="82216" autoAdjust="0"/>
  </p:normalViewPr>
  <p:slideViewPr>
    <p:cSldViewPr snapToGrid="0">
      <p:cViewPr>
        <p:scale>
          <a:sx n="100" d="100"/>
          <a:sy n="100" d="100"/>
        </p:scale>
        <p:origin x="-528" y="-468"/>
      </p:cViewPr>
      <p:guideLst>
        <p:guide orient="horz" pos="3794"/>
        <p:guide orient="horz" pos="1298"/>
        <p:guide orient="horz" pos="5"/>
        <p:guide pos="5133"/>
        <p:guide pos="1005"/>
        <p:guide pos="76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234" y="-84"/>
      </p:cViewPr>
      <p:guideLst>
        <p:guide orient="horz" pos="3132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95" tIns="46547" rIns="93095" bIns="46547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95" tIns="46547" rIns="93095" bIns="4654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C23AD4AC-D1CD-459F-9358-048D2DF504B1}" type="datetimeFigureOut">
              <a:rPr lang="de-DE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95" tIns="46547" rIns="93095" bIns="46547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95" tIns="46547" rIns="93095" bIns="4654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5355CD42-230C-499F-8B2F-D4F27306F5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15" tIns="46958" rIns="93915" bIns="46958" numCol="1" anchor="t" anchorCtr="0" compatLnSpc="1">
            <a:prstTxWarp prst="textNoShape">
              <a:avLst/>
            </a:prstTxWarp>
          </a:bodyPr>
          <a:lstStyle>
            <a:lvl1pPr defTabSz="938213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15" tIns="46958" rIns="93915" bIns="46958" numCol="1" anchor="t" anchorCtr="0" compatLnSpc="1">
            <a:prstTxWarp prst="textNoShape">
              <a:avLst/>
            </a:prstTxWarp>
          </a:bodyPr>
          <a:lstStyle>
            <a:lvl1pPr algn="r" defTabSz="938213">
              <a:defRPr sz="1300"/>
            </a:lvl1pPr>
          </a:lstStyle>
          <a:p>
            <a:pPr>
              <a:defRPr/>
            </a:pPr>
            <a:fld id="{C54A1C9B-9BD0-41FD-A346-230573DD6886}" type="datetimeFigureOut">
              <a:rPr lang="de-DE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47713"/>
            <a:ext cx="6623050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9638"/>
            <a:ext cx="544671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15" tIns="46958" rIns="93915" bIns="46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15" tIns="46958" rIns="93915" bIns="46958" numCol="1" anchor="b" anchorCtr="0" compatLnSpc="1">
            <a:prstTxWarp prst="textNoShape">
              <a:avLst/>
            </a:prstTxWarp>
          </a:bodyPr>
          <a:lstStyle>
            <a:lvl1pPr defTabSz="938213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15" tIns="46958" rIns="93915" bIns="46958" numCol="1" anchor="b" anchorCtr="0" compatLnSpc="1">
            <a:prstTxWarp prst="textNoShape">
              <a:avLst/>
            </a:prstTxWarp>
          </a:bodyPr>
          <a:lstStyle>
            <a:lvl1pPr algn="r" defTabSz="938213">
              <a:defRPr sz="1300"/>
            </a:lvl1pPr>
          </a:lstStyle>
          <a:p>
            <a:pPr>
              <a:defRPr/>
            </a:pPr>
            <a:fld id="{C1AE1058-F229-4158-8FFA-5D83FF63CD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425" y="747713"/>
            <a:ext cx="6623050" cy="3725862"/>
          </a:xfrm>
          <a:ln/>
        </p:spPr>
      </p:sp>
      <p:sp>
        <p:nvSpPr>
          <p:cNvPr id="88066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898" tIns="46950" rIns="93898" bIns="46950"/>
          <a:lstStyle/>
          <a:p>
            <a:pPr defTabSz="8890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400" smtClean="0">
              <a:solidFill>
                <a:schemeClr val="bg1"/>
              </a:solidFill>
            </a:endParaRPr>
          </a:p>
        </p:txBody>
      </p:sp>
      <p:sp>
        <p:nvSpPr>
          <p:cNvPr id="88067" name="Foliennummernplatzhalter 3"/>
          <p:cNvSpPr txBox="1">
            <a:spLocks noGrp="1"/>
          </p:cNvSpPr>
          <p:nvPr/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7749DAC4-7289-4786-8C9E-022F8A52F16E}" type="slidenum">
              <a:rPr lang="de-DE" sz="1300">
                <a:solidFill>
                  <a:srgbClr val="000000"/>
                </a:solidFill>
              </a:rPr>
              <a:pPr algn="r" defTabSz="938213"/>
              <a:t>1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425" y="747713"/>
            <a:ext cx="6623050" cy="3725862"/>
          </a:xfrm>
          <a:ln/>
        </p:spPr>
      </p:sp>
      <p:sp>
        <p:nvSpPr>
          <p:cNvPr id="90114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898" tIns="46950" rIns="93898" bIns="46950"/>
          <a:lstStyle/>
          <a:p>
            <a:pPr marL="266700" indent="-266700" defTabSz="889000">
              <a:buFontTx/>
              <a:buChar char="•"/>
            </a:pPr>
            <a:r>
              <a:rPr lang="de-DE" sz="1600" smtClean="0"/>
              <a:t>Chiara definizione delle </a:t>
            </a:r>
            <a:r>
              <a:rPr lang="de-DE" sz="1600" b="1" smtClean="0">
                <a:solidFill>
                  <a:srgbClr val="4F81BD"/>
                </a:solidFill>
              </a:rPr>
              <a:t>competenze</a:t>
            </a:r>
            <a:r>
              <a:rPr lang="de-DE" sz="1600" smtClean="0"/>
              <a:t> e </a:t>
            </a:r>
            <a:r>
              <a:rPr lang="de-DE" sz="1600" b="1" smtClean="0">
                <a:solidFill>
                  <a:srgbClr val="4F81BD"/>
                </a:solidFill>
              </a:rPr>
              <a:t>gerarchie trasparenti</a:t>
            </a:r>
            <a:r>
              <a:rPr lang="de-DE" sz="1600" smtClean="0"/>
              <a:t> all‘interno della struttura organizzativa </a:t>
            </a:r>
          </a:p>
          <a:p>
            <a:pPr marL="266700" indent="-266700" defTabSz="889000">
              <a:buFontTx/>
              <a:buChar char="•"/>
            </a:pPr>
            <a:r>
              <a:rPr lang="de-DE" sz="1600" smtClean="0"/>
              <a:t>Distinzione netta tra funzioni di </a:t>
            </a:r>
            <a:r>
              <a:rPr lang="de-DE" sz="1600" b="1" smtClean="0">
                <a:solidFill>
                  <a:srgbClr val="4F81BD"/>
                </a:solidFill>
              </a:rPr>
              <a:t>indirizzo strategico</a:t>
            </a:r>
            <a:r>
              <a:rPr lang="de-DE" sz="1600" smtClean="0"/>
              <a:t> (Giunta provinciale), </a:t>
            </a:r>
            <a:r>
              <a:rPr lang="de-DE" sz="1600" b="1" smtClean="0">
                <a:solidFill>
                  <a:srgbClr val="4F81BD"/>
                </a:solidFill>
              </a:rPr>
              <a:t>governance e controllo</a:t>
            </a:r>
            <a:r>
              <a:rPr lang="de-DE" sz="1600" smtClean="0"/>
              <a:t> (amministrazione provinciale) e </a:t>
            </a:r>
            <a:r>
              <a:rPr lang="de-DE" sz="1600" b="1" smtClean="0">
                <a:solidFill>
                  <a:srgbClr val="4F81BD"/>
                </a:solidFill>
              </a:rPr>
              <a:t>attuazione operativa</a:t>
            </a:r>
            <a:r>
              <a:rPr lang="de-DE" sz="1600" smtClean="0"/>
              <a:t> (Azienda sanitaria)</a:t>
            </a:r>
          </a:p>
          <a:p>
            <a:pPr marL="266700" indent="-266700" defTabSz="889000">
              <a:buFontTx/>
              <a:buChar char="•"/>
            </a:pPr>
            <a:r>
              <a:rPr lang="de-DE" sz="1600" smtClean="0"/>
              <a:t>Rafforzamento </a:t>
            </a:r>
            <a:r>
              <a:rPr lang="de-DE" sz="1600" b="1" smtClean="0">
                <a:solidFill>
                  <a:srgbClr val="4F81BD"/>
                </a:solidFill>
              </a:rPr>
              <a:t>dell‘assistenza territoriale</a:t>
            </a:r>
            <a:r>
              <a:rPr lang="de-DE" sz="1600" smtClean="0"/>
              <a:t> tramite mantenimento dei comprensori sanitari </a:t>
            </a:r>
          </a:p>
          <a:p>
            <a:pPr marL="266700" indent="-266700" defTabSz="889000">
              <a:buFontTx/>
              <a:buChar char="•"/>
            </a:pPr>
            <a:r>
              <a:rPr lang="de-DE" sz="1600" smtClean="0"/>
              <a:t>Maggiore messa in rete degli </a:t>
            </a:r>
            <a:r>
              <a:rPr lang="de-DE" sz="1600" b="1" smtClean="0">
                <a:solidFill>
                  <a:srgbClr val="4F81BD"/>
                </a:solidFill>
              </a:rPr>
              <a:t>ospedali</a:t>
            </a:r>
            <a:r>
              <a:rPr lang="de-DE" sz="1600" smtClean="0"/>
              <a:t>: unica </a:t>
            </a:r>
            <a:r>
              <a:rPr lang="de-DE" sz="1600" b="1" smtClean="0">
                <a:solidFill>
                  <a:srgbClr val="4F81BD"/>
                </a:solidFill>
              </a:rPr>
              <a:t>rete provinciale</a:t>
            </a:r>
            <a:r>
              <a:rPr lang="de-DE" sz="1600" smtClean="0"/>
              <a:t> per abbattere le barriere tra le singole strutture (</a:t>
            </a:r>
            <a:r>
              <a:rPr lang="de-DE" sz="1600" b="1" smtClean="0">
                <a:solidFill>
                  <a:srgbClr val="4F81BD"/>
                </a:solidFill>
              </a:rPr>
              <a:t>Unità Operativa per il governo clinico</a:t>
            </a:r>
            <a:r>
              <a:rPr lang="de-DE" sz="1600" smtClean="0"/>
              <a:t>)</a:t>
            </a:r>
          </a:p>
          <a:p>
            <a:pPr marL="266700" indent="-266700" defTabSz="889000">
              <a:buFontTx/>
              <a:buChar char="•"/>
            </a:pPr>
            <a:r>
              <a:rPr lang="de-DE" sz="1600" smtClean="0"/>
              <a:t>Unificazione e snellimento deli servizi amministrativi, creazione di </a:t>
            </a:r>
            <a:r>
              <a:rPr lang="de-DE" sz="1600" b="1" smtClean="0">
                <a:solidFill>
                  <a:srgbClr val="4F81BD"/>
                </a:solidFill>
              </a:rPr>
              <a:t>servizi di supporto</a:t>
            </a:r>
            <a:r>
              <a:rPr lang="de-DE" sz="1600" smtClean="0"/>
              <a:t> orientati al cliente interno ed esterno</a:t>
            </a:r>
            <a:endParaRPr lang="de-DE" sz="1600" b="1" smtClean="0">
              <a:solidFill>
                <a:srgbClr val="4F81BD"/>
              </a:solidFill>
            </a:endParaRPr>
          </a:p>
          <a:p>
            <a:pPr marL="266700" indent="-266700" defTabSz="889000">
              <a:buFontTx/>
              <a:buChar char="•"/>
            </a:pPr>
            <a:r>
              <a:rPr lang="de-DE" sz="1600" b="1" smtClean="0">
                <a:solidFill>
                  <a:srgbClr val="4F81BD"/>
                </a:solidFill>
              </a:rPr>
              <a:t>Atto aziendale</a:t>
            </a:r>
            <a:r>
              <a:rPr lang="de-DE" sz="1600" smtClean="0"/>
              <a:t> come strumento per la pianificazione della gestione operativa dell‘azienda sanitaria</a:t>
            </a:r>
          </a:p>
        </p:txBody>
      </p:sp>
      <p:sp>
        <p:nvSpPr>
          <p:cNvPr id="90115" name="Foliennummernplatzhalter 3"/>
          <p:cNvSpPr txBox="1">
            <a:spLocks noGrp="1"/>
          </p:cNvSpPr>
          <p:nvPr/>
        </p:nvSpPr>
        <p:spPr bwMode="auto">
          <a:xfrm>
            <a:off x="3859213" y="9442450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F140B5FC-35ED-4424-B62E-0F207FAF1F4C}" type="slidenum">
              <a:rPr lang="de-DE" sz="1300">
                <a:solidFill>
                  <a:srgbClr val="000000"/>
                </a:solidFill>
              </a:rPr>
              <a:pPr algn="r" defTabSz="938213"/>
              <a:t>2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425" y="747713"/>
            <a:ext cx="6623050" cy="3725862"/>
          </a:xfrm>
          <a:ln/>
        </p:spPr>
      </p:sp>
      <p:sp>
        <p:nvSpPr>
          <p:cNvPr id="92162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898" tIns="46950" rIns="93898" bIns="46950"/>
          <a:lstStyle/>
          <a:p>
            <a:pPr marL="266700" indent="-266700" defTabSz="889000">
              <a:buFontTx/>
              <a:buChar char="•"/>
            </a:pPr>
            <a:r>
              <a:rPr lang="de-DE" sz="1600" smtClean="0"/>
              <a:t>Principio della </a:t>
            </a:r>
            <a:r>
              <a:rPr lang="de-DE" sz="1600" b="1" smtClean="0">
                <a:solidFill>
                  <a:srgbClr val="4F81BD"/>
                </a:solidFill>
              </a:rPr>
              <a:t>direzione/gestione collegiale</a:t>
            </a:r>
            <a:r>
              <a:rPr lang="de-DE" sz="1600" smtClean="0"/>
              <a:t> dei tre ambiti professionali medico – tecnico-assistenziale – amministrativo a tutti i livelli organizativi</a:t>
            </a:r>
          </a:p>
          <a:p>
            <a:pPr marL="266700" indent="-266700" defTabSz="889000">
              <a:buFontTx/>
              <a:buChar char="•"/>
            </a:pPr>
            <a:r>
              <a:rPr lang="de-DE" sz="1600" smtClean="0"/>
              <a:t>Per la prima volta, </a:t>
            </a:r>
            <a:r>
              <a:rPr lang="de-DE" sz="1600" b="1" smtClean="0">
                <a:solidFill>
                  <a:srgbClr val="4F81BD"/>
                </a:solidFill>
              </a:rPr>
              <a:t>direzione aziendale</a:t>
            </a:r>
            <a:r>
              <a:rPr lang="de-DE" sz="1600" smtClean="0"/>
              <a:t> e </a:t>
            </a:r>
            <a:r>
              <a:rPr lang="de-DE" sz="1600" b="1" smtClean="0">
                <a:solidFill>
                  <a:srgbClr val="4F81BD"/>
                </a:solidFill>
              </a:rPr>
              <a:t>direzione di comprensorio</a:t>
            </a:r>
            <a:r>
              <a:rPr lang="de-DE" sz="1600" smtClean="0"/>
              <a:t> sono stabiliti in una legge in quanto organismi di direzione collegiale</a:t>
            </a:r>
          </a:p>
          <a:p>
            <a:pPr marL="266700" indent="-266700" defTabSz="889000">
              <a:buFontTx/>
              <a:buChar char="•"/>
            </a:pPr>
            <a:r>
              <a:rPr lang="de-DE" sz="1600" b="1" smtClean="0">
                <a:solidFill>
                  <a:srgbClr val="4F81BD"/>
                </a:solidFill>
              </a:rPr>
              <a:t>Consiglio gestionale</a:t>
            </a:r>
            <a:r>
              <a:rPr lang="de-DE" sz="1600" smtClean="0"/>
              <a:t> per il coordinamento intra-aziendale tra direzione strategica (direzione aziendale) e responsabilità attuativa in loco (comprensori sanitari) e per la predisposizione comune e condivisa delle singole misure attuative</a:t>
            </a:r>
            <a:endParaRPr lang="en-US" sz="1600" smtClean="0"/>
          </a:p>
        </p:txBody>
      </p:sp>
      <p:sp>
        <p:nvSpPr>
          <p:cNvPr id="92163" name="Foliennummernplatzhalter 3"/>
          <p:cNvSpPr txBox="1">
            <a:spLocks noGrp="1"/>
          </p:cNvSpPr>
          <p:nvPr/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AFB663F8-0CEA-4567-8EB9-D30ECFE87B05}" type="slidenum">
              <a:rPr lang="de-DE" sz="1300">
                <a:solidFill>
                  <a:srgbClr val="000000"/>
                </a:solidFill>
              </a:rPr>
              <a:pPr algn="r" defTabSz="938213"/>
              <a:t>3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425" y="747713"/>
            <a:ext cx="6623050" cy="3725862"/>
          </a:xfrm>
          <a:ln/>
        </p:spPr>
      </p:sp>
      <p:sp>
        <p:nvSpPr>
          <p:cNvPr id="94210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898" tIns="46950" rIns="93898" bIns="46950"/>
          <a:lstStyle/>
          <a:p>
            <a:pPr marL="177800" indent="-177800" defTabSz="889000">
              <a:buFontTx/>
              <a:buChar char="•"/>
            </a:pPr>
            <a:r>
              <a:rPr lang="de-DE" sz="1600" smtClean="0"/>
              <a:t>Coinvolgimento e responsabilizzazione dei vari stakeholder/gruppi di interesse/partner:</a:t>
            </a:r>
          </a:p>
          <a:p>
            <a:pPr marL="622300" lvl="1" indent="-190500" defTabSz="889000">
              <a:buFontTx/>
              <a:buChar char="•"/>
            </a:pPr>
            <a:r>
              <a:rPr lang="de-DE" sz="1600" smtClean="0"/>
              <a:t>Collegio per il governo clinico e Consiglio dei sanitari come organismi per la partecipazione delle </a:t>
            </a:r>
            <a:r>
              <a:rPr lang="de-DE" sz="1600" b="1" smtClean="0">
                <a:solidFill>
                  <a:srgbClr val="4F81BD"/>
                </a:solidFill>
              </a:rPr>
              <a:t>professioni sanitarie</a:t>
            </a:r>
            <a:r>
              <a:rPr lang="de-DE" sz="1600" smtClean="0"/>
              <a:t> e dei </a:t>
            </a:r>
            <a:r>
              <a:rPr lang="de-DE" sz="1600" b="1" smtClean="0">
                <a:solidFill>
                  <a:srgbClr val="4F81BD"/>
                </a:solidFill>
              </a:rPr>
              <a:t>collaboratori dell‘azienda</a:t>
            </a:r>
            <a:r>
              <a:rPr lang="de-DE" sz="1600" smtClean="0"/>
              <a:t> a decisioni strategiche dell‘azienda</a:t>
            </a:r>
          </a:p>
          <a:p>
            <a:pPr marL="622300" lvl="1" indent="-190500" defTabSz="889000">
              <a:buFontTx/>
              <a:buChar char="•"/>
            </a:pPr>
            <a:r>
              <a:rPr lang="de-DE" sz="1600" smtClean="0"/>
              <a:t>Rafforzamento del coinvolgimento delle/dei </a:t>
            </a:r>
            <a:r>
              <a:rPr lang="de-DE" sz="1600" b="1" smtClean="0">
                <a:solidFill>
                  <a:srgbClr val="4F81BD"/>
                </a:solidFill>
              </a:rPr>
              <a:t>pazienti</a:t>
            </a:r>
            <a:r>
              <a:rPr lang="de-DE" sz="1600" smtClean="0"/>
              <a:t> nel Comitato provinciale per la programmazione sanitaria e tramite diverse forme di coinvolgimento</a:t>
            </a:r>
          </a:p>
          <a:p>
            <a:pPr marL="622300" lvl="1" indent="-190500" defTabSz="889000">
              <a:buFontTx/>
              <a:buChar char="•"/>
            </a:pPr>
            <a:r>
              <a:rPr lang="de-DE" sz="1600" smtClean="0"/>
              <a:t>Coinvolgimento dei </a:t>
            </a:r>
            <a:r>
              <a:rPr lang="de-DE" sz="1600" b="1" smtClean="0">
                <a:solidFill>
                  <a:srgbClr val="4F81BD"/>
                </a:solidFill>
              </a:rPr>
              <a:t>responsabili politici</a:t>
            </a:r>
            <a:r>
              <a:rPr lang="de-DE" sz="1600" smtClean="0"/>
              <a:t> a livello provinciale e locale (Consiglio dei presidenti delle comunità comprensoriali, Comitato provinciale per la programmazione sanitaria)</a:t>
            </a:r>
            <a:endParaRPr lang="en-US" sz="1600" smtClean="0"/>
          </a:p>
        </p:txBody>
      </p:sp>
      <p:sp>
        <p:nvSpPr>
          <p:cNvPr id="94211" name="Foliennummernplatzhalter 3"/>
          <p:cNvSpPr txBox="1">
            <a:spLocks noGrp="1"/>
          </p:cNvSpPr>
          <p:nvPr/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C46BEAD1-1F41-4D2D-82E6-62BDAB1BBB98}" type="slidenum">
              <a:rPr lang="de-DE" sz="1300">
                <a:solidFill>
                  <a:srgbClr val="000000"/>
                </a:solidFill>
              </a:rPr>
              <a:pPr algn="r" defTabSz="938213"/>
              <a:t>4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425" y="747713"/>
            <a:ext cx="6623050" cy="3725862"/>
          </a:xfrm>
          <a:ln/>
        </p:spPr>
      </p:sp>
      <p:sp>
        <p:nvSpPr>
          <p:cNvPr id="9625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898" tIns="46950" rIns="93898" bIns="46950"/>
          <a:lstStyle/>
          <a:p>
            <a:pPr marL="266700" indent="-266700" defTabSz="889000"/>
            <a:endParaRPr lang="en-US" sz="2800" b="1" smtClean="0">
              <a:solidFill>
                <a:schemeClr val="bg1"/>
              </a:solidFill>
            </a:endParaRPr>
          </a:p>
        </p:txBody>
      </p:sp>
      <p:sp>
        <p:nvSpPr>
          <p:cNvPr id="96259" name="Foliennummernplatzhalter 3"/>
          <p:cNvSpPr txBox="1">
            <a:spLocks noGrp="1"/>
          </p:cNvSpPr>
          <p:nvPr/>
        </p:nvSpPr>
        <p:spPr bwMode="auto">
          <a:xfrm>
            <a:off x="3857625" y="9440863"/>
            <a:ext cx="29495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8213"/>
            <a:fld id="{F7413CA2-2088-441E-AB18-34F876539E1C}" type="slidenum">
              <a:rPr lang="de-DE" sz="1300">
                <a:solidFill>
                  <a:srgbClr val="000000"/>
                </a:solidFill>
              </a:rPr>
              <a:pPr algn="r" defTabSz="938213"/>
              <a:t>5</a:t>
            </a:fld>
            <a:endParaRPr lang="de-DE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1853" y="1006475"/>
            <a:ext cx="10315852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39075" y="2808549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07FE5-BF15-4FF0-B285-D1510779B0F9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13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24013" y="28940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374F3-E462-4154-846A-D48B513E14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CD312-BCCB-46DA-A3F6-8977B94E0BFD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65300" y="1600200"/>
            <a:ext cx="4711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81800" y="1600200"/>
            <a:ext cx="4800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DF51A-701A-4A67-8718-E3766E86F0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5099E-5E22-4CFE-8E48-FFFFF714908E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43993" y="1535113"/>
            <a:ext cx="47076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743993" y="2174875"/>
            <a:ext cx="470760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908800" y="1535113"/>
            <a:ext cx="47103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908800" y="2174875"/>
            <a:ext cx="47103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881E-5600-4439-B839-6BB695C8EB99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12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788400" y="6356350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44E46-CFAE-491D-9D09-F06001F1F4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32C67-3859-4A63-9B97-762E9E0814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54E1F-70AD-4A28-B29C-638A89328DF9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CE4A-5648-47BD-9489-60BDB51DC3E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54282-411B-4A41-8D70-E3FD4416E782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53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22963" y="273050"/>
            <a:ext cx="56594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653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54B60-A11B-43CC-9D05-51762368F2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8BF79-D38B-41DC-A870-2C2BB0196D83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B8BD3-D323-4B0F-B68F-1EDF538EF8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A4C6F-9341-499A-9B67-B43EEDFAC0AB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B2B33-11E3-4D59-B87F-900654500A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00A41-39DC-47F1-8BFC-104D44D816F7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22437-119E-4E94-9255-02A46C6BD2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2DB7-8BA5-47B8-8A83-9784BC503FF4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lipse 2"/>
          <p:cNvSpPr/>
          <p:nvPr userDrawn="1"/>
        </p:nvSpPr>
        <p:spPr>
          <a:xfrm>
            <a:off x="1803400" y="1531938"/>
            <a:ext cx="612775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Ellipse 3"/>
          <p:cNvSpPr/>
          <p:nvPr userDrawn="1"/>
        </p:nvSpPr>
        <p:spPr>
          <a:xfrm>
            <a:off x="1803400" y="2486025"/>
            <a:ext cx="612775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Ellipse 4"/>
          <p:cNvSpPr/>
          <p:nvPr userDrawn="1"/>
        </p:nvSpPr>
        <p:spPr>
          <a:xfrm>
            <a:off x="1803400" y="3441700"/>
            <a:ext cx="612775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Ellipse 5"/>
          <p:cNvSpPr/>
          <p:nvPr userDrawn="1"/>
        </p:nvSpPr>
        <p:spPr>
          <a:xfrm>
            <a:off x="1804988" y="4460875"/>
            <a:ext cx="614362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Ellipse 10"/>
          <p:cNvSpPr/>
          <p:nvPr userDrawn="1"/>
        </p:nvSpPr>
        <p:spPr>
          <a:xfrm>
            <a:off x="1804988" y="5364163"/>
            <a:ext cx="614362" cy="492125"/>
          </a:xfrm>
          <a:prstGeom prst="ellipse">
            <a:avLst/>
          </a:prstGeom>
          <a:solidFill>
            <a:srgbClr val="CBD2D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3" name="Rechteck 7"/>
          <p:cNvSpPr>
            <a:spLocks noChangeArrowheads="1"/>
          </p:cNvSpPr>
          <p:nvPr userDrawn="1"/>
        </p:nvSpPr>
        <p:spPr bwMode="auto">
          <a:xfrm rot="5400000">
            <a:off x="-2679700" y="2717800"/>
            <a:ext cx="6858000" cy="1447800"/>
          </a:xfrm>
          <a:prstGeom prst="rect">
            <a:avLst/>
          </a:prstGeom>
          <a:solidFill>
            <a:srgbClr val="CBD2DF"/>
          </a:solidFill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Textfeld 8"/>
          <p:cNvSpPr txBox="1"/>
          <p:nvPr userDrawn="1"/>
        </p:nvSpPr>
        <p:spPr>
          <a:xfrm>
            <a:off x="14288" y="2684463"/>
            <a:ext cx="150971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625600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 descr="stift kompr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30175" y="5470525"/>
            <a:ext cx="117475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atumsplatzhalter 3"/>
          <p:cNvSpPr txBox="1">
            <a:spLocks/>
          </p:cNvSpPr>
          <p:nvPr userDrawn="1"/>
        </p:nvSpPr>
        <p:spPr>
          <a:xfrm>
            <a:off x="649288" y="6270625"/>
            <a:ext cx="2844800" cy="47625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D90DEC2D-9ACC-45B1-9EA7-F8727CF3BEBA}" type="datetime1">
              <a:rPr lang="de-DE" smtClean="0">
                <a:latin typeface="Century Gothic"/>
                <a:cs typeface="Century Gothic"/>
              </a:rPr>
              <a:pPr>
                <a:defRPr/>
              </a:pPr>
              <a:t>07.02.2017</a:t>
            </a:fld>
            <a:endParaRPr lang="de-DE" dirty="0">
              <a:latin typeface="Century Gothic"/>
              <a:cs typeface="Century Gothic"/>
            </a:endParaRPr>
          </a:p>
        </p:txBody>
      </p:sp>
      <p:sp>
        <p:nvSpPr>
          <p:cNvPr id="18" name="Foliennummernplatzhalter 5"/>
          <p:cNvSpPr txBox="1">
            <a:spLocks/>
          </p:cNvSpPr>
          <p:nvPr userDrawn="1"/>
        </p:nvSpPr>
        <p:spPr>
          <a:xfrm>
            <a:off x="8777288" y="6270625"/>
            <a:ext cx="2844800" cy="476250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CD35A412-0FC0-4D61-A377-7BB31159B15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98425"/>
            <a:ext cx="10515600" cy="1325563"/>
          </a:xfrm>
        </p:spPr>
        <p:txBody>
          <a:bodyPr/>
          <a:lstStyle>
            <a:lvl1pPr algn="r">
              <a:defRPr>
                <a:latin typeface="Century Gothic"/>
                <a:cs typeface="Century Gothic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23" name="Textplatzhalter 2"/>
          <p:cNvSpPr>
            <a:spLocks noGrp="1"/>
          </p:cNvSpPr>
          <p:nvPr>
            <p:ph idx="1"/>
          </p:nvPr>
        </p:nvSpPr>
        <p:spPr bwMode="auto">
          <a:xfrm>
            <a:off x="2794000" y="1635125"/>
            <a:ext cx="90805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 marL="685800" indent="-228600">
              <a:buClr>
                <a:schemeClr val="accent3">
                  <a:lumMod val="60000"/>
                  <a:lumOff val="40000"/>
                </a:schemeClr>
              </a:buClr>
              <a:buFont typeface="Symbol" charset="2"/>
              <a:buChar char="-"/>
              <a:defRPr>
                <a:latin typeface="Century Gothic"/>
                <a:cs typeface="Century Gothic"/>
              </a:defRPr>
            </a:lvl2pPr>
            <a:lvl3pPr marL="1143000" indent="-228600">
              <a:buFont typeface="Courier New"/>
              <a:buChar char="o"/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9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627B0-69D0-43C7-9429-041E871691C2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2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2FACC6BA-AE4A-49FA-B5D7-3068596F31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6"/>
          <p:cNvPicPr>
            <a:picLocks noChangeAspect="1"/>
          </p:cNvPicPr>
          <p:nvPr userDrawn="1"/>
        </p:nvPicPr>
        <p:blipFill>
          <a:blip r:embed="rId4"/>
          <a:srcRect t="-2231" b="-87"/>
          <a:stretch>
            <a:fillRect/>
          </a:stretch>
        </p:blipFill>
        <p:spPr bwMode="auto">
          <a:xfrm>
            <a:off x="0" y="-152400"/>
            <a:ext cx="12192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9970" y="1284515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9969" y="3341912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2311-9792-44B5-A796-F60C9ED91C04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5330C-98C3-476A-8CBF-BD4F46B5BD51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A0B7E-BFFB-40EC-AE7B-3BC82332D27E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208E2-1EA8-4325-85E9-CB3FC726C271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4976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81813" y="1600200"/>
            <a:ext cx="4978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EB8D4-A4B9-4731-B693-564B9547AA05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2A9B0-FE47-410D-8F50-933CC9DCE03A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DC83C-17BE-491A-A55B-651E2E435D76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F4F35-CE65-4FB5-B0F0-13991C5B5886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0B2C6-6516-48AA-969D-5CA4A6190344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33887-E86E-4F97-B0AC-EF123952DB6B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C8550-6F27-46DF-9ED0-1E1ED3B701AD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7" descr="shutterstock_121112239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9970" y="1284515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69969" y="3341912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334500" y="274638"/>
            <a:ext cx="2525713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74295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3FCA8-84F1-404A-AEA2-E1C3268F5DB9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AD833-A182-415D-ACBA-B3F20A0AF95D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07BA-587C-4F59-8B43-4084633706A6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4D8B8-DC82-42F7-AFEA-F0E0FB49691C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2275-CEA6-4931-866C-120AB7DF3BCC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46DA0-5026-4220-BDD1-50CFCC69DCC2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63AC1-0925-4CC0-86D3-AB71578BCD65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4976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81813" y="1600200"/>
            <a:ext cx="4978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D2A0-53BB-43D3-A80C-214BC2C44D57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F659F-2009-4D32-93F4-EB09AA70E0E8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8AE61-01B0-42B0-BDB8-DDDA03EEFA90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3CD9-0DC8-4491-8BE3-30D3249681DE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4790D-AF5E-45E0-BE19-4DFF2F1625E5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CCEAC-0CB2-45D1-A324-FC47D736BE21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586A1-D121-4136-B729-B13797B205E6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E837-748C-44A2-AE82-D46F1816383F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7005-FE98-44EE-B0AC-957C8537F876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77C52-91A2-41BA-A797-362512138119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C6A6C-D009-4422-AC98-103D86B37386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96B4-FB96-47DD-8D9A-A3B2AD8EC387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/>
          <a:srcRect b="-92"/>
          <a:stretch>
            <a:fillRect/>
          </a:stretch>
        </p:blipFill>
        <p:spPr bwMode="auto">
          <a:xfrm>
            <a:off x="0" y="-11113"/>
            <a:ext cx="12192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1" y="3042108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FDB3C-295B-464C-8ABB-5609DA550CE3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07D23-D279-4D0B-B47D-9D097950E147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334500" y="274638"/>
            <a:ext cx="2525713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74295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B992A-1CAB-40C1-A4F4-2EFC708709FE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88F37-7F54-4E02-8891-33A0A644DDDF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63B05-3D1E-4214-B4D5-5AD01BE033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F1820-B27F-4F1D-B22B-A2132B9EA6B3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1B84B-AB1F-4702-B72F-1937A2BCCA4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69CE-5D3E-4121-A052-DB7AFA3D6C62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62D0D-4A30-4483-B66C-4FAB1CAA5E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BFF08-A9CA-42A5-8E8C-C2FDCAFA38C2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4976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81813" y="1600200"/>
            <a:ext cx="4978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9CDD-3107-420F-9224-8D79A0F25F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50C98-2CDC-4800-8534-959A30191A11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3797-D303-4A9F-9440-5D5D12DDEF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AA06-0FC9-4DC5-AFFE-2BC5810282BF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753DF-7D6C-46E0-98F6-D28E839229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CC803-47E9-4B8C-8A88-A5469872664F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0BB3F-9815-417F-BE3D-4B65BEFDF9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68774-B2AF-4438-BDF1-094000F753FC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7C163-76F3-4A69-95CF-F24534AEB0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8D84-9475-483D-BC42-2E74DB0BEB71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4" descr="shutterstock_121112239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1" y="3042108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CED7-2A15-4DDA-88B2-8A50FF336E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49A5D-8FD6-4517-AA9E-2CFB7B472E60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52DAB-542D-4276-A42A-29422D9591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BE68-90A6-41F8-8F75-A8713D702A88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334500" y="274638"/>
            <a:ext cx="2525713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74295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7AE18-7DDE-4D4B-826E-FD5D51D418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4A610-68AA-4421-A506-83DCAFD4C511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3688F-A42D-435F-96B5-D7DD190C05FF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A431D-5FF3-43BD-AA87-12DA4083F9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292F9-824E-44DB-9EE6-EE68D75A1857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D14E0-639A-4D6A-BFAF-5D3F095E6C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E1E52-0DD1-41C5-8B78-EDF7CD433FF0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F34C4-5F79-4C1A-A534-4F078B9362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E0C7F-7B63-43E0-B104-9DCC5319A5CA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F5A5A-9460-43AB-B958-56BB192365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DB5E2-5FEF-4559-A1B9-523C88CF4F36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4E7B5-5BF6-4EE1-A7F6-9140FA9D07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50011-59F1-45A8-BD0E-F4839BBF4F7E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855CC-A28C-432D-A7A0-98B573AACD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1D436-CDAE-49CC-9048-BFC1A33F0968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0DD14-4E02-44C8-8409-232EA92764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3"/>
          <p:cNvPicPr>
            <a:picLocks noChangeAspect="1"/>
          </p:cNvPicPr>
          <p:nvPr userDrawn="1"/>
        </p:nvPicPr>
        <p:blipFill>
          <a:blip r:embed="rId4"/>
          <a:srcRect l="208" t="6725" r="-208" b="13567"/>
          <a:stretch>
            <a:fillRect/>
          </a:stretch>
        </p:blipFill>
        <p:spPr bwMode="auto">
          <a:xfrm>
            <a:off x="0" y="-76200"/>
            <a:ext cx="12304713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1" y="3042108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6BBC8-A5BA-4C41-BA58-6DF9540B906E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B79F5-9A18-4487-A476-CC8745DA55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FB863-631F-463B-A38A-B55E0E6561C2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CA75-F715-4597-8551-D3FD483A92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34508-6F06-4196-8A60-507FED9351ED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72F1F-E2F0-4A3A-859C-667780D67D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3F532-744E-4BD3-98E5-15816CFDD00E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D8DD9-70A7-43B3-A388-53E721C040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38484-F7C2-424F-8626-53E9CE2169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48930-34D2-4415-9492-C507F6DC4228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A2789-708F-49D3-A579-48E5AC1D21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F7A52-9582-4785-B256-B06BE9B35F1B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9AFDF-51B4-4F7D-BCE5-77EE84EB28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62E6C-92DD-4A12-A66D-068ACD8D3A4E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4976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81813" y="1600200"/>
            <a:ext cx="4978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630C9-48E9-4BAE-93AC-01710CC232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AFF6-59A2-4E2A-ABD3-978A9D7B7F11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C8102-B166-46A6-BAE2-7F8DDECB19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BA880-EB97-4FF3-A0E5-8964D3385B55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AEB2B-4AA0-4410-B1EC-77C610E886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97C84-00CE-4DC4-94C4-81F57631DC1B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-7938"/>
            <a:ext cx="97028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5"/>
          <p:cNvSpPr/>
          <p:nvPr userDrawn="1"/>
        </p:nvSpPr>
        <p:spPr>
          <a:xfrm>
            <a:off x="9677400" y="0"/>
            <a:ext cx="2514600" cy="685165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18291" y="781508"/>
            <a:ext cx="3973709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18291" y="4032705"/>
            <a:ext cx="397370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7D702-A388-4E20-90BF-46438EFA6B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AFE76-B5CB-47CE-90AB-68CF9FE855BB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0B5F2-B9A5-4DB1-A42B-3AD97DBEDC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79E3-6EDF-4C31-ADC1-34797C91B095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67E5-28A5-4910-8678-33313456E3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22C27-DB49-4744-8B43-E1021FB7E941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812F9-8E87-4ABC-8516-FFFF7F5030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8EAA0-31B5-47B6-BFEF-E2EFBB852280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334500" y="274638"/>
            <a:ext cx="2525713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52600" y="274638"/>
            <a:ext cx="74295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53DDB-2500-47D9-8BBB-71EC3DDE9F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0FDBC-584F-480F-8C71-DC68F6B856FB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ift komp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4"/>
          <p:cNvSpPr/>
          <p:nvPr userDrawn="1"/>
        </p:nvSpPr>
        <p:spPr>
          <a:xfrm>
            <a:off x="0" y="0"/>
            <a:ext cx="21986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9" name="Grafik 3"/>
          <p:cNvPicPr>
            <a:picLocks noChangeAspect="1"/>
          </p:cNvPicPr>
          <p:nvPr userDrawn="1"/>
        </p:nvPicPr>
        <p:blipFill>
          <a:blip r:embed="rId4"/>
          <a:srcRect b="8"/>
          <a:stretch>
            <a:fillRect/>
          </a:stretch>
        </p:blipFill>
        <p:spPr bwMode="auto">
          <a:xfrm>
            <a:off x="2076450" y="369888"/>
            <a:ext cx="10115550" cy="64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190" y="200936"/>
            <a:ext cx="7261617" cy="188413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190" y="5099505"/>
            <a:ext cx="726161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lang="de-DE" dirty="0"/>
            </a:lvl1pPr>
          </a:lstStyle>
          <a:p>
            <a:pPr lvl="0"/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1200"/>
              </a:spcAft>
              <a:defRPr/>
            </a:lvl1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6A879-E8E4-4D17-B76F-05439BC764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2C361-696D-4F7C-93AC-6D3A82CF845B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0424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F7D5AC62-B335-4359-9450-974DA07D2E5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1219200"/>
            <a:ext cx="1536700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Gesundheitsversorgung Südtirol 2020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/>
            </a:r>
            <a:br>
              <a:rPr lang="de-DE" sz="900">
                <a:solidFill>
                  <a:srgbClr val="5F5F5F"/>
                </a:solidFill>
                <a:latin typeface="Century Gothic" pitchFamily="34" charset="0"/>
              </a:rPr>
            </a:b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A631A189-FFDB-417E-982C-03A12F8470B4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  <p:pic>
        <p:nvPicPr>
          <p:cNvPr id="1033" name="Picture 9" descr="stift kompr"/>
          <p:cNvPicPr>
            <a:picLocks noChangeAspect="1" noChangeArrowheads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  <p:sldLayoutId id="2147483812" r:id="rId18"/>
    <p:sldLayoutId id="2147483813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lang="de-DE" sz="32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de-DE" sz="28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de-DE" sz="24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de-DE" sz="20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de-DE" sz="2000" kern="1200" dirty="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Textfeld 8"/>
          <p:cNvSpPr txBox="1"/>
          <p:nvPr userDrawn="1"/>
        </p:nvSpPr>
        <p:spPr>
          <a:xfrm>
            <a:off x="-31750" y="1219200"/>
            <a:ext cx="1536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Gesundheitsversorgung Südtirol 2020</a:t>
            </a:r>
          </a:p>
          <a:p>
            <a:pPr algn="ctr">
              <a:defRPr/>
            </a:pPr>
            <a: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  <a:t>Entwicklungsleitlinien</a:t>
            </a:r>
            <a:br>
              <a:rPr lang="de-DE" sz="900" dirty="0">
                <a:solidFill>
                  <a:srgbClr val="5F5F5F"/>
                </a:solidFill>
                <a:latin typeface="Century Gothic"/>
                <a:cs typeface="Century Gothic"/>
              </a:rPr>
            </a:br>
            <a:endParaRPr lang="de-DE" sz="900" dirty="0">
              <a:solidFill>
                <a:srgbClr val="5F5F5F"/>
              </a:solidFill>
              <a:latin typeface="Century Gothic"/>
              <a:cs typeface="Century Gothic"/>
            </a:endParaRPr>
          </a:p>
        </p:txBody>
      </p:sp>
      <p:pic>
        <p:nvPicPr>
          <p:cNvPr id="21508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9" descr="stift komp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Grafik 6"/>
          <p:cNvPicPr>
            <a:picLocks noChangeAspect="1"/>
          </p:cNvPicPr>
          <p:nvPr userDrawn="1"/>
        </p:nvPicPr>
        <p:blipFill>
          <a:blip r:embed="rId15"/>
          <a:srcRect t="-2231" b="-87"/>
          <a:stretch>
            <a:fillRect/>
          </a:stretch>
        </p:blipFill>
        <p:spPr bwMode="auto">
          <a:xfrm>
            <a:off x="0" y="-152400"/>
            <a:ext cx="12192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21512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entury Gothic"/>
              </a:defRPr>
            </a:lvl1pPr>
          </a:lstStyle>
          <a:p>
            <a:pPr>
              <a:defRPr/>
            </a:pPr>
            <a:fld id="{E5DF04D2-81CB-43D0-BA44-C9F263D192B1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1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379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BC40450-D4DF-457F-9C2B-F2B7951BEA89}" type="slidenum">
              <a:rPr lang="de-DE"/>
              <a:pPr>
                <a:defRPr/>
              </a:pPr>
              <a:t>‹Nr.›</a:t>
            </a:fld>
            <a:r>
              <a:rPr lang="de-DE"/>
              <a:t>1</a:t>
            </a:r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1219200"/>
            <a:ext cx="1536700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Gesundheitsversorgung Südtirol 2020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/>
            </a:r>
            <a:br>
              <a:rPr lang="de-DE" sz="900">
                <a:solidFill>
                  <a:srgbClr val="5F5F5F"/>
                </a:solidFill>
                <a:latin typeface="Century Gothic" pitchFamily="34" charset="0"/>
              </a:rPr>
            </a:b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33800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entury Gothic"/>
              </a:defRPr>
            </a:lvl1pPr>
          </a:lstStyle>
          <a:p>
            <a:pPr>
              <a:defRPr/>
            </a:pPr>
            <a:fld id="{CF354448-37E7-469B-AADE-0461A2BC5550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  <p:pic>
        <p:nvPicPr>
          <p:cNvPr id="33802" name="Picture 9" descr="stift komp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9" r:id="rId3"/>
    <p:sldLayoutId id="2147483758" r:id="rId4"/>
    <p:sldLayoutId id="2147483757" r:id="rId5"/>
    <p:sldLayoutId id="2147483756" r:id="rId6"/>
    <p:sldLayoutId id="2147483755" r:id="rId7"/>
    <p:sldLayoutId id="2147483754" r:id="rId8"/>
    <p:sldLayoutId id="2147483753" r:id="rId9"/>
    <p:sldLayoutId id="2147483752" r:id="rId10"/>
    <p:sldLayoutId id="21474837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4608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77777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5DC2BC0-0BE5-434A-982E-15552CFA3A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4407"/>
            <a:ext cx="5938837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1219200"/>
            <a:ext cx="1536700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Assistenza sanitaria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Alto Adige 2020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/>
            </a:r>
            <a:br>
              <a:rPr lang="de-DE" sz="900">
                <a:solidFill>
                  <a:srgbClr val="5F5F5F"/>
                </a:solidFill>
                <a:latin typeface="Century Gothic" pitchFamily="34" charset="0"/>
              </a:rPr>
            </a:b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46088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entury Gothic"/>
              </a:defRPr>
            </a:lvl1pPr>
          </a:lstStyle>
          <a:p>
            <a:pPr>
              <a:defRPr/>
            </a:pPr>
            <a:fld id="{10EA331C-2F4A-49E5-85A1-EFADE7668712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  <p:pic>
        <p:nvPicPr>
          <p:cNvPr id="46090" name="Picture 9" descr="stift komp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0" r:id="rId3"/>
    <p:sldLayoutId id="2147483769" r:id="rId4"/>
    <p:sldLayoutId id="2147483768" r:id="rId5"/>
    <p:sldLayoutId id="2147483767" r:id="rId6"/>
    <p:sldLayoutId id="2147483766" r:id="rId7"/>
    <p:sldLayoutId id="2147483765" r:id="rId8"/>
    <p:sldLayoutId id="2147483764" r:id="rId9"/>
    <p:sldLayoutId id="2147483763" r:id="rId10"/>
    <p:sldLayoutId id="21474837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D4CFC0C-D912-46C2-94C8-6CE2BA187E88}" type="datetime1">
              <a:rPr lang="de-AT"/>
              <a:pPr>
                <a:defRPr/>
              </a:pPr>
              <a:t>07.02.2017</a:t>
            </a:fld>
            <a:endParaRPr lang="de-DE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F911D41-A8C0-476B-8C1D-E65969EE730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2" r:id="rId2"/>
    <p:sldLayoutId id="2147483781" r:id="rId3"/>
    <p:sldLayoutId id="2147483780" r:id="rId4"/>
    <p:sldLayoutId id="2147483779" r:id="rId5"/>
    <p:sldLayoutId id="2147483778" r:id="rId6"/>
    <p:sldLayoutId id="2147483777" r:id="rId7"/>
    <p:sldLayoutId id="2147483776" r:id="rId8"/>
    <p:sldLayoutId id="2147483775" r:id="rId9"/>
    <p:sldLayoutId id="2147483774" r:id="rId10"/>
    <p:sldLayoutId id="21474837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elplatzhalter 1"/>
          <p:cNvSpPr>
            <a:spLocks noGrp="1"/>
          </p:cNvSpPr>
          <p:nvPr>
            <p:ph type="title"/>
          </p:nvPr>
        </p:nvSpPr>
        <p:spPr bwMode="auto">
          <a:xfrm>
            <a:off x="1752600" y="274638"/>
            <a:ext cx="10107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7065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fld id="{13E7885A-35B5-4D2C-921B-8A2822C31C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 userDrawn="1"/>
        </p:nvSpPr>
        <p:spPr bwMode="auto">
          <a:xfrm rot="5400000">
            <a:off x="-2232819" y="2232819"/>
            <a:ext cx="5938838" cy="1473200"/>
          </a:xfrm>
          <a:prstGeom prst="rect">
            <a:avLst/>
          </a:prstGeom>
          <a:gradFill rotWithShape="1">
            <a:gsLst>
              <a:gs pos="0">
                <a:srgbClr val="C6C6C6"/>
              </a:gs>
              <a:gs pos="100000">
                <a:schemeClr val="bg1"/>
              </a:gs>
            </a:gsLst>
            <a:lin ang="10800000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-31750" y="1219200"/>
            <a:ext cx="1536700" cy="63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Assistenza sanitaria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>Alto Adige 2020</a:t>
            </a:r>
          </a:p>
          <a:p>
            <a:pPr algn="ctr">
              <a:defRPr/>
            </a:pPr>
            <a:r>
              <a:rPr lang="de-DE" sz="900">
                <a:solidFill>
                  <a:srgbClr val="5F5F5F"/>
                </a:solidFill>
                <a:latin typeface="Century Gothic" pitchFamily="34" charset="0"/>
              </a:rPr>
              <a:t/>
            </a:r>
            <a:br>
              <a:rPr lang="de-DE" sz="900">
                <a:solidFill>
                  <a:srgbClr val="5F5F5F"/>
                </a:solidFill>
                <a:latin typeface="Century Gothic" pitchFamily="34" charset="0"/>
              </a:rPr>
            </a:br>
            <a:endParaRPr lang="de-DE" sz="900">
              <a:solidFill>
                <a:srgbClr val="5F5F5F"/>
              </a:solidFill>
              <a:latin typeface="Century Gothic" pitchFamily="34" charset="0"/>
            </a:endParaRPr>
          </a:p>
        </p:txBody>
      </p:sp>
      <p:pic>
        <p:nvPicPr>
          <p:cNvPr id="70664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39725" y="141288"/>
            <a:ext cx="80168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41488" y="631825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entury Gothic"/>
              </a:defRPr>
            </a:lvl1pPr>
          </a:lstStyle>
          <a:p>
            <a:pPr>
              <a:defRPr/>
            </a:pPr>
            <a:fld id="{7ECFF2CF-F52E-41DF-887E-B9EAE2F0518C}" type="datetime1">
              <a:rPr lang="de-AT"/>
              <a:pPr>
                <a:defRPr/>
              </a:pPr>
              <a:t>07.02.2017</a:t>
            </a:fld>
            <a:endParaRPr lang="de-DE" dirty="0"/>
          </a:p>
        </p:txBody>
      </p:sp>
      <p:pic>
        <p:nvPicPr>
          <p:cNvPr id="70666" name="Picture 9" descr="stift kompr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940425"/>
            <a:ext cx="147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3" r:id="rId2"/>
    <p:sldLayoutId id="2147483792" r:id="rId3"/>
    <p:sldLayoutId id="2147483791" r:id="rId4"/>
    <p:sldLayoutId id="2147483790" r:id="rId5"/>
    <p:sldLayoutId id="2147483789" r:id="rId6"/>
    <p:sldLayoutId id="2147483788" r:id="rId7"/>
    <p:sldLayoutId id="2147483787" r:id="rId8"/>
    <p:sldLayoutId id="2147483786" r:id="rId9"/>
    <p:sldLayoutId id="2147483785" r:id="rId10"/>
    <p:sldLayoutId id="21474837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el 1"/>
          <p:cNvSpPr>
            <a:spLocks noGrp="1"/>
          </p:cNvSpPr>
          <p:nvPr>
            <p:ph type="ctrTitle" idx="4294967295"/>
          </p:nvPr>
        </p:nvSpPr>
        <p:spPr>
          <a:xfrm>
            <a:off x="4330700" y="2230438"/>
            <a:ext cx="7861300" cy="3516312"/>
          </a:xfrm>
        </p:spPr>
        <p:txBody>
          <a:bodyPr anchor="b"/>
          <a:lstStyle/>
          <a:p>
            <a:pPr algn="ctr" eaLnBrk="1" hangingPunct="1"/>
            <a:r>
              <a:rPr lang="de-DE" sz="2800" smtClean="0"/>
              <a:t>Assistenza sanitaria Alto Adige 2020</a:t>
            </a:r>
            <a:br>
              <a:rPr lang="de-DE" sz="2800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Oggi poniamo le basi per la sanità di domani</a:t>
            </a:r>
            <a:br>
              <a:rPr lang="de-DE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z="2400" smtClean="0"/>
              <a:t>Riordino del Servizio sanitario provinciale</a:t>
            </a:r>
            <a:r>
              <a:rPr lang="de-DE" sz="2800" smtClean="0"/>
              <a:t/>
            </a:r>
            <a:br>
              <a:rPr lang="de-DE" sz="2800" smtClean="0"/>
            </a:br>
            <a:r>
              <a:rPr lang="de-DE" sz="2800" smtClean="0"/>
              <a:t/>
            </a:r>
            <a:br>
              <a:rPr lang="de-DE" sz="2800" smtClean="0"/>
            </a:br>
            <a:endParaRPr lang="de-DE" sz="2800" smtClean="0"/>
          </a:p>
        </p:txBody>
      </p:sp>
      <p:sp>
        <p:nvSpPr>
          <p:cNvPr id="84994" name="Untertitel 2"/>
          <p:cNvSpPr>
            <a:spLocks noGrp="1"/>
          </p:cNvSpPr>
          <p:nvPr>
            <p:ph type="subTitle" idx="4294967295"/>
          </p:nvPr>
        </p:nvSpPr>
        <p:spPr>
          <a:xfrm>
            <a:off x="4930775" y="5757863"/>
            <a:ext cx="7261225" cy="1100137"/>
          </a:xfrm>
        </p:spPr>
        <p:txBody>
          <a:bodyPr/>
          <a:lstStyle/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endParaRPr lang="de-DE" sz="2000" smtClean="0">
              <a:solidFill>
                <a:srgbClr val="777777"/>
              </a:solidFill>
            </a:endParaRP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r>
              <a:rPr lang="de-DE" sz="2000" smtClean="0">
                <a:solidFill>
                  <a:srgbClr val="777777"/>
                </a:solidFill>
              </a:rPr>
              <a:t>Bolzano, febbraio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1" name="Rectangle 86"/>
          <p:cNvGrpSpPr>
            <a:grpSpLocks noGrp="1"/>
          </p:cNvGrpSpPr>
          <p:nvPr/>
        </p:nvGrpSpPr>
        <p:grpSpPr bwMode="auto">
          <a:xfrm>
            <a:off x="1474788" y="0"/>
            <a:ext cx="10717212" cy="1158875"/>
            <a:chOff x="933" y="0"/>
            <a:chExt cx="6751" cy="730"/>
          </a:xfrm>
        </p:grpSpPr>
        <p:pic>
          <p:nvPicPr>
            <p:cNvPr id="87046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33" y="0"/>
              <a:ext cx="6751" cy="73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87047" name="Text Box 4"/>
            <p:cNvSpPr txBox="1">
              <a:spLocks noChangeArrowheads="1"/>
            </p:cNvSpPr>
            <p:nvPr/>
          </p:nvSpPr>
          <p:spPr bwMode="auto">
            <a:xfrm>
              <a:off x="936" y="5"/>
              <a:ext cx="6744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4400">
                  <a:latin typeface="Century Gothic" pitchFamily="34" charset="0"/>
                </a:rPr>
                <a:t>Il nostro nuovo Servizio sanitario</a:t>
              </a:r>
            </a:p>
          </p:txBody>
        </p:sp>
      </p:grp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811338" y="1857375"/>
            <a:ext cx="3178175" cy="419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844550">
              <a:lnSpc>
                <a:spcPct val="120000"/>
              </a:lnSpc>
              <a:spcAft>
                <a:spcPts val="600"/>
              </a:spcAft>
              <a:defRPr/>
            </a:pPr>
            <a:r>
              <a:rPr lang="de-DE" sz="2900" b="1">
                <a:solidFill>
                  <a:schemeClr val="bg1"/>
                </a:solidFill>
                <a:latin typeface="Century Gothic" pitchFamily="34" charset="0"/>
              </a:rPr>
              <a:t>Un‘unica azienda per la provincia</a:t>
            </a:r>
          </a:p>
          <a:p>
            <a:pPr algn="ctr" defTabSz="844550">
              <a:lnSpc>
                <a:spcPct val="90000"/>
              </a:lnSpc>
              <a:spcAft>
                <a:spcPts val="600"/>
              </a:spcAft>
              <a:defRPr/>
            </a:pPr>
            <a:endParaRPr lang="de-DE" sz="700" b="1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844550">
              <a:lnSpc>
                <a:spcPct val="90000"/>
              </a:lnSpc>
              <a:spcAft>
                <a:spcPts val="600"/>
              </a:spcAft>
              <a:defRPr/>
            </a:pPr>
            <a:endParaRPr lang="de-DE" sz="2000" b="1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84455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Unificare i processi.</a:t>
            </a:r>
          </a:p>
          <a:p>
            <a:pPr algn="ctr" defTabSz="84455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Snellire l‘organizzazione.</a:t>
            </a:r>
          </a:p>
          <a:p>
            <a:pPr algn="ctr" defTabSz="84455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Fare rete. </a:t>
            </a:r>
          </a:p>
        </p:txBody>
      </p:sp>
      <p:sp>
        <p:nvSpPr>
          <p:cNvPr id="7" name="Rechteck 6"/>
          <p:cNvSpPr>
            <a:spLocks noChangeArrowheads="1"/>
          </p:cNvSpPr>
          <p:nvPr/>
        </p:nvSpPr>
        <p:spPr bwMode="auto">
          <a:xfrm>
            <a:off x="5267325" y="1857375"/>
            <a:ext cx="3178175" cy="419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889000">
              <a:lnSpc>
                <a:spcPct val="120000"/>
              </a:lnSpc>
              <a:spcAft>
                <a:spcPts val="600"/>
              </a:spcAft>
              <a:defRPr/>
            </a:pPr>
            <a:r>
              <a:rPr lang="de-DE" sz="2900" b="1">
                <a:solidFill>
                  <a:schemeClr val="bg1"/>
                </a:solidFill>
                <a:latin typeface="Century Gothic" pitchFamily="34" charset="0"/>
              </a:rPr>
              <a:t>L‘unione fa la forza</a:t>
            </a:r>
          </a:p>
          <a:p>
            <a:pPr algn="ctr" defTabSz="889000">
              <a:defRPr/>
            </a:pPr>
            <a:endParaRPr lang="de-DE" sz="1400" b="1">
              <a:solidFill>
                <a:schemeClr val="bg1"/>
              </a:solidFill>
            </a:endParaRPr>
          </a:p>
          <a:p>
            <a:pPr algn="ctr" defTabSz="889000">
              <a:defRPr/>
            </a:pPr>
            <a:endParaRPr lang="de-DE" sz="2400" b="1">
              <a:solidFill>
                <a:schemeClr val="bg1"/>
              </a:solidFill>
            </a:endParaRPr>
          </a:p>
          <a:p>
            <a:pPr algn="ctr" defTabSz="889000">
              <a:lnSpc>
                <a:spcPct val="150000"/>
              </a:lnSpc>
              <a:spcAft>
                <a:spcPts val="600"/>
              </a:spcAft>
              <a:defRPr/>
            </a:pPr>
            <a:r>
              <a:rPr lang="de-AT">
                <a:solidFill>
                  <a:srgbClr val="FFFFFF"/>
                </a:solidFill>
                <a:latin typeface="Century Gothic" pitchFamily="34" charset="0"/>
              </a:rPr>
              <a:t>Direzione collegiale come principio di un‘organizzazione chiaramente strutturata. </a:t>
            </a:r>
            <a:endParaRPr lang="de-DE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87044" name="Foliennummernplatzhalter 2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837D85E-11D6-4104-A660-FA1A45D6A342}" type="slidenum">
              <a:rPr lang="de-DE" sz="1200">
                <a:solidFill>
                  <a:srgbClr val="777777"/>
                </a:solidFill>
                <a:latin typeface="Century Gothic" pitchFamily="34" charset="0"/>
              </a:rPr>
              <a:pPr algn="r"/>
              <a:t>1</a:t>
            </a:fld>
            <a:endParaRPr lang="de-DE" sz="1200">
              <a:solidFill>
                <a:srgbClr val="777777"/>
              </a:solidFill>
              <a:latin typeface="Century Gothic" pitchFamily="34" charset="0"/>
            </a:endParaRPr>
          </a:p>
        </p:txBody>
      </p:sp>
      <p:sp>
        <p:nvSpPr>
          <p:cNvPr id="2" name="Rechteck 6"/>
          <p:cNvSpPr>
            <a:spLocks noChangeArrowheads="1"/>
          </p:cNvSpPr>
          <p:nvPr/>
        </p:nvSpPr>
        <p:spPr bwMode="auto">
          <a:xfrm>
            <a:off x="8750300" y="1863725"/>
            <a:ext cx="3178175" cy="419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889000">
              <a:lnSpc>
                <a:spcPct val="120000"/>
              </a:lnSpc>
              <a:spcAft>
                <a:spcPts val="600"/>
              </a:spcAft>
              <a:defRPr/>
            </a:pPr>
            <a:r>
              <a:rPr lang="de-DE" sz="2900" b="1">
                <a:solidFill>
                  <a:schemeClr val="bg1"/>
                </a:solidFill>
                <a:latin typeface="Century Gothic" pitchFamily="34" charset="0"/>
              </a:rPr>
              <a:t>Gestione basata sulla partecipazione</a:t>
            </a:r>
            <a:endParaRPr lang="de-DE" sz="900" b="1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889000">
              <a:lnSpc>
                <a:spcPct val="90000"/>
              </a:lnSpc>
              <a:spcAft>
                <a:spcPts val="600"/>
              </a:spcAft>
              <a:defRPr/>
            </a:pPr>
            <a:endParaRPr lang="de-DE" sz="2800" b="1">
              <a:solidFill>
                <a:schemeClr val="bg1"/>
              </a:solidFill>
              <a:latin typeface="Century Gothic" pitchFamily="34" charset="0"/>
            </a:endParaRPr>
          </a:p>
          <a:p>
            <a:pPr algn="ctr" defTabSz="88900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 sz="1700">
                <a:solidFill>
                  <a:srgbClr val="FFFFFF"/>
                </a:solidFill>
                <a:latin typeface="Century Gothic" pitchFamily="34" charset="0"/>
              </a:rPr>
              <a:t>Coinvolgimento e partecipazione: </a:t>
            </a:r>
          </a:p>
          <a:p>
            <a:pPr algn="ctr" defTabSz="889000">
              <a:lnSpc>
                <a:spcPct val="120000"/>
              </a:lnSpc>
              <a:spcAft>
                <a:spcPts val="600"/>
              </a:spcAft>
              <a:defRPr/>
            </a:pPr>
            <a:r>
              <a:rPr lang="de-AT" sz="1700">
                <a:solidFill>
                  <a:srgbClr val="FFFFFF"/>
                </a:solidFill>
                <a:latin typeface="Century Gothic" pitchFamily="34" charset="0"/>
              </a:rPr>
              <a:t>clinicamente ragionevole, orientata al paziente e improntata alla sussidiarietà.</a:t>
            </a:r>
            <a:endParaRPr lang="de-DE" sz="170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89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89103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89104" name="Text Box 4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4400">
                  <a:latin typeface="Century Gothic" pitchFamily="34" charset="0"/>
                </a:rPr>
                <a:t>Un‘unica azienda per la provincia</a:t>
              </a:r>
            </a:p>
          </p:txBody>
        </p:sp>
      </p:grpSp>
      <p:sp>
        <p:nvSpPr>
          <p:cNvPr id="89090" name="Foliennummernplatzhalter 1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14E16A3-575F-4522-AF7C-9B39DF93A3AB}" type="slidenum">
              <a:rPr lang="de-DE" sz="1200">
                <a:solidFill>
                  <a:srgbClr val="777777"/>
                </a:solidFill>
                <a:latin typeface="Century Gothic" pitchFamily="34" charset="0"/>
              </a:rPr>
              <a:pPr algn="r"/>
              <a:t>2</a:t>
            </a:fld>
            <a:endParaRPr lang="de-DE" sz="1200">
              <a:solidFill>
                <a:srgbClr val="777777"/>
              </a:solidFill>
              <a:latin typeface="Century Gothic" pitchFamily="34" charset="0"/>
            </a:endParaRPr>
          </a:p>
        </p:txBody>
      </p:sp>
      <p:sp>
        <p:nvSpPr>
          <p:cNvPr id="89091" name="Rectangle 87"/>
          <p:cNvSpPr>
            <a:spLocks/>
          </p:cNvSpPr>
          <p:nvPr/>
        </p:nvSpPr>
        <p:spPr bwMode="auto">
          <a:xfrm>
            <a:off x="1752600" y="1600200"/>
            <a:ext cx="102600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000">
              <a:latin typeface="Century Gothic" pitchFamily="34" charset="0"/>
            </a:endParaRPr>
          </a:p>
        </p:txBody>
      </p:sp>
      <p:sp>
        <p:nvSpPr>
          <p:cNvPr id="89092" name="Rechteck 119"/>
          <p:cNvSpPr>
            <a:spLocks noChangeArrowheads="1"/>
          </p:cNvSpPr>
          <p:nvPr/>
        </p:nvSpPr>
        <p:spPr bwMode="auto">
          <a:xfrm>
            <a:off x="2427288" y="4872038"/>
            <a:ext cx="4064000" cy="1611312"/>
          </a:xfrm>
          <a:prstGeom prst="rect">
            <a:avLst/>
          </a:prstGeom>
          <a:solidFill>
            <a:srgbClr val="E0E8F4"/>
          </a:solidFill>
          <a:ln w="19050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Consiglio gestionale</a:t>
            </a:r>
            <a:endParaRPr lang="de-DE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9093" name="Rechteck 119"/>
          <p:cNvSpPr>
            <a:spLocks noChangeArrowheads="1"/>
          </p:cNvSpPr>
          <p:nvPr/>
        </p:nvSpPr>
        <p:spPr bwMode="auto">
          <a:xfrm>
            <a:off x="2665413" y="5008563"/>
            <a:ext cx="3552825" cy="92233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Direzione aziendale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9094" name="Rechteck 119"/>
          <p:cNvSpPr>
            <a:spLocks noChangeArrowheads="1"/>
          </p:cNvSpPr>
          <p:nvPr/>
        </p:nvSpPr>
        <p:spPr bwMode="auto">
          <a:xfrm>
            <a:off x="2443163" y="1585913"/>
            <a:ext cx="4048125" cy="107473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Giunta provinciale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9095" name="Rechteck 119"/>
          <p:cNvSpPr>
            <a:spLocks noChangeArrowheads="1"/>
          </p:cNvSpPr>
          <p:nvPr/>
        </p:nvSpPr>
        <p:spPr bwMode="auto">
          <a:xfrm>
            <a:off x="2449513" y="2916238"/>
            <a:ext cx="4057650" cy="107473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Amministrazione provinciale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9096" name="Rechteck 119"/>
          <p:cNvSpPr>
            <a:spLocks noChangeArrowheads="1"/>
          </p:cNvSpPr>
          <p:nvPr/>
        </p:nvSpPr>
        <p:spPr bwMode="auto">
          <a:xfrm>
            <a:off x="7278688" y="1554163"/>
            <a:ext cx="4048125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Indirizzo, budget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9097" name="Rechteck 119"/>
          <p:cNvSpPr>
            <a:spLocks noChangeArrowheads="1"/>
          </p:cNvSpPr>
          <p:nvPr/>
        </p:nvSpPr>
        <p:spPr bwMode="auto">
          <a:xfrm>
            <a:off x="7323138" y="2932113"/>
            <a:ext cx="4048125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Governance, pianificazione, controllo di gestione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9098" name="Rechteck 119"/>
          <p:cNvSpPr>
            <a:spLocks noChangeArrowheads="1"/>
          </p:cNvSpPr>
          <p:nvPr/>
        </p:nvSpPr>
        <p:spPr bwMode="auto">
          <a:xfrm>
            <a:off x="7281863" y="5167313"/>
            <a:ext cx="4048125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Gestione, direzione, attuazione operativa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9099" name="AutoShape 14"/>
          <p:cNvSpPr>
            <a:spLocks noChangeArrowheads="1"/>
          </p:cNvSpPr>
          <p:nvPr/>
        </p:nvSpPr>
        <p:spPr bwMode="auto">
          <a:xfrm>
            <a:off x="6934200" y="1885950"/>
            <a:ext cx="285750" cy="457200"/>
          </a:xfrm>
          <a:prstGeom prst="rightArrow">
            <a:avLst>
              <a:gd name="adj1" fmla="val 58333"/>
              <a:gd name="adj2" fmla="val 10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AutoShape 15"/>
          <p:cNvSpPr>
            <a:spLocks noChangeArrowheads="1"/>
          </p:cNvSpPr>
          <p:nvPr/>
        </p:nvSpPr>
        <p:spPr bwMode="auto">
          <a:xfrm>
            <a:off x="6950075" y="3216275"/>
            <a:ext cx="285750" cy="457200"/>
          </a:xfrm>
          <a:prstGeom prst="rightArrow">
            <a:avLst>
              <a:gd name="adj1" fmla="val 58333"/>
              <a:gd name="adj2" fmla="val 10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Rechteck 119"/>
          <p:cNvSpPr>
            <a:spLocks noChangeArrowheads="1"/>
          </p:cNvSpPr>
          <p:nvPr/>
        </p:nvSpPr>
        <p:spPr bwMode="auto">
          <a:xfrm>
            <a:off x="2297113" y="4402138"/>
            <a:ext cx="4286250" cy="47466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000">
                <a:solidFill>
                  <a:schemeClr val="tx2"/>
                </a:solidFill>
                <a:latin typeface="Century Gothic" pitchFamily="34" charset="0"/>
              </a:rPr>
              <a:t>Azienda Sanitaria dell‘Alto Adige</a:t>
            </a:r>
          </a:p>
        </p:txBody>
      </p:sp>
      <p:sp>
        <p:nvSpPr>
          <p:cNvPr id="89102" name="AutoShape 17"/>
          <p:cNvSpPr>
            <a:spLocks noChangeArrowheads="1"/>
          </p:cNvSpPr>
          <p:nvPr/>
        </p:nvSpPr>
        <p:spPr bwMode="auto">
          <a:xfrm>
            <a:off x="6921500" y="5492750"/>
            <a:ext cx="285750" cy="457200"/>
          </a:xfrm>
          <a:prstGeom prst="rightArrow">
            <a:avLst>
              <a:gd name="adj1" fmla="val 58333"/>
              <a:gd name="adj2" fmla="val 10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7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91150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91151" name="Text Box 4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4400">
                  <a:latin typeface="Century Gothic" pitchFamily="34" charset="0"/>
                </a:rPr>
                <a:t>L‘unione fa la forza</a:t>
              </a:r>
            </a:p>
          </p:txBody>
        </p:sp>
      </p:grpSp>
      <p:sp>
        <p:nvSpPr>
          <p:cNvPr id="91138" name="Foliennummernplatzhalter 1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57DBACE-54AF-4B48-8174-5367681CB425}" type="slidenum">
              <a:rPr lang="de-DE" sz="1200">
                <a:solidFill>
                  <a:srgbClr val="777777"/>
                </a:solidFill>
                <a:latin typeface="Century Gothic" pitchFamily="34" charset="0"/>
              </a:rPr>
              <a:pPr algn="r"/>
              <a:t>3</a:t>
            </a:fld>
            <a:endParaRPr lang="de-DE" sz="1200">
              <a:solidFill>
                <a:srgbClr val="777777"/>
              </a:solidFill>
              <a:latin typeface="Century Gothic" pitchFamily="34" charset="0"/>
            </a:endParaRPr>
          </a:p>
        </p:txBody>
      </p:sp>
      <p:sp>
        <p:nvSpPr>
          <p:cNvPr id="91139" name="Rechteck 119"/>
          <p:cNvSpPr>
            <a:spLocks noChangeArrowheads="1"/>
          </p:cNvSpPr>
          <p:nvPr/>
        </p:nvSpPr>
        <p:spPr bwMode="auto">
          <a:xfrm>
            <a:off x="1922463" y="1528763"/>
            <a:ext cx="9864725" cy="4783137"/>
          </a:xfrm>
          <a:prstGeom prst="rect">
            <a:avLst/>
          </a:prstGeom>
          <a:solidFill>
            <a:srgbClr val="E0E8F4"/>
          </a:solidFill>
          <a:ln w="19050" algn="ctr">
            <a:noFill/>
            <a:miter lim="800000"/>
            <a:headEnd/>
            <a:tailEnd/>
          </a:ln>
        </p:spPr>
        <p:txBody>
          <a:bodyPr/>
          <a:lstStyle/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1200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>
              <a:solidFill>
                <a:srgbClr val="CC0000"/>
              </a:solidFill>
              <a:latin typeface="Century Gothic" pitchFamily="34" charset="0"/>
            </a:endParaRPr>
          </a:p>
          <a:p>
            <a:endParaRPr lang="de-DE" sz="3600">
              <a:solidFill>
                <a:srgbClr val="CC0000"/>
              </a:solidFill>
              <a:latin typeface="Century Gothic" pitchFamily="34" charset="0"/>
            </a:endParaRPr>
          </a:p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Consiglio gestionale</a:t>
            </a:r>
            <a:endParaRPr lang="de-DE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91140" name="Rechteck 119"/>
          <p:cNvSpPr>
            <a:spLocks noChangeArrowheads="1"/>
          </p:cNvSpPr>
          <p:nvPr/>
        </p:nvSpPr>
        <p:spPr bwMode="auto">
          <a:xfrm>
            <a:off x="3798888" y="1770063"/>
            <a:ext cx="6210300" cy="238918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/>
          <a:lstStyle/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2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16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20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2000">
              <a:solidFill>
                <a:schemeClr val="tx2"/>
              </a:solidFill>
              <a:latin typeface="Century Gothic" pitchFamily="34" charset="0"/>
            </a:endParaRPr>
          </a:p>
          <a:p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Direzione aziendale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91141" name="Rechteck 115"/>
          <p:cNvSpPr>
            <a:spLocks noChangeArrowheads="1"/>
          </p:cNvSpPr>
          <p:nvPr/>
        </p:nvSpPr>
        <p:spPr bwMode="auto">
          <a:xfrm>
            <a:off x="9447213" y="4910138"/>
            <a:ext cx="1881187" cy="7048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Direttore di comprensorio Brunico </a:t>
            </a:r>
          </a:p>
        </p:txBody>
      </p:sp>
      <p:sp>
        <p:nvSpPr>
          <p:cNvPr id="91142" name="Rechteck 115"/>
          <p:cNvSpPr>
            <a:spLocks noChangeArrowheads="1"/>
          </p:cNvSpPr>
          <p:nvPr/>
        </p:nvSpPr>
        <p:spPr bwMode="auto">
          <a:xfrm>
            <a:off x="7138988" y="4916488"/>
            <a:ext cx="1881187" cy="7048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Direttore di comprensorio Bressanone </a:t>
            </a:r>
          </a:p>
        </p:txBody>
      </p:sp>
      <p:sp>
        <p:nvSpPr>
          <p:cNvPr id="91143" name="Rechteck 115"/>
          <p:cNvSpPr>
            <a:spLocks noChangeArrowheads="1"/>
          </p:cNvSpPr>
          <p:nvPr/>
        </p:nvSpPr>
        <p:spPr bwMode="auto">
          <a:xfrm>
            <a:off x="2459038" y="4932363"/>
            <a:ext cx="1881187" cy="7048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Direttore di comprensorio Bolzano </a:t>
            </a:r>
          </a:p>
        </p:txBody>
      </p:sp>
      <p:sp>
        <p:nvSpPr>
          <p:cNvPr id="91144" name="Rechteck 115"/>
          <p:cNvSpPr>
            <a:spLocks noChangeArrowheads="1"/>
          </p:cNvSpPr>
          <p:nvPr/>
        </p:nvSpPr>
        <p:spPr bwMode="auto">
          <a:xfrm>
            <a:off x="4792663" y="4922838"/>
            <a:ext cx="1881187" cy="7048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Direttore di comprensorio Merano </a:t>
            </a:r>
          </a:p>
        </p:txBody>
      </p:sp>
      <p:sp>
        <p:nvSpPr>
          <p:cNvPr id="91145" name="Rechteck 115"/>
          <p:cNvSpPr>
            <a:spLocks noChangeArrowheads="1"/>
          </p:cNvSpPr>
          <p:nvPr/>
        </p:nvSpPr>
        <p:spPr bwMode="auto">
          <a:xfrm>
            <a:off x="2116138" y="3836988"/>
            <a:ext cx="1433512" cy="6858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UO per il governo clinico</a:t>
            </a:r>
          </a:p>
        </p:txBody>
      </p:sp>
      <p:sp>
        <p:nvSpPr>
          <p:cNvPr id="91146" name="Rechteck 105"/>
          <p:cNvSpPr>
            <a:spLocks noChangeArrowheads="1"/>
          </p:cNvSpPr>
          <p:nvPr/>
        </p:nvSpPr>
        <p:spPr bwMode="auto">
          <a:xfrm>
            <a:off x="6030913" y="2855913"/>
            <a:ext cx="1720850" cy="6762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Direttore tecnico-assist.</a:t>
            </a:r>
          </a:p>
        </p:txBody>
      </p:sp>
      <p:sp>
        <p:nvSpPr>
          <p:cNvPr id="91147" name="Rechteck 115"/>
          <p:cNvSpPr>
            <a:spLocks noChangeArrowheads="1"/>
          </p:cNvSpPr>
          <p:nvPr/>
        </p:nvSpPr>
        <p:spPr bwMode="auto">
          <a:xfrm>
            <a:off x="3975100" y="2865438"/>
            <a:ext cx="1782763" cy="6762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Direttore sanitario</a:t>
            </a:r>
            <a:endParaRPr lang="de-DE" sz="1300">
              <a:latin typeface="Century Gothic" pitchFamily="34" charset="0"/>
            </a:endParaRPr>
          </a:p>
        </p:txBody>
      </p:sp>
      <p:sp>
        <p:nvSpPr>
          <p:cNvPr id="91148" name="Rechteck 92"/>
          <p:cNvSpPr>
            <a:spLocks noChangeArrowheads="1"/>
          </p:cNvSpPr>
          <p:nvPr/>
        </p:nvSpPr>
        <p:spPr bwMode="auto">
          <a:xfrm>
            <a:off x="8024813" y="2855913"/>
            <a:ext cx="1800225" cy="681037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400">
                <a:latin typeface="Century Gothic" pitchFamily="34" charset="0"/>
              </a:rPr>
              <a:t>Direttore amministrativo</a:t>
            </a:r>
            <a:endParaRPr lang="de-DE" sz="1300">
              <a:latin typeface="Century Gothic" pitchFamily="34" charset="0"/>
            </a:endParaRPr>
          </a:p>
        </p:txBody>
      </p:sp>
      <p:sp>
        <p:nvSpPr>
          <p:cNvPr id="91149" name="Rechteck 116"/>
          <p:cNvSpPr>
            <a:spLocks noChangeArrowheads="1"/>
          </p:cNvSpPr>
          <p:nvPr/>
        </p:nvSpPr>
        <p:spPr bwMode="auto">
          <a:xfrm>
            <a:off x="5957888" y="1939925"/>
            <a:ext cx="1862137" cy="6477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600">
                <a:latin typeface="Century Gothic" pitchFamily="34" charset="0"/>
              </a:rPr>
              <a:t>Direttore generale</a:t>
            </a:r>
            <a:endParaRPr lang="de-DE" sz="12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5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93200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93201" name="Text Box 4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3600">
                  <a:latin typeface="Century Gothic" pitchFamily="34" charset="0"/>
                </a:rPr>
                <a:t>Gestione basata sulla partecipazione</a:t>
              </a:r>
            </a:p>
          </p:txBody>
        </p:sp>
      </p:grpSp>
      <p:sp>
        <p:nvSpPr>
          <p:cNvPr id="93186" name="Foliennummernplatzhalter 1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2E2E673-6E7E-4E52-8A3E-062C9B5CA9F5}" type="slidenum">
              <a:rPr lang="de-DE" sz="1200">
                <a:solidFill>
                  <a:srgbClr val="777777"/>
                </a:solidFill>
                <a:latin typeface="Century Gothic" pitchFamily="34" charset="0"/>
              </a:rPr>
              <a:pPr algn="r"/>
              <a:t>4</a:t>
            </a:fld>
            <a:endParaRPr lang="de-DE" sz="1200">
              <a:solidFill>
                <a:srgbClr val="777777"/>
              </a:solidFill>
              <a:latin typeface="Century Gothic" pitchFamily="34" charset="0"/>
            </a:endParaRPr>
          </a:p>
        </p:txBody>
      </p:sp>
      <p:sp>
        <p:nvSpPr>
          <p:cNvPr id="93187" name="Rectangle 87"/>
          <p:cNvSpPr>
            <a:spLocks/>
          </p:cNvSpPr>
          <p:nvPr/>
        </p:nvSpPr>
        <p:spPr bwMode="auto">
          <a:xfrm>
            <a:off x="1752600" y="1600200"/>
            <a:ext cx="10107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en-US">
              <a:latin typeface="Century Gothic" pitchFamily="34" charset="0"/>
            </a:endParaRPr>
          </a:p>
        </p:txBody>
      </p:sp>
      <p:sp>
        <p:nvSpPr>
          <p:cNvPr id="93188" name="Rechteck 119"/>
          <p:cNvSpPr>
            <a:spLocks noChangeArrowheads="1"/>
          </p:cNvSpPr>
          <p:nvPr/>
        </p:nvSpPr>
        <p:spPr bwMode="auto">
          <a:xfrm>
            <a:off x="4789488" y="1395413"/>
            <a:ext cx="4064000" cy="1878012"/>
          </a:xfrm>
          <a:prstGeom prst="rect">
            <a:avLst/>
          </a:prstGeom>
          <a:solidFill>
            <a:srgbClr val="E0E8F4"/>
          </a:solidFill>
          <a:ln w="19050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Consiglio gestionale</a:t>
            </a:r>
            <a:endParaRPr lang="de-DE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93189" name="Rechteck 119"/>
          <p:cNvSpPr>
            <a:spLocks noChangeArrowheads="1"/>
          </p:cNvSpPr>
          <p:nvPr/>
        </p:nvSpPr>
        <p:spPr bwMode="auto">
          <a:xfrm>
            <a:off x="5046663" y="1627188"/>
            <a:ext cx="3552825" cy="107473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2400">
                <a:solidFill>
                  <a:schemeClr val="tx2"/>
                </a:solidFill>
                <a:latin typeface="Century Gothic" pitchFamily="34" charset="0"/>
              </a:rPr>
              <a:t>Direzione aziendale</a:t>
            </a:r>
            <a:endParaRPr lang="de-DE" sz="9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93190" name="Rechteck 119"/>
          <p:cNvSpPr>
            <a:spLocks noChangeArrowheads="1"/>
          </p:cNvSpPr>
          <p:nvPr/>
        </p:nvSpPr>
        <p:spPr bwMode="auto">
          <a:xfrm>
            <a:off x="1852613" y="5614988"/>
            <a:ext cx="3105150" cy="75088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1600">
                <a:solidFill>
                  <a:schemeClr val="tx2"/>
                </a:solidFill>
                <a:latin typeface="Century Gothic" pitchFamily="34" charset="0"/>
              </a:rPr>
              <a:t>Professioni sanitarie e collaboratori aziendali</a:t>
            </a:r>
            <a:endParaRPr lang="de-DE" sz="6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93191" name="Rechteck 119"/>
          <p:cNvSpPr>
            <a:spLocks noChangeArrowheads="1"/>
          </p:cNvSpPr>
          <p:nvPr/>
        </p:nvSpPr>
        <p:spPr bwMode="auto">
          <a:xfrm>
            <a:off x="5300663" y="5614988"/>
            <a:ext cx="3105150" cy="75088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Pazienti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93192" name="Rechteck 119"/>
          <p:cNvSpPr>
            <a:spLocks noChangeArrowheads="1"/>
          </p:cNvSpPr>
          <p:nvPr/>
        </p:nvSpPr>
        <p:spPr bwMode="auto">
          <a:xfrm>
            <a:off x="8748713" y="5614988"/>
            <a:ext cx="3105150" cy="750887"/>
          </a:xfrm>
          <a:prstGeom prst="rect">
            <a:avLst/>
          </a:prstGeom>
          <a:solidFill>
            <a:srgbClr val="9AB7DA"/>
          </a:solidFill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Responsabili politici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93193" name="AutoShape 12"/>
          <p:cNvSpPr>
            <a:spLocks noChangeArrowheads="1"/>
          </p:cNvSpPr>
          <p:nvPr/>
        </p:nvSpPr>
        <p:spPr bwMode="auto">
          <a:xfrm>
            <a:off x="3219450" y="5324475"/>
            <a:ext cx="304800" cy="190500"/>
          </a:xfrm>
          <a:prstGeom prst="upArrow">
            <a:avLst>
              <a:gd name="adj1" fmla="val 43750"/>
              <a:gd name="adj2" fmla="val 45333"/>
            </a:avLst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AutoShape 13"/>
          <p:cNvSpPr>
            <a:spLocks noChangeArrowheads="1"/>
          </p:cNvSpPr>
          <p:nvPr/>
        </p:nvSpPr>
        <p:spPr bwMode="auto">
          <a:xfrm>
            <a:off x="6664325" y="5330825"/>
            <a:ext cx="304800" cy="190500"/>
          </a:xfrm>
          <a:prstGeom prst="upArrow">
            <a:avLst>
              <a:gd name="adj1" fmla="val 43750"/>
              <a:gd name="adj2" fmla="val 45333"/>
            </a:avLst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5" name="AutoShape 14"/>
          <p:cNvSpPr>
            <a:spLocks noChangeArrowheads="1"/>
          </p:cNvSpPr>
          <p:nvPr/>
        </p:nvSpPr>
        <p:spPr bwMode="auto">
          <a:xfrm>
            <a:off x="10166350" y="5337175"/>
            <a:ext cx="304800" cy="190500"/>
          </a:xfrm>
          <a:prstGeom prst="upArrow">
            <a:avLst>
              <a:gd name="adj1" fmla="val 43750"/>
              <a:gd name="adj2" fmla="val 45333"/>
            </a:avLst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Rechteck 119"/>
          <p:cNvSpPr>
            <a:spLocks noChangeArrowheads="1"/>
          </p:cNvSpPr>
          <p:nvPr/>
        </p:nvSpPr>
        <p:spPr bwMode="auto">
          <a:xfrm>
            <a:off x="1849438" y="4097338"/>
            <a:ext cx="3143250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Tx/>
              <a:buChar char="•"/>
            </a:pPr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Collegio per il governo clinico</a:t>
            </a:r>
          </a:p>
          <a:p>
            <a:pPr marL="266700" indent="-266700">
              <a:buFontTx/>
              <a:buChar char="•"/>
            </a:pPr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Consiglio dei sanitari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93197" name="Rechteck 119"/>
          <p:cNvSpPr>
            <a:spLocks noChangeArrowheads="1"/>
          </p:cNvSpPr>
          <p:nvPr/>
        </p:nvSpPr>
        <p:spPr bwMode="auto">
          <a:xfrm>
            <a:off x="5256213" y="4122738"/>
            <a:ext cx="3143250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Tx/>
              <a:buChar char="•"/>
            </a:pPr>
            <a:r>
              <a:rPr lang="de-DE">
                <a:solidFill>
                  <a:schemeClr val="tx2"/>
                </a:solidFill>
                <a:latin typeface="Century Gothic" pitchFamily="34" charset="0"/>
              </a:rPr>
              <a:t>Comitato provinciale per la programmazione sanitaria</a:t>
            </a:r>
            <a:endParaRPr lang="de-DE" sz="7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93198" name="Rechteck 119"/>
          <p:cNvSpPr>
            <a:spLocks noChangeArrowheads="1"/>
          </p:cNvSpPr>
          <p:nvPr/>
        </p:nvSpPr>
        <p:spPr bwMode="auto">
          <a:xfrm>
            <a:off x="8529638" y="4110038"/>
            <a:ext cx="3467100" cy="10747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Tx/>
              <a:buChar char="•"/>
            </a:pPr>
            <a:r>
              <a:rPr lang="de-DE" sz="1600">
                <a:solidFill>
                  <a:schemeClr val="tx2"/>
                </a:solidFill>
                <a:latin typeface="Century Gothic" pitchFamily="34" charset="0"/>
              </a:rPr>
              <a:t>Comitato provinciale per la programmazione sanitaria</a:t>
            </a:r>
            <a:endParaRPr lang="de-DE" sz="600">
              <a:solidFill>
                <a:schemeClr val="tx2"/>
              </a:solidFill>
              <a:latin typeface="Century Gothic" pitchFamily="34" charset="0"/>
            </a:endParaRPr>
          </a:p>
          <a:p>
            <a:pPr marL="266700" indent="-266700">
              <a:buFontTx/>
              <a:buChar char="•"/>
            </a:pPr>
            <a:r>
              <a:rPr lang="de-DE" sz="1600">
                <a:solidFill>
                  <a:schemeClr val="tx2"/>
                </a:solidFill>
                <a:latin typeface="Century Gothic" pitchFamily="34" charset="0"/>
              </a:rPr>
              <a:t>Conferenza dei presidenti delle comunità comprensoriali</a:t>
            </a:r>
          </a:p>
        </p:txBody>
      </p:sp>
      <p:sp>
        <p:nvSpPr>
          <p:cNvPr id="93199" name="AutoShape 18"/>
          <p:cNvSpPr>
            <a:spLocks noChangeArrowheads="1"/>
          </p:cNvSpPr>
          <p:nvPr/>
        </p:nvSpPr>
        <p:spPr bwMode="auto">
          <a:xfrm>
            <a:off x="3286125" y="3486150"/>
            <a:ext cx="7067550" cy="457200"/>
          </a:xfrm>
          <a:prstGeom prst="upArrow">
            <a:avLst>
              <a:gd name="adj1" fmla="val 49833"/>
              <a:gd name="adj2" fmla="val 10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3" name="Rectangle 86"/>
          <p:cNvGrpSpPr>
            <a:grpSpLocks noGrp="1"/>
          </p:cNvGrpSpPr>
          <p:nvPr/>
        </p:nvGrpSpPr>
        <p:grpSpPr bwMode="auto">
          <a:xfrm>
            <a:off x="1457325" y="0"/>
            <a:ext cx="10734675" cy="1158875"/>
            <a:chOff x="922" y="-4"/>
            <a:chExt cx="6762" cy="730"/>
          </a:xfrm>
        </p:grpSpPr>
        <p:pic>
          <p:nvPicPr>
            <p:cNvPr id="95236" name="Rectangle 8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22" y="-4"/>
              <a:ext cx="6762" cy="73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</p:pic>
        <p:sp>
          <p:nvSpPr>
            <p:cNvPr id="95237" name="Text Box 4"/>
            <p:cNvSpPr txBox="1">
              <a:spLocks noChangeArrowheads="1"/>
            </p:cNvSpPr>
            <p:nvPr/>
          </p:nvSpPr>
          <p:spPr bwMode="auto">
            <a:xfrm>
              <a:off x="925" y="0"/>
              <a:ext cx="6755" cy="7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457200"/>
              <a:r>
                <a:rPr lang="de-DE" sz="4400">
                  <a:latin typeface="Century Gothic" pitchFamily="34" charset="0"/>
                </a:rPr>
                <a:t>Prossimi passi</a:t>
              </a:r>
            </a:p>
          </p:txBody>
        </p:sp>
      </p:grpSp>
      <p:sp>
        <p:nvSpPr>
          <p:cNvPr id="95234" name="Foliennummernplatzhalter 1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95900BA-40FE-4E18-A94B-D232801B5521}" type="slidenum">
              <a:rPr lang="de-DE" sz="1200">
                <a:solidFill>
                  <a:srgbClr val="777777"/>
                </a:solidFill>
                <a:latin typeface="Century Gothic" pitchFamily="34" charset="0"/>
              </a:rPr>
              <a:pPr algn="r"/>
              <a:t>5</a:t>
            </a:fld>
            <a:endParaRPr lang="de-DE" sz="1200">
              <a:solidFill>
                <a:srgbClr val="777777"/>
              </a:solidFill>
              <a:latin typeface="Century Gothic" pitchFamily="34" charset="0"/>
            </a:endParaRPr>
          </a:p>
        </p:txBody>
      </p:sp>
      <p:sp>
        <p:nvSpPr>
          <p:cNvPr id="95235" name="Rectangle 87"/>
          <p:cNvSpPr>
            <a:spLocks/>
          </p:cNvSpPr>
          <p:nvPr/>
        </p:nvSpPr>
        <p:spPr bwMode="auto">
          <a:xfrm>
            <a:off x="1752600" y="1600200"/>
            <a:ext cx="100980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de-DE" sz="2400">
                <a:latin typeface="Century Gothic" pitchFamily="34" charset="0"/>
              </a:rPr>
              <a:t>Delibera della Giunta provinciale approvata</a:t>
            </a:r>
          </a:p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de-DE" sz="2400">
                <a:latin typeface="Century Gothic" pitchFamily="34" charset="0"/>
              </a:rPr>
              <a:t>Esame nella IV commissione legislativa del Consiglio provinciale</a:t>
            </a:r>
          </a:p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de-DE" sz="2400">
                <a:latin typeface="Century Gothic" pitchFamily="34" charset="0"/>
              </a:rPr>
              <a:t>Esame e approvazione da parte del Consiglio provinciale</a:t>
            </a:r>
          </a:p>
          <a:p>
            <a:pPr marL="342900" indent="-342900" defTabSz="4572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de-DE" sz="20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Benutzerdefiniertes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nutzerdefiniertes Design">
  <a:themeElements>
    <a:clrScheme name="2_Benutzerdefiniertes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Benutzerdefiniertes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enutzerdefiniertes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enutzerdefiniertes Design">
  <a:themeElements>
    <a:clrScheme name="3_Benutzerdefiniertes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Benutzerdefiniertes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enutzerdefiniertes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enutzerdefiniertes Design">
  <a:themeElements>
    <a:clrScheme name="4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enutzerdefiniertes Design">
  <a:themeElements>
    <a:clrScheme name="5_Benutzerdefiniertes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Benutzerdefiniertes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Benutzerdefiniertes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435</Words>
  <Application>Microsoft Macintosh PowerPoint</Application>
  <PresentationFormat>Benutzerdefiniert</PresentationFormat>
  <Paragraphs>107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25</vt:i4>
      </vt:variant>
      <vt:variant>
        <vt:lpstr>Titoli diapositive</vt:lpstr>
      </vt:variant>
      <vt:variant>
        <vt:i4>6</vt:i4>
      </vt:variant>
    </vt:vector>
  </HeadingPairs>
  <TitlesOfParts>
    <vt:vector size="34" baseType="lpstr">
      <vt:lpstr>Arial</vt:lpstr>
      <vt:lpstr>Century Gothic</vt:lpstr>
      <vt:lpstr>Calibri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5_Benutzerdefiniertes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Assistenza sanitaria Alto Adige 2020  Oggi poniamo le basi per la sanità di domani  Riordino del Servizio sanitario provinciale  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Fischer Consulting</dc:creator>
  <cp:lastModifiedBy>Paolo Ferrari</cp:lastModifiedBy>
  <cp:revision>1203</cp:revision>
  <dcterms:created xsi:type="dcterms:W3CDTF">2016-09-09T07:42:28Z</dcterms:created>
  <dcterms:modified xsi:type="dcterms:W3CDTF">2017-02-07T10:27:17Z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575049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D7.0.2</vt:lpwstr>
  </property>
</Properties>
</file>