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4018" r:id="rId5"/>
  </p:sldMasterIdLst>
  <p:notesMasterIdLst>
    <p:notesMasterId r:id="rId28"/>
  </p:notesMasterIdLst>
  <p:handoutMasterIdLst>
    <p:handoutMasterId r:id="rId29"/>
  </p:handoutMasterIdLst>
  <p:sldIdLst>
    <p:sldId id="291" r:id="rId6"/>
    <p:sldId id="353" r:id="rId7"/>
    <p:sldId id="337" r:id="rId8"/>
    <p:sldId id="699" r:id="rId9"/>
    <p:sldId id="712" r:id="rId10"/>
    <p:sldId id="713" r:id="rId11"/>
    <p:sldId id="718" r:id="rId12"/>
    <p:sldId id="720" r:id="rId13"/>
    <p:sldId id="721" r:id="rId14"/>
    <p:sldId id="705" r:id="rId15"/>
    <p:sldId id="725" r:id="rId16"/>
    <p:sldId id="441" r:id="rId17"/>
    <p:sldId id="714" r:id="rId18"/>
    <p:sldId id="715" r:id="rId19"/>
    <p:sldId id="716" r:id="rId20"/>
    <p:sldId id="717" r:id="rId21"/>
    <p:sldId id="719" r:id="rId22"/>
    <p:sldId id="722" r:id="rId23"/>
    <p:sldId id="723" r:id="rId24"/>
    <p:sldId id="706" r:id="rId25"/>
    <p:sldId id="724" r:id="rId26"/>
    <p:sldId id="704" r:id="rId27"/>
  </p:sldIdLst>
  <p:sldSz cx="12192000" cy="6858000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F"/>
    <a:srgbClr val="E60074"/>
    <a:srgbClr val="FCB43F"/>
    <a:srgbClr val="CD0E16"/>
    <a:srgbClr val="808080"/>
    <a:srgbClr val="E1E3EF"/>
    <a:srgbClr val="FDFDF3"/>
    <a:srgbClr val="BD0000"/>
    <a:srgbClr val="C00000"/>
    <a:srgbClr val="FE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 autoAdjust="0"/>
    <p:restoredTop sz="93620" autoAdjust="0"/>
  </p:normalViewPr>
  <p:slideViewPr>
    <p:cSldViewPr>
      <p:cViewPr varScale="1">
        <p:scale>
          <a:sx n="110" d="100"/>
          <a:sy n="110" d="100"/>
        </p:scale>
        <p:origin x="144" y="102"/>
      </p:cViewPr>
      <p:guideLst>
        <p:guide orient="horz" pos="28"/>
        <p:guide pos="3840"/>
        <p:guide orient="horz" pos="2160"/>
        <p:guide orient="horz" pos="4292"/>
        <p:guide orient="horz" pos="2478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258" y="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3F4DC-C3FD-4D70-967E-9FC1D4F838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7E0B-5F0B-4DD6-9BE6-84DC0D886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6EBF2769-6830-4D8F-8693-E7E3221BB50A}" type="datetimeFigureOut">
              <a:rPr lang="en-US" altLang="it-IT"/>
              <a:pPr>
                <a:defRPr/>
              </a:pPr>
              <a:t>6/22/2021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BA59-8B6C-46C1-9B61-97D544FB6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4AE6-4F9E-4740-B9F7-460B49588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FA2719C9-B1F4-42E1-A803-F4DEB8C723F7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A515D0-8089-4A54-895F-EB0B501D7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B1725-910F-4D24-B0C9-BFC71B1703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A279CE0-2D42-4112-A6A4-D117C61A36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9167BC-BF66-4CAB-A8FB-B8C644E9A5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6"/>
            <a:ext cx="54498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B4153E-E636-4FEB-9C1A-F938C60230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DFCC67-9D38-4240-AA52-72F30CE7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0A3F7568-3C7E-4C54-A44D-346FD24CF73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84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39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20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81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86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67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66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769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69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65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48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65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44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05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52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77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6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A2D888-35E4-4CF1-B6C8-6811DD3C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DBC-3CAB-4CFA-A917-CD65D7A862C8}" type="datetimeFigureOut">
              <a:rPr lang="de-DE" smtClean="0"/>
              <a:t>22.06.2021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60842-B855-4971-8C95-D9B0DE9E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6315B-3120-4814-BC47-CAA63F92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8E59-D681-4DE1-BAB0-3BD49D1192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9DF-2DAF-4F63-BF3A-D6FEEC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B91B-0B21-431E-B33E-3054A29EE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4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marco\Matt-Cloud\LeanHospital\SAB-19-01\Untersuchungseinheiten\AG%207.18%20COVID-Planung%20Phase%202\Dashboard\Registrazione%20Parametri%20COVID-Dashboard.xlsx!Vaccinazioni!Z86S22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oleObject" Target="file:///C:\Users\marco\Matt-Cloud\LeanHospital\SAB-19-01\Untersuchungseinheiten\AG%207.18%20COVID-Planung%20Phase%202\Dashboard\Registrazione%20Parametri%20COVID-Dashboard.xlsx!Vaccinazioni!Z89S22" TargetMode="External"/><Relationship Id="rId4" Type="http://schemas.openxmlformats.org/officeDocument/2006/relationships/oleObject" Target="file:///C:\Users\marco\Matt-Cloud\LeanHospital\SAB-19-01\Untersuchungseinheiten\AG%207.18%20COVID-Planung%20Phase%202\Dashboard\Registrazione%20Parametri%20COVID-Dashboard.xlsx!Vaccinazioni!Z85S22" TargetMode="Externa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0.xlsx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marco\Matt-Cloud\LeanHospital\SAB-19-01\Untersuchungseinheiten\AG%207.18%20COVID-Planung%20Phase%202\Dashboard\Registrazione%20Parametri%20COVID-Dashboard.xlsx!Vaccinazioni!Z86S22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oleObject" Target="file:///C:\Users\marco\Matt-Cloud\LeanHospital\SAB-19-01\Untersuchungseinheiten\AG%207.18%20COVID-Planung%20Phase%202\Dashboard\Registrazione%20Parametri%20COVID-Dashboard.xlsx!Vaccinazioni!Z89S22" TargetMode="External"/><Relationship Id="rId4" Type="http://schemas.openxmlformats.org/officeDocument/2006/relationships/oleObject" Target="file:///C:\Users\marco\Matt-Cloud\LeanHospital\SAB-19-01\Untersuchungseinheiten\AG%207.18%20COVID-Planung%20Phase%202\Dashboard\Registrazione%20Parametri%20COVID-Dashboard.xlsx!Vaccinazioni!Z85S22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18BDFFCA-9324-4A62-8AF8-0DEB0EB41C9E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 dirty="0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0232D6D5-C75F-436F-A76E-DE1F7FC2A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005263"/>
            <a:ext cx="5402262" cy="1081087"/>
          </a:xfrm>
        </p:spPr>
        <p:txBody>
          <a:bodyPr/>
          <a:lstStyle/>
          <a:p>
            <a:r>
              <a:rPr lang="de-DE" altLang="de-DE" dirty="0">
                <a:solidFill>
                  <a:srgbClr val="CD0E16"/>
                </a:solidFill>
              </a:rPr>
              <a:t>Pressekonferenz der Landesregierung</a:t>
            </a:r>
          </a:p>
        </p:txBody>
      </p:sp>
      <p:sp>
        <p:nvSpPr>
          <p:cNvPr id="9220" name="Textplatzhalter 2">
            <a:extLst>
              <a:ext uri="{FF2B5EF4-FFF2-40B4-BE49-F238E27FC236}">
                <a16:creationId xmlns:a16="http://schemas.microsoft.com/office/drawing/2014/main" id="{D699064D-EAB0-4C91-BFA1-D3F410C1F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587500" y="5732463"/>
            <a:ext cx="87852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dirty="0"/>
              <a:t>22.06.2021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FC2EA1-B587-41E6-9819-81066E4C4D3E}"/>
              </a:ext>
            </a:extLst>
          </p:cNvPr>
          <p:cNvSpPr txBox="1">
            <a:spLocks/>
          </p:cNvSpPr>
          <p:nvPr/>
        </p:nvSpPr>
        <p:spPr bwMode="auto">
          <a:xfrm>
            <a:off x="5880100" y="4005263"/>
            <a:ext cx="54022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kern="0" dirty="0" err="1">
                <a:solidFill>
                  <a:srgbClr val="C00000"/>
                </a:solidFill>
              </a:rPr>
              <a:t>Conferenza</a:t>
            </a:r>
            <a:r>
              <a:rPr lang="de-DE" altLang="de-DE" kern="0" dirty="0">
                <a:solidFill>
                  <a:srgbClr val="C00000"/>
                </a:solidFill>
              </a:rPr>
              <a:t> </a:t>
            </a:r>
            <a:r>
              <a:rPr lang="de-DE" altLang="de-DE" kern="0" dirty="0" err="1">
                <a:solidFill>
                  <a:srgbClr val="C00000"/>
                </a:solidFill>
              </a:rPr>
              <a:t>stampa</a:t>
            </a:r>
            <a:r>
              <a:rPr lang="de-DE" altLang="de-DE" kern="0" dirty="0">
                <a:solidFill>
                  <a:srgbClr val="C00000"/>
                </a:solidFill>
              </a:rPr>
              <a:t> della </a:t>
            </a:r>
            <a:r>
              <a:rPr lang="de-DE" altLang="de-DE" kern="0" dirty="0" err="1">
                <a:solidFill>
                  <a:srgbClr val="C00000"/>
                </a:solidFill>
              </a:rPr>
              <a:t>Giunta</a:t>
            </a:r>
            <a:r>
              <a:rPr lang="de-DE" altLang="de-DE" kern="0" dirty="0">
                <a:solidFill>
                  <a:srgbClr val="C00000"/>
                </a:solidFill>
              </a:rPr>
              <a:t> </a:t>
            </a:r>
            <a:r>
              <a:rPr lang="de-DE" altLang="de-DE" kern="0" dirty="0" err="1">
                <a:solidFill>
                  <a:srgbClr val="C00000"/>
                </a:solidFill>
              </a:rPr>
              <a:t>Provinciale</a:t>
            </a:r>
            <a:endParaRPr lang="de-DE" altLang="de-DE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772816"/>
            <a:ext cx="11449272" cy="42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Erwartete Lieferungen (bis 12. Juli)</a:t>
            </a:r>
            <a:br>
              <a:rPr lang="de-DE" altLang="it-IT" sz="3200" b="1" dirty="0">
                <a:solidFill>
                  <a:srgbClr val="C00000"/>
                </a:solidFill>
                <a:latin typeface="Open Sans" panose="020B0606030504020204" pitchFamily="34" charset="0"/>
              </a:rPr>
            </a:br>
            <a:endParaRPr lang="de-DE" altLang="it-IT" sz="3200" b="1" dirty="0">
              <a:solidFill>
                <a:srgbClr val="C00000"/>
              </a:solidFill>
              <a:latin typeface="Open Sans" panose="020B0606030504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Pfizer: </a:t>
            </a:r>
            <a:r>
              <a:rPr lang="de-DE" sz="2800" b="1" dirty="0">
                <a:latin typeface="Open Sans" panose="020B0606030504020204" pitchFamily="34" charset="0"/>
              </a:rPr>
              <a:t>90.030</a:t>
            </a:r>
            <a:r>
              <a:rPr lang="it-IT" sz="2800" b="1" dirty="0">
                <a:latin typeface="Open Sans" panose="020B0606030504020204" pitchFamily="34" charset="0"/>
              </a:rPr>
              <a:t> </a:t>
            </a:r>
            <a:r>
              <a:rPr lang="it-IT" sz="2800" b="1" dirty="0" err="1">
                <a:latin typeface="Open Sans" panose="020B0606030504020204" pitchFamily="34" charset="0"/>
              </a:rPr>
              <a:t>Dosen</a:t>
            </a:r>
            <a:r>
              <a:rPr lang="it-IT" sz="2800" b="1" dirty="0">
                <a:latin typeface="Open Sans" panose="020B0606030504020204" pitchFamily="34" charset="0"/>
              </a:rPr>
              <a:t>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Moderna: 7.260 </a:t>
            </a:r>
            <a:r>
              <a:rPr lang="it-IT" sz="2800" b="1" dirty="0" err="1">
                <a:latin typeface="Open Sans" panose="020B0606030504020204" pitchFamily="34" charset="0"/>
              </a:rPr>
              <a:t>Dosen</a:t>
            </a:r>
            <a:r>
              <a:rPr lang="it-IT" sz="2800" b="1" dirty="0">
                <a:latin typeface="Open Sans" panose="020B0606030504020204" pitchFamily="34" charset="0"/>
              </a:rPr>
              <a:t>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AstraZeneca: 5.170 </a:t>
            </a:r>
            <a:r>
              <a:rPr lang="it-IT" sz="2800" b="1" dirty="0" err="1">
                <a:latin typeface="Open Sans" panose="020B0606030504020204" pitchFamily="34" charset="0"/>
              </a:rPr>
              <a:t>Dosen</a:t>
            </a:r>
            <a:r>
              <a:rPr lang="it-IT" sz="2800" b="1" dirty="0">
                <a:latin typeface="Open Sans" panose="020B0606030504020204" pitchFamily="34" charset="0"/>
              </a:rPr>
              <a:t>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Johnson &amp; Johnson: 3.850 </a:t>
            </a:r>
            <a:r>
              <a:rPr lang="it-IT" sz="2800" b="1" dirty="0" err="1">
                <a:latin typeface="Open Sans" panose="020B0606030504020204" pitchFamily="34" charset="0"/>
              </a:rPr>
              <a:t>Dosen</a:t>
            </a:r>
            <a:endParaRPr lang="it-IT" sz="2800" b="1" dirty="0">
              <a:latin typeface="Open Sans" panose="020B0606030504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 err="1">
                <a:latin typeface="Open Sans" panose="020B0606030504020204" pitchFamily="34" charset="0"/>
              </a:rPr>
              <a:t>Insgesamt</a:t>
            </a:r>
            <a:r>
              <a:rPr lang="it-IT" sz="2800" b="1" dirty="0">
                <a:latin typeface="Open Sans" panose="020B0606030504020204" pitchFamily="34" charset="0"/>
              </a:rPr>
              <a:t>: 106.310 </a:t>
            </a:r>
            <a:r>
              <a:rPr lang="it-IT" sz="2800" b="1" dirty="0" err="1">
                <a:latin typeface="Open Sans" panose="020B0606030504020204" pitchFamily="34" charset="0"/>
              </a:rPr>
              <a:t>Dosen</a:t>
            </a:r>
            <a:endParaRPr lang="de-DE" altLang="it-IT" sz="28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3950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908720"/>
            <a:ext cx="11449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br>
              <a:rPr lang="de-DE" altLang="it-IT" sz="3200" b="1" dirty="0">
                <a:solidFill>
                  <a:srgbClr val="C00000"/>
                </a:solidFill>
                <a:latin typeface="Open Sans" panose="020B0606030504020204" pitchFamily="34" charset="0"/>
              </a:rPr>
            </a:br>
            <a:r>
              <a:rPr lang="de-DE" altLang="it-IT" sz="3200" b="1" dirty="0">
                <a:solidFill>
                  <a:srgbClr val="C00000"/>
                </a:solidFill>
                <a:latin typeface="Open Sans" panose="020B0606030504020204" pitchFamily="34" charset="0"/>
              </a:rPr>
              <a:t>Geplante Impfevents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E1377C-7422-4870-AE08-C8FD5ADC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985938"/>
            <a:ext cx="9721080" cy="48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179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5400" dirty="0">
                <a:solidFill>
                  <a:schemeClr val="bg1"/>
                </a:solidFill>
              </a:rPr>
              <a:t>VACCINI</a:t>
            </a:r>
          </a:p>
          <a:p>
            <a:pPr algn="ctr"/>
            <a:r>
              <a:rPr lang="de-DE" altLang="de-DE" sz="5400" dirty="0" err="1">
                <a:solidFill>
                  <a:schemeClr val="bg1"/>
                </a:solidFill>
              </a:rPr>
              <a:t>Stato</a:t>
            </a:r>
            <a:r>
              <a:rPr lang="de-DE" altLang="de-DE" sz="5400" dirty="0">
                <a:solidFill>
                  <a:schemeClr val="bg1"/>
                </a:solidFill>
              </a:rPr>
              <a:t> </a:t>
            </a:r>
            <a:r>
              <a:rPr lang="de-DE" altLang="de-DE" sz="5400" dirty="0" err="1">
                <a:solidFill>
                  <a:schemeClr val="bg1"/>
                </a:solidFill>
              </a:rPr>
              <a:t>attuale</a:t>
            </a:r>
            <a:r>
              <a:rPr lang="de-DE" altLang="de-DE" sz="5400" dirty="0">
                <a:solidFill>
                  <a:schemeClr val="bg1"/>
                </a:solidFill>
              </a:rPr>
              <a:t> e </a:t>
            </a:r>
            <a:r>
              <a:rPr lang="de-DE" altLang="de-DE" sz="5400" dirty="0" err="1">
                <a:solidFill>
                  <a:schemeClr val="bg1"/>
                </a:solidFill>
              </a:rPr>
              <a:t>prospettiva</a:t>
            </a:r>
            <a:endParaRPr lang="de-DE" altLang="de-DE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eck 67">
            <a:extLst>
              <a:ext uri="{FF2B5EF4-FFF2-40B4-BE49-F238E27FC236}">
                <a16:creationId xmlns:a16="http://schemas.microsoft.com/office/drawing/2014/main" id="{8ADF544E-FB33-412A-A8B5-536BFB2560AA}"/>
              </a:ext>
            </a:extLst>
          </p:cNvPr>
          <p:cNvSpPr/>
          <p:nvPr/>
        </p:nvSpPr>
        <p:spPr>
          <a:xfrm>
            <a:off x="10089087" y="5373011"/>
            <a:ext cx="1043148" cy="497054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ED1059-6ECD-4783-9627-44D94B62B166}"/>
              </a:ext>
            </a:extLst>
          </p:cNvPr>
          <p:cNvSpPr/>
          <p:nvPr/>
        </p:nvSpPr>
        <p:spPr>
          <a:xfrm>
            <a:off x="3518273" y="1926238"/>
            <a:ext cx="6322591" cy="1904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C305E8-9455-4626-81AF-75563F145AE7}"/>
              </a:ext>
            </a:extLst>
          </p:cNvPr>
          <p:cNvSpPr txBox="1"/>
          <p:nvPr/>
        </p:nvSpPr>
        <p:spPr>
          <a:xfrm>
            <a:off x="758376" y="752507"/>
            <a:ext cx="172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2D4949"/>
                </a:solidFill>
                <a:latin typeface="Arial Black" panose="020B0A04020102020204" pitchFamily="34" charset="0"/>
              </a:rPr>
              <a:t>Vaccini</a:t>
            </a:r>
            <a:endParaRPr lang="de-DE" sz="2000" dirty="0">
              <a:solidFill>
                <a:srgbClr val="2D4949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0D1F16-E1EB-49B5-97C4-6D16483E8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38" y="693344"/>
            <a:ext cx="476571" cy="452475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97E340B8-E0F7-400B-8CC3-AB8A4DCE5DE8}"/>
              </a:ext>
            </a:extLst>
          </p:cNvPr>
          <p:cNvSpPr/>
          <p:nvPr/>
        </p:nvSpPr>
        <p:spPr>
          <a:xfrm>
            <a:off x="766318" y="1925840"/>
            <a:ext cx="2766903" cy="189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C51C1F8-638D-45E3-B25F-AAD3E8D63E4F}"/>
              </a:ext>
            </a:extLst>
          </p:cNvPr>
          <p:cNvSpPr txBox="1"/>
          <p:nvPr/>
        </p:nvSpPr>
        <p:spPr>
          <a:xfrm>
            <a:off x="731659" y="2692103"/>
            <a:ext cx="152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Dosi </a:t>
            </a:r>
            <a:r>
              <a:rPr lang="de-DE" dirty="0" err="1"/>
              <a:t>giornaliere</a:t>
            </a:r>
            <a:endParaRPr lang="de-DE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9A5AA81-80F0-4B07-B0F8-5117D9D9D579}"/>
              </a:ext>
            </a:extLst>
          </p:cNvPr>
          <p:cNvSpPr txBox="1"/>
          <p:nvPr/>
        </p:nvSpPr>
        <p:spPr>
          <a:xfrm>
            <a:off x="731955" y="3068120"/>
            <a:ext cx="1513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Dosi </a:t>
            </a:r>
            <a:r>
              <a:rPr lang="de-DE" dirty="0" err="1"/>
              <a:t>totali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2EF5872-26C4-4B00-A824-AA5299E54835}"/>
              </a:ext>
            </a:extLst>
          </p:cNvPr>
          <p:cNvSpPr/>
          <p:nvPr/>
        </p:nvSpPr>
        <p:spPr>
          <a:xfrm>
            <a:off x="2204988" y="2977554"/>
            <a:ext cx="1356818" cy="412308"/>
          </a:xfrm>
          <a:prstGeom prst="rect">
            <a:avLst/>
          </a:prstGeom>
          <a:solidFill>
            <a:srgbClr val="E51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4DAFCB4-8975-484D-9EF2-85577A3298E1}"/>
              </a:ext>
            </a:extLst>
          </p:cNvPr>
          <p:cNvSpPr/>
          <p:nvPr/>
        </p:nvSpPr>
        <p:spPr>
          <a:xfrm>
            <a:off x="2199018" y="2616739"/>
            <a:ext cx="1362788" cy="378979"/>
          </a:xfrm>
          <a:prstGeom prst="rect">
            <a:avLst/>
          </a:prstGeom>
          <a:solidFill>
            <a:srgbClr val="F17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16E252C-8A76-4C8A-A20A-2E6887439D22}"/>
              </a:ext>
            </a:extLst>
          </p:cNvPr>
          <p:cNvSpPr txBox="1"/>
          <p:nvPr/>
        </p:nvSpPr>
        <p:spPr>
          <a:xfrm>
            <a:off x="2161365" y="2175094"/>
            <a:ext cx="94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dirty="0"/>
              <a:t>Totale</a:t>
            </a:r>
            <a:endParaRPr lang="de-DE" b="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83BCB8D-DC33-4312-B3B3-F686D68D5C92}"/>
              </a:ext>
            </a:extLst>
          </p:cNvPr>
          <p:cNvSpPr/>
          <p:nvPr/>
        </p:nvSpPr>
        <p:spPr>
          <a:xfrm>
            <a:off x="4250858" y="2989752"/>
            <a:ext cx="1315717" cy="400110"/>
          </a:xfrm>
          <a:prstGeom prst="rect">
            <a:avLst/>
          </a:prstGeom>
          <a:solidFill>
            <a:srgbClr val="E51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1EF9303A-C2F7-4432-B2DE-C49EC120E030}"/>
              </a:ext>
            </a:extLst>
          </p:cNvPr>
          <p:cNvSpPr/>
          <p:nvPr/>
        </p:nvSpPr>
        <p:spPr>
          <a:xfrm>
            <a:off x="4252184" y="2583273"/>
            <a:ext cx="1315718" cy="400110"/>
          </a:xfrm>
          <a:prstGeom prst="rect">
            <a:avLst/>
          </a:prstGeom>
          <a:solidFill>
            <a:srgbClr val="F17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DEBDBDA6-EC76-48C9-919B-BDA2EDAE0ED2}"/>
              </a:ext>
            </a:extLst>
          </p:cNvPr>
          <p:cNvSpPr/>
          <p:nvPr/>
        </p:nvSpPr>
        <p:spPr>
          <a:xfrm>
            <a:off x="6235821" y="2983080"/>
            <a:ext cx="1195208" cy="405621"/>
          </a:xfrm>
          <a:prstGeom prst="rect">
            <a:avLst/>
          </a:prstGeom>
          <a:solidFill>
            <a:srgbClr val="E51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C0128AE-26CC-42DA-85AF-544F77DF36AD}"/>
              </a:ext>
            </a:extLst>
          </p:cNvPr>
          <p:cNvSpPr/>
          <p:nvPr/>
        </p:nvSpPr>
        <p:spPr>
          <a:xfrm>
            <a:off x="6235820" y="2584669"/>
            <a:ext cx="1195208" cy="403659"/>
          </a:xfrm>
          <a:prstGeom prst="rect">
            <a:avLst/>
          </a:prstGeom>
          <a:solidFill>
            <a:srgbClr val="F17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FC88D31-0600-48CD-B0D4-1987984F3D0B}"/>
              </a:ext>
            </a:extLst>
          </p:cNvPr>
          <p:cNvSpPr txBox="1"/>
          <p:nvPr/>
        </p:nvSpPr>
        <p:spPr>
          <a:xfrm>
            <a:off x="4336583" y="2252038"/>
            <a:ext cx="11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dose</a:t>
            </a:r>
            <a:endParaRPr lang="de-DE" b="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8E015E5-AB18-4ED1-9294-AEB7E87059F8}"/>
              </a:ext>
            </a:extLst>
          </p:cNvPr>
          <p:cNvSpPr txBox="1"/>
          <p:nvPr/>
        </p:nvSpPr>
        <p:spPr>
          <a:xfrm>
            <a:off x="6389161" y="2254945"/>
            <a:ext cx="1108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dosi</a:t>
            </a:r>
            <a:endParaRPr lang="de-DE" b="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E5DE5BA-9C1F-456D-9B8C-B1E7AA910D44}"/>
              </a:ext>
            </a:extLst>
          </p:cNvPr>
          <p:cNvSpPr txBox="1"/>
          <p:nvPr/>
        </p:nvSpPr>
        <p:spPr>
          <a:xfrm>
            <a:off x="6017106" y="2052335"/>
            <a:ext cx="47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200" dirty="0">
                <a:latin typeface="Antique Olive Compact" panose="020B0904030504030204" pitchFamily="34" charset="0"/>
              </a:rPr>
              <a:t>2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FB77A220-9D71-4444-95AE-522D3BC0D7AE}"/>
              </a:ext>
            </a:extLst>
          </p:cNvPr>
          <p:cNvSpPr txBox="1"/>
          <p:nvPr/>
        </p:nvSpPr>
        <p:spPr>
          <a:xfrm>
            <a:off x="3928061" y="2022037"/>
            <a:ext cx="47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600" dirty="0">
                <a:latin typeface="Antique Olive Compact" panose="020B0904030504030204" pitchFamily="34" charset="0"/>
              </a:rPr>
              <a:t>1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37C7D66-236F-4377-B03D-A0A086D4E127}"/>
              </a:ext>
            </a:extLst>
          </p:cNvPr>
          <p:cNvSpPr/>
          <p:nvPr/>
        </p:nvSpPr>
        <p:spPr>
          <a:xfrm>
            <a:off x="8089298" y="2932146"/>
            <a:ext cx="1399336" cy="438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048587D-ABEE-4814-ACC6-3C778A0CED7E}"/>
              </a:ext>
            </a:extLst>
          </p:cNvPr>
          <p:cNvSpPr txBox="1"/>
          <p:nvPr/>
        </p:nvSpPr>
        <p:spPr>
          <a:xfrm>
            <a:off x="7990660" y="2298685"/>
            <a:ext cx="16525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1600" dirty="0" err="1"/>
              <a:t>Cicli</a:t>
            </a:r>
            <a:r>
              <a:rPr lang="de-DE" sz="1600" dirty="0"/>
              <a:t> </a:t>
            </a:r>
            <a:r>
              <a:rPr lang="de-DE" sz="1600" dirty="0" err="1"/>
              <a:t>vaccinali</a:t>
            </a:r>
            <a:r>
              <a:rPr lang="de-DE" sz="1600" dirty="0"/>
              <a:t> </a:t>
            </a:r>
            <a:r>
              <a:rPr lang="de-DE" sz="1600" dirty="0" err="1"/>
              <a:t>conclusi</a:t>
            </a:r>
            <a:endParaRPr lang="de-DE" sz="1600" b="0" dirty="0"/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88F25AE5-B8A2-40F1-966B-1E55B7A64455}"/>
              </a:ext>
            </a:extLst>
          </p:cNvPr>
          <p:cNvSpPr/>
          <p:nvPr/>
        </p:nvSpPr>
        <p:spPr>
          <a:xfrm>
            <a:off x="773109" y="4226175"/>
            <a:ext cx="11011523" cy="2135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D8E47B0D-7094-4A5F-954E-8FF672D2A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9826" y="1979613"/>
          <a:ext cx="993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Worksheet" r:id="rId4" imgW="958788" imgH="273138" progId="Excel.Sheet.12">
                  <p:link updateAutomatic="1"/>
                </p:oleObj>
              </mc:Choice>
              <mc:Fallback>
                <p:oleObj name="Worksheet" r:id="rId4" imgW="958788" imgH="273138" progId="Excel.Sheet.12">
                  <p:link updateAutomatic="1"/>
                  <p:pic>
                    <p:nvPicPr>
                      <p:cNvPr id="31" name="Objekt 30">
                        <a:extLst>
                          <a:ext uri="{FF2B5EF4-FFF2-40B4-BE49-F238E27FC236}">
                            <a16:creationId xmlns:a16="http://schemas.microsoft.com/office/drawing/2014/main" id="{D8E47B0D-7094-4A5F-954E-8FF672D2A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9826" y="1979613"/>
                        <a:ext cx="99377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>
            <a:extLst>
              <a:ext uri="{FF2B5EF4-FFF2-40B4-BE49-F238E27FC236}">
                <a16:creationId xmlns:a16="http://schemas.microsoft.com/office/drawing/2014/main" id="{F9031D56-E075-48E5-93C5-232A9BA25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3796" y="1605576"/>
          <a:ext cx="993775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Worksheet" r:id="rId6" imgW="958788" imgH="203375" progId="Excel.Sheet.12">
                  <p:link updateAutomatic="1"/>
                </p:oleObj>
              </mc:Choice>
              <mc:Fallback>
                <p:oleObj name="Worksheet" r:id="rId6" imgW="958788" imgH="203375" progId="Excel.Sheet.12">
                  <p:link updateAutomatic="1"/>
                  <p:pic>
                    <p:nvPicPr>
                      <p:cNvPr id="40" name="Objekt 39">
                        <a:extLst>
                          <a:ext uri="{FF2B5EF4-FFF2-40B4-BE49-F238E27FC236}">
                            <a16:creationId xmlns:a16="http://schemas.microsoft.com/office/drawing/2014/main" id="{F9031D56-E075-48E5-93C5-232A9BA25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3796" y="1605576"/>
                        <a:ext cx="993775" cy="20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" name="Grafik 90" descr="company_picture">
            <a:extLst>
              <a:ext uri="{FF2B5EF4-FFF2-40B4-BE49-F238E27FC236}">
                <a16:creationId xmlns:a16="http://schemas.microsoft.com/office/drawing/2014/main" id="{F0BF2924-70F2-4DDA-9FB9-916D9824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404107"/>
            <a:ext cx="648072" cy="416480"/>
          </a:xfrm>
          <a:prstGeom prst="rect">
            <a:avLst/>
          </a:prstGeom>
          <a:noFill/>
        </p:spPr>
      </p:pic>
      <p:sp>
        <p:nvSpPr>
          <p:cNvPr id="94" name="Rechteck 93">
            <a:extLst>
              <a:ext uri="{FF2B5EF4-FFF2-40B4-BE49-F238E27FC236}">
                <a16:creationId xmlns:a16="http://schemas.microsoft.com/office/drawing/2014/main" id="{06B66A17-56F9-4100-8FB9-39057D086C91}"/>
              </a:ext>
            </a:extLst>
          </p:cNvPr>
          <p:cNvSpPr/>
          <p:nvPr/>
        </p:nvSpPr>
        <p:spPr>
          <a:xfrm>
            <a:off x="2481943" y="5412882"/>
            <a:ext cx="1043148" cy="497054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95CD39C0-6498-41B8-B78F-3AF9DEE3245C}"/>
              </a:ext>
            </a:extLst>
          </p:cNvPr>
          <p:cNvSpPr/>
          <p:nvPr/>
        </p:nvSpPr>
        <p:spPr>
          <a:xfrm>
            <a:off x="2481943" y="4956972"/>
            <a:ext cx="1043148" cy="475772"/>
          </a:xfrm>
          <a:prstGeom prst="rect">
            <a:avLst/>
          </a:prstGeom>
          <a:solidFill>
            <a:srgbClr val="81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EBAAAFF-90F3-47D8-A2C3-3476062AE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35212" r="22489" b="28685"/>
          <a:stretch/>
        </p:blipFill>
        <p:spPr bwMode="auto">
          <a:xfrm>
            <a:off x="4875139" y="4429834"/>
            <a:ext cx="921277" cy="2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hteck 95">
            <a:extLst>
              <a:ext uri="{FF2B5EF4-FFF2-40B4-BE49-F238E27FC236}">
                <a16:creationId xmlns:a16="http://schemas.microsoft.com/office/drawing/2014/main" id="{E44E6FB0-69F5-494D-965B-900934DE9ACC}"/>
              </a:ext>
            </a:extLst>
          </p:cNvPr>
          <p:cNvSpPr/>
          <p:nvPr/>
        </p:nvSpPr>
        <p:spPr>
          <a:xfrm>
            <a:off x="4902147" y="5430637"/>
            <a:ext cx="1114958" cy="473147"/>
          </a:xfrm>
          <a:prstGeom prst="rect">
            <a:avLst/>
          </a:prstGeom>
          <a:solidFill>
            <a:srgbClr val="E40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7003816-CD32-48B7-BBEF-0AA251A96A42}"/>
              </a:ext>
            </a:extLst>
          </p:cNvPr>
          <p:cNvSpPr/>
          <p:nvPr/>
        </p:nvSpPr>
        <p:spPr>
          <a:xfrm>
            <a:off x="4902358" y="4956972"/>
            <a:ext cx="1114747" cy="473664"/>
          </a:xfrm>
          <a:prstGeom prst="rect">
            <a:avLst/>
          </a:prstGeom>
          <a:solidFill>
            <a:srgbClr val="FB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graphicFrame>
        <p:nvGraphicFramePr>
          <p:cNvPr id="44" name="Objekt 43">
            <a:extLst>
              <a:ext uri="{FF2B5EF4-FFF2-40B4-BE49-F238E27FC236}">
                <a16:creationId xmlns:a16="http://schemas.microsoft.com/office/drawing/2014/main" id="{C25E55B5-C698-4F9F-96AC-2031BFC3AD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65407" y="1979613"/>
          <a:ext cx="993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Worksheet" r:id="rId10" imgW="958788" imgH="273138" progId="Excel.Sheet.12">
                  <p:link updateAutomatic="1"/>
                </p:oleObj>
              </mc:Choice>
              <mc:Fallback>
                <p:oleObj name="Worksheet" r:id="rId10" imgW="958788" imgH="273138" progId="Excel.Sheet.12">
                  <p:link updateAutomatic="1"/>
                  <p:pic>
                    <p:nvPicPr>
                      <p:cNvPr id="44" name="Objekt 43">
                        <a:extLst>
                          <a:ext uri="{FF2B5EF4-FFF2-40B4-BE49-F238E27FC236}">
                            <a16:creationId xmlns:a16="http://schemas.microsoft.com/office/drawing/2014/main" id="{C25E55B5-C698-4F9F-96AC-2031BFC3A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65407" y="1979613"/>
                        <a:ext cx="99377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hteck 111">
            <a:extLst>
              <a:ext uri="{FF2B5EF4-FFF2-40B4-BE49-F238E27FC236}">
                <a16:creationId xmlns:a16="http://schemas.microsoft.com/office/drawing/2014/main" id="{80800C2D-B987-4981-B16C-E408852CB194}"/>
              </a:ext>
            </a:extLst>
          </p:cNvPr>
          <p:cNvSpPr/>
          <p:nvPr/>
        </p:nvSpPr>
        <p:spPr>
          <a:xfrm>
            <a:off x="7361396" y="5424162"/>
            <a:ext cx="1117229" cy="497054"/>
          </a:xfrm>
          <a:prstGeom prst="rect">
            <a:avLst/>
          </a:prstGeom>
          <a:solidFill>
            <a:srgbClr val="FC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DE731588-116E-438D-9444-146791E695E9}"/>
              </a:ext>
            </a:extLst>
          </p:cNvPr>
          <p:cNvSpPr/>
          <p:nvPr/>
        </p:nvSpPr>
        <p:spPr>
          <a:xfrm>
            <a:off x="7356180" y="4957717"/>
            <a:ext cx="1114747" cy="497054"/>
          </a:xfrm>
          <a:prstGeom prst="rect">
            <a:avLst/>
          </a:prstGeom>
          <a:solidFill>
            <a:srgbClr val="FD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graphicFrame>
        <p:nvGraphicFramePr>
          <p:cNvPr id="114" name="Objekt 113">
            <a:extLst>
              <a:ext uri="{FF2B5EF4-FFF2-40B4-BE49-F238E27FC236}">
                <a16:creationId xmlns:a16="http://schemas.microsoft.com/office/drawing/2014/main" id="{B580C537-9835-4D57-8735-487D756E5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5224" y="1979613"/>
          <a:ext cx="993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Worksheet" r:id="rId10" imgW="958788" imgH="273138" progId="Excel.Sheet.12">
                  <p:link updateAutomatic="1"/>
                </p:oleObj>
              </mc:Choice>
              <mc:Fallback>
                <p:oleObj name="Worksheet" r:id="rId10" imgW="958788" imgH="273138" progId="Excel.Sheet.12">
                  <p:link updateAutomatic="1"/>
                  <p:pic>
                    <p:nvPicPr>
                      <p:cNvPr id="114" name="Objekt 113">
                        <a:extLst>
                          <a:ext uri="{FF2B5EF4-FFF2-40B4-BE49-F238E27FC236}">
                            <a16:creationId xmlns:a16="http://schemas.microsoft.com/office/drawing/2014/main" id="{B580C537-9835-4D57-8735-487D756E5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5224" y="1979613"/>
                        <a:ext cx="99377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78F27E1-1149-4526-87C0-8169A141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26" y="4275749"/>
            <a:ext cx="1301651" cy="3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feld 106">
            <a:extLst>
              <a:ext uri="{FF2B5EF4-FFF2-40B4-BE49-F238E27FC236}">
                <a16:creationId xmlns:a16="http://schemas.microsoft.com/office/drawing/2014/main" id="{A1A73B22-FB1E-4144-A52B-2B21B318AC95}"/>
              </a:ext>
            </a:extLst>
          </p:cNvPr>
          <p:cNvSpPr txBox="1"/>
          <p:nvPr/>
        </p:nvSpPr>
        <p:spPr>
          <a:xfrm>
            <a:off x="1054424" y="5041300"/>
            <a:ext cx="148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dirty="0"/>
              <a:t>Prima dose</a:t>
            </a:r>
            <a:endParaRPr lang="de-DE" b="0" dirty="0"/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7B8CF976-EFD6-4D06-B73B-04A891E751C6}"/>
              </a:ext>
            </a:extLst>
          </p:cNvPr>
          <p:cNvSpPr txBox="1"/>
          <p:nvPr/>
        </p:nvSpPr>
        <p:spPr>
          <a:xfrm>
            <a:off x="1586944" y="4577922"/>
            <a:ext cx="47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200" dirty="0">
                <a:latin typeface="Antique Olive Compact" panose="020B0904030504030204" pitchFamily="34" charset="0"/>
              </a:rPr>
              <a:t>1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FCC1E174-C1E2-481A-8E8D-AE904712C301}"/>
              </a:ext>
            </a:extLst>
          </p:cNvPr>
          <p:cNvSpPr txBox="1"/>
          <p:nvPr/>
        </p:nvSpPr>
        <p:spPr>
          <a:xfrm>
            <a:off x="882697" y="5670045"/>
            <a:ext cx="157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r>
              <a:rPr lang="de-DE" dirty="0" err="1"/>
              <a:t>Seconda</a:t>
            </a:r>
            <a:r>
              <a:rPr lang="de-DE" dirty="0"/>
              <a:t> dose</a:t>
            </a:r>
            <a:endParaRPr lang="de-DE" b="0" dirty="0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9321AEC7-4771-4524-87EC-FDBD9368FC7D}"/>
              </a:ext>
            </a:extLst>
          </p:cNvPr>
          <p:cNvSpPr txBox="1"/>
          <p:nvPr/>
        </p:nvSpPr>
        <p:spPr>
          <a:xfrm>
            <a:off x="1580536" y="5239911"/>
            <a:ext cx="47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200" dirty="0">
                <a:latin typeface="Antique Olive Compact" panose="020B0904030504030204" pitchFamily="34" charset="0"/>
              </a:rPr>
              <a:t>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99F458-A30C-4938-8F2E-29B7F128CB7A}"/>
              </a:ext>
            </a:extLst>
          </p:cNvPr>
          <p:cNvGrpSpPr/>
          <p:nvPr/>
        </p:nvGrpSpPr>
        <p:grpSpPr>
          <a:xfrm>
            <a:off x="3612862" y="4974689"/>
            <a:ext cx="1222958" cy="933819"/>
            <a:chOff x="4304983" y="4974689"/>
            <a:chExt cx="1222958" cy="933819"/>
          </a:xfrm>
        </p:grpSpPr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3789C30D-C414-44F3-BC6B-9A4D935E5AE4}"/>
                </a:ext>
              </a:extLst>
            </p:cNvPr>
            <p:cNvSpPr txBox="1"/>
            <p:nvPr/>
          </p:nvSpPr>
          <p:spPr>
            <a:xfrm>
              <a:off x="4304983" y="4974689"/>
              <a:ext cx="1222958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de-DE"/>
              </a:defPPr>
              <a:lvl1pPr algn="r">
                <a:defRPr sz="1400" b="1"/>
              </a:lvl1pPr>
            </a:lstStyle>
            <a:p>
              <a:pPr algn="ctr"/>
              <a:r>
                <a:rPr lang="de-DE" sz="1200" dirty="0" err="1"/>
                <a:t>Cicli</a:t>
              </a:r>
              <a:r>
                <a:rPr lang="de-DE" sz="1200" dirty="0"/>
                <a:t> </a:t>
              </a:r>
              <a:r>
                <a:rPr lang="de-DE" sz="1200" dirty="0" err="1"/>
                <a:t>vaccinali</a:t>
              </a:r>
              <a:r>
                <a:rPr lang="de-DE" sz="1200" dirty="0"/>
                <a:t> </a:t>
              </a:r>
              <a:r>
                <a:rPr lang="de-DE" sz="1200" dirty="0" err="1"/>
                <a:t>conclusi</a:t>
              </a:r>
              <a:endParaRPr lang="de-DE" sz="1200" b="0" dirty="0"/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EA443399-CE58-41A0-8D57-C60664A7A65A}"/>
                </a:ext>
              </a:extLst>
            </p:cNvPr>
            <p:cNvSpPr/>
            <p:nvPr/>
          </p:nvSpPr>
          <p:spPr>
            <a:xfrm>
              <a:off x="4321583" y="5435361"/>
              <a:ext cx="1187786" cy="47314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C01"/>
                </a:solidFill>
              </a:endParaRPr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36E2297-F161-4A7F-B95B-9333A6C43540}"/>
              </a:ext>
            </a:extLst>
          </p:cNvPr>
          <p:cNvGrpSpPr/>
          <p:nvPr/>
        </p:nvGrpSpPr>
        <p:grpSpPr>
          <a:xfrm>
            <a:off x="6031984" y="4970271"/>
            <a:ext cx="1407926" cy="951291"/>
            <a:chOff x="8185892" y="1427107"/>
            <a:chExt cx="1082502" cy="917714"/>
          </a:xfrm>
        </p:grpSpPr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EA89A81-7430-49FA-A814-236D0E73FEA4}"/>
                </a:ext>
              </a:extLst>
            </p:cNvPr>
            <p:cNvSpPr txBox="1"/>
            <p:nvPr/>
          </p:nvSpPr>
          <p:spPr>
            <a:xfrm>
              <a:off x="8185892" y="1427107"/>
              <a:ext cx="1082502" cy="4453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de-DE"/>
              </a:defPPr>
              <a:lvl1pPr algn="r">
                <a:defRPr sz="1400" b="1"/>
              </a:lvl1pPr>
            </a:lstStyle>
            <a:p>
              <a:pPr algn="ctr"/>
              <a:r>
                <a:rPr lang="de-DE" sz="1200" dirty="0" err="1"/>
                <a:t>Cicli</a:t>
              </a:r>
              <a:r>
                <a:rPr lang="de-DE" sz="1200" dirty="0"/>
                <a:t> </a:t>
              </a:r>
              <a:r>
                <a:rPr lang="de-DE" sz="1200" dirty="0" err="1"/>
                <a:t>vaccinali</a:t>
              </a:r>
              <a:r>
                <a:rPr lang="de-DE" sz="1200" dirty="0"/>
                <a:t> </a:t>
              </a:r>
              <a:r>
                <a:rPr lang="de-DE" sz="1200" dirty="0" err="1"/>
                <a:t>conclusi</a:t>
              </a:r>
              <a:endParaRPr lang="de-DE" sz="1200" b="0" dirty="0"/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D4EEAD77-A6A4-4C47-B7B0-9424912A7DA1}"/>
                </a:ext>
              </a:extLst>
            </p:cNvPr>
            <p:cNvSpPr/>
            <p:nvPr/>
          </p:nvSpPr>
          <p:spPr>
            <a:xfrm>
              <a:off x="8243818" y="1863187"/>
              <a:ext cx="886823" cy="4816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C01"/>
                </a:solidFill>
              </a:endParaRPr>
            </a:p>
          </p:txBody>
        </p: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E737F81B-D313-472D-BFD4-82B6B851F429}"/>
              </a:ext>
            </a:extLst>
          </p:cNvPr>
          <p:cNvGrpSpPr/>
          <p:nvPr/>
        </p:nvGrpSpPr>
        <p:grpSpPr>
          <a:xfrm>
            <a:off x="6389161" y="5420613"/>
            <a:ext cx="3320896" cy="3412148"/>
            <a:chOff x="5804405" y="1918165"/>
            <a:chExt cx="3320896" cy="3412148"/>
          </a:xfrm>
        </p:grpSpPr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9756292C-50B9-4DEA-ADF4-F300714C1F6C}"/>
                </a:ext>
              </a:extLst>
            </p:cNvPr>
            <p:cNvSpPr txBox="1"/>
            <p:nvPr/>
          </p:nvSpPr>
          <p:spPr>
            <a:xfrm>
              <a:off x="5804405" y="4991759"/>
              <a:ext cx="759334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de-DE"/>
              </a:defPPr>
              <a:lvl1pPr algn="r">
                <a:defRPr sz="1400" b="1"/>
              </a:lvl1pPr>
            </a:lstStyle>
            <a:p>
              <a:pPr algn="ctr"/>
              <a:r>
                <a:rPr lang="de-DE" sz="800" dirty="0"/>
                <a:t>abgeschlossene Impfzyklen</a:t>
              </a:r>
              <a:endParaRPr lang="de-DE" sz="800" b="0" dirty="0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738342B7-ACD5-4980-A974-CFBF3D19E636}"/>
                </a:ext>
              </a:extLst>
            </p:cNvPr>
            <p:cNvSpPr/>
            <p:nvPr/>
          </p:nvSpPr>
          <p:spPr>
            <a:xfrm>
              <a:off x="8009255" y="1918165"/>
              <a:ext cx="1116046" cy="4970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C01"/>
                </a:solidFill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81F7E613-C431-45CD-8500-75503A4C49AC}"/>
              </a:ext>
            </a:extLst>
          </p:cNvPr>
          <p:cNvSpPr txBox="1"/>
          <p:nvPr/>
        </p:nvSpPr>
        <p:spPr>
          <a:xfrm>
            <a:off x="2218842" y="2991175"/>
            <a:ext cx="139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411.234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9AD72F0-AC2A-4C2F-9742-277546061BF0}"/>
              </a:ext>
            </a:extLst>
          </p:cNvPr>
          <p:cNvSpPr txBox="1"/>
          <p:nvPr/>
        </p:nvSpPr>
        <p:spPr>
          <a:xfrm>
            <a:off x="4230095" y="2981852"/>
            <a:ext cx="137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262.310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BB2FB92A-F16B-43C5-8B88-AB9D6D148F69}"/>
              </a:ext>
            </a:extLst>
          </p:cNvPr>
          <p:cNvSpPr txBox="1"/>
          <p:nvPr/>
        </p:nvSpPr>
        <p:spPr>
          <a:xfrm>
            <a:off x="6182290" y="2998470"/>
            <a:ext cx="131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148.924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8EA9AD2-4253-4029-B951-741547C2859F}"/>
              </a:ext>
            </a:extLst>
          </p:cNvPr>
          <p:cNvSpPr txBox="1"/>
          <p:nvPr/>
        </p:nvSpPr>
        <p:spPr>
          <a:xfrm>
            <a:off x="2517156" y="2624420"/>
            <a:ext cx="107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62626"/>
                </a:solidFill>
              </a:rPr>
              <a:t>3.153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2020A3BC-EB00-4924-8AD8-0C235B72D80D}"/>
              </a:ext>
            </a:extLst>
          </p:cNvPr>
          <p:cNvSpPr txBox="1"/>
          <p:nvPr/>
        </p:nvSpPr>
        <p:spPr>
          <a:xfrm>
            <a:off x="4510421" y="2609206"/>
            <a:ext cx="11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62626"/>
                </a:solidFill>
              </a:rPr>
              <a:t>294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DB4F56E-FA70-4EDE-86F0-CFCF4FC9C906}"/>
              </a:ext>
            </a:extLst>
          </p:cNvPr>
          <p:cNvSpPr txBox="1"/>
          <p:nvPr/>
        </p:nvSpPr>
        <p:spPr>
          <a:xfrm>
            <a:off x="6523885" y="2602919"/>
            <a:ext cx="96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62626"/>
                </a:solidFill>
              </a:rPr>
              <a:t>2.859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7CE7F836-3520-4CC0-9D37-EF995D7190B6}"/>
              </a:ext>
            </a:extLst>
          </p:cNvPr>
          <p:cNvSpPr txBox="1"/>
          <p:nvPr/>
        </p:nvSpPr>
        <p:spPr>
          <a:xfrm>
            <a:off x="3615967" y="5447822"/>
            <a:ext cx="12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66,7%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9076E85F-E376-4192-88BB-7385615E97B4}"/>
              </a:ext>
            </a:extLst>
          </p:cNvPr>
          <p:cNvSpPr txBox="1"/>
          <p:nvPr/>
        </p:nvSpPr>
        <p:spPr>
          <a:xfrm>
            <a:off x="2348245" y="5446843"/>
            <a:ext cx="123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chemeClr val="bg1"/>
                </a:solidFill>
              </a:rPr>
              <a:t>112.447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92AAE097-60C8-4B4B-9B33-268C9B1BCED5}"/>
              </a:ext>
            </a:extLst>
          </p:cNvPr>
          <p:cNvSpPr txBox="1"/>
          <p:nvPr/>
        </p:nvSpPr>
        <p:spPr>
          <a:xfrm>
            <a:off x="5011687" y="5468227"/>
            <a:ext cx="99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chemeClr val="bg1"/>
                </a:solidFill>
              </a:rPr>
              <a:t>14.999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AF36AE41-2C0E-4C4A-923A-AEE355BDDC87}"/>
              </a:ext>
            </a:extLst>
          </p:cNvPr>
          <p:cNvSpPr txBox="1"/>
          <p:nvPr/>
        </p:nvSpPr>
        <p:spPr>
          <a:xfrm>
            <a:off x="7268443" y="5430241"/>
            <a:ext cx="119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21.478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9B991C92-B6B9-40F8-A261-5414FCB07CDF}"/>
              </a:ext>
            </a:extLst>
          </p:cNvPr>
          <p:cNvSpPr txBox="1"/>
          <p:nvPr/>
        </p:nvSpPr>
        <p:spPr>
          <a:xfrm>
            <a:off x="6197892" y="5447821"/>
            <a:ext cx="10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57,6%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FC17937-2C4E-4036-A22B-A7823B7F4415}"/>
              </a:ext>
            </a:extLst>
          </p:cNvPr>
          <p:cNvSpPr txBox="1"/>
          <p:nvPr/>
        </p:nvSpPr>
        <p:spPr>
          <a:xfrm>
            <a:off x="8620809" y="5436377"/>
            <a:ext cx="113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35,6%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5E4FD99D-5C1F-4307-B0C0-D82D305EC90F}"/>
              </a:ext>
            </a:extLst>
          </p:cNvPr>
          <p:cNvSpPr txBox="1"/>
          <p:nvPr/>
        </p:nvSpPr>
        <p:spPr>
          <a:xfrm>
            <a:off x="2356075" y="4993106"/>
            <a:ext cx="120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rgbClr val="262626"/>
                </a:solidFill>
              </a:rPr>
              <a:t>168.701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D1D91AAF-42F7-4264-9705-61DCBDF50A9B}"/>
              </a:ext>
            </a:extLst>
          </p:cNvPr>
          <p:cNvSpPr txBox="1"/>
          <p:nvPr/>
        </p:nvSpPr>
        <p:spPr>
          <a:xfrm>
            <a:off x="4944108" y="5019235"/>
            <a:ext cx="102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rgbClr val="262626"/>
                </a:solidFill>
              </a:rPr>
              <a:t>26.062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85EAB411-EF6C-41A4-8481-E49CDCCBF788}"/>
              </a:ext>
            </a:extLst>
          </p:cNvPr>
          <p:cNvSpPr txBox="1"/>
          <p:nvPr/>
        </p:nvSpPr>
        <p:spPr>
          <a:xfrm>
            <a:off x="7348483" y="5041300"/>
            <a:ext cx="11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62626"/>
                </a:solidFill>
              </a:rPr>
              <a:t>60.339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4B9067F7-CBAA-4670-89CE-D30CC7C28AF2}"/>
              </a:ext>
            </a:extLst>
          </p:cNvPr>
          <p:cNvSpPr txBox="1"/>
          <p:nvPr/>
        </p:nvSpPr>
        <p:spPr>
          <a:xfrm>
            <a:off x="8221718" y="2946266"/>
            <a:ext cx="133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169.420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6C599BBF-2AF2-42AA-941B-B0CB1828A367}"/>
              </a:ext>
            </a:extLst>
          </p:cNvPr>
          <p:cNvSpPr txBox="1"/>
          <p:nvPr/>
        </p:nvSpPr>
        <p:spPr>
          <a:xfrm>
            <a:off x="8503932" y="4965969"/>
            <a:ext cx="133693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1200" dirty="0" err="1"/>
              <a:t>Cicli</a:t>
            </a:r>
            <a:r>
              <a:rPr lang="de-DE" sz="1200" dirty="0"/>
              <a:t> </a:t>
            </a:r>
            <a:r>
              <a:rPr lang="de-DE" sz="1200" dirty="0" err="1"/>
              <a:t>vaccinali</a:t>
            </a:r>
            <a:r>
              <a:rPr lang="de-DE" sz="1200" dirty="0"/>
              <a:t> </a:t>
            </a:r>
            <a:r>
              <a:rPr lang="de-DE" sz="1200" dirty="0" err="1"/>
              <a:t>conclusi</a:t>
            </a:r>
            <a:endParaRPr lang="de-DE" sz="1200" b="0" dirty="0"/>
          </a:p>
        </p:txBody>
      </p:sp>
      <p:pic>
        <p:nvPicPr>
          <p:cNvPr id="2093" name="Picture 45" descr="Johnson and Johnson logo">
            <a:extLst>
              <a:ext uri="{FF2B5EF4-FFF2-40B4-BE49-F238E27FC236}">
                <a16:creationId xmlns:a16="http://schemas.microsoft.com/office/drawing/2014/main" id="{038AEDD5-4EA1-44E8-8664-49725E57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28" y="4202531"/>
            <a:ext cx="1301651" cy="7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3317342F-57B3-44EC-B320-EC095EEF3EF8}"/>
              </a:ext>
            </a:extLst>
          </p:cNvPr>
          <p:cNvSpPr/>
          <p:nvPr/>
        </p:nvSpPr>
        <p:spPr>
          <a:xfrm>
            <a:off x="10040078" y="5037848"/>
            <a:ext cx="1399336" cy="438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b="1" dirty="0">
                <a:solidFill>
                  <a:schemeClr val="bg1"/>
                </a:solidFill>
              </a:rPr>
              <a:t>7.208</a:t>
            </a:r>
          </a:p>
        </p:txBody>
      </p:sp>
    </p:spTree>
    <p:extLst>
      <p:ext uri="{BB962C8B-B14F-4D97-AF65-F5344CB8AC3E}">
        <p14:creationId xmlns:p14="http://schemas.microsoft.com/office/powerpoint/2010/main" val="292103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0DEFE7-A942-4888-8603-8DF675F1F5EE}"/>
              </a:ext>
            </a:extLst>
          </p:cNvPr>
          <p:cNvSpPr txBox="1"/>
          <p:nvPr/>
        </p:nvSpPr>
        <p:spPr>
          <a:xfrm>
            <a:off x="1631504" y="2204864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 err="1"/>
              <a:t>Vaccinati</a:t>
            </a:r>
            <a:r>
              <a:rPr lang="de-DE" sz="2800" dirty="0"/>
              <a:t>, </a:t>
            </a:r>
            <a:r>
              <a:rPr lang="de-DE" sz="2800" dirty="0" err="1"/>
              <a:t>prenotati</a:t>
            </a:r>
            <a:r>
              <a:rPr lang="de-DE" sz="2800" dirty="0"/>
              <a:t> e </a:t>
            </a:r>
            <a:r>
              <a:rPr lang="de-DE" sz="2800" dirty="0" err="1"/>
              <a:t>risultati</a:t>
            </a:r>
            <a:r>
              <a:rPr lang="de-DE" sz="2800" dirty="0"/>
              <a:t> </a:t>
            </a:r>
            <a:r>
              <a:rPr lang="de-DE" sz="2800" dirty="0" err="1"/>
              <a:t>positivi</a:t>
            </a:r>
            <a:r>
              <a:rPr lang="de-DE" sz="2800" dirty="0"/>
              <a:t> </a:t>
            </a:r>
            <a:r>
              <a:rPr lang="de-DE" sz="2800" b="0" baseline="30000" dirty="0" err="1"/>
              <a:t>negli</a:t>
            </a:r>
            <a:r>
              <a:rPr lang="de-DE" sz="2800" b="0" baseline="30000" dirty="0"/>
              <a:t> </a:t>
            </a:r>
            <a:r>
              <a:rPr lang="de-DE" sz="2800" b="0" baseline="30000" dirty="0" err="1"/>
              <a:t>ultimi</a:t>
            </a:r>
            <a:r>
              <a:rPr lang="de-DE" sz="2800" b="0" baseline="30000" dirty="0"/>
              <a:t> 3 </a:t>
            </a:r>
            <a:r>
              <a:rPr lang="de-DE" sz="2800" b="0" baseline="30000" dirty="0" err="1"/>
              <a:t>mesi</a:t>
            </a:r>
            <a:endParaRPr lang="de-DE" sz="2800" b="0" baseline="30000" dirty="0"/>
          </a:p>
          <a:p>
            <a:pPr algn="l"/>
            <a:r>
              <a:rPr lang="de-DE" sz="2800" dirty="0"/>
              <a:t> &gt;80 </a:t>
            </a:r>
            <a:r>
              <a:rPr lang="de-DE" sz="2800" dirty="0" err="1"/>
              <a:t>anni</a:t>
            </a:r>
            <a:endParaRPr lang="de-DE" sz="2800" b="0" baseline="30000" dirty="0"/>
          </a:p>
        </p:txBody>
      </p:sp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1F5A3ED3-C921-41DD-94C2-C07F21A55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453384"/>
              </p:ext>
            </p:extLst>
          </p:nvPr>
        </p:nvGraphicFramePr>
        <p:xfrm>
          <a:off x="551384" y="3960060"/>
          <a:ext cx="8792177" cy="138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8" imgW="6343554" imgH="1000125" progId="Excel.Sheet.12">
                  <p:embed/>
                </p:oleObj>
              </mc:Choice>
              <mc:Fallback>
                <p:oleObj name="Worksheet" r:id="rId8" imgW="6343554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384" y="3960060"/>
                        <a:ext cx="8792177" cy="138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86917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0DEFE7-A942-4888-8603-8DF675F1F5EE}"/>
              </a:ext>
            </a:extLst>
          </p:cNvPr>
          <p:cNvSpPr txBox="1"/>
          <p:nvPr/>
        </p:nvSpPr>
        <p:spPr>
          <a:xfrm>
            <a:off x="1631504" y="2204864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 err="1"/>
              <a:t>Vaccinati</a:t>
            </a:r>
            <a:r>
              <a:rPr lang="de-DE" sz="2800" dirty="0"/>
              <a:t>, </a:t>
            </a:r>
            <a:r>
              <a:rPr lang="de-DE" sz="2800" dirty="0" err="1"/>
              <a:t>prenotati</a:t>
            </a:r>
            <a:r>
              <a:rPr lang="de-DE" sz="2800" dirty="0"/>
              <a:t> e </a:t>
            </a:r>
            <a:r>
              <a:rPr lang="de-DE" sz="2800" dirty="0" err="1"/>
              <a:t>risultati</a:t>
            </a:r>
            <a:r>
              <a:rPr lang="de-DE" sz="2800" dirty="0"/>
              <a:t> </a:t>
            </a:r>
            <a:r>
              <a:rPr lang="de-DE" sz="2800" dirty="0" err="1"/>
              <a:t>positivi</a:t>
            </a:r>
            <a:r>
              <a:rPr lang="de-DE" sz="2800" dirty="0"/>
              <a:t> </a:t>
            </a:r>
            <a:r>
              <a:rPr lang="de-DE" sz="2800" b="0" baseline="30000" dirty="0" err="1"/>
              <a:t>negli</a:t>
            </a:r>
            <a:r>
              <a:rPr lang="de-DE" sz="2800" b="0" baseline="30000" dirty="0"/>
              <a:t> </a:t>
            </a:r>
            <a:r>
              <a:rPr lang="de-DE" sz="2800" b="0" baseline="30000" dirty="0" err="1"/>
              <a:t>ultimi</a:t>
            </a:r>
            <a:r>
              <a:rPr lang="de-DE" sz="2800" b="0" baseline="30000" dirty="0"/>
              <a:t> 3 </a:t>
            </a:r>
            <a:r>
              <a:rPr lang="de-DE" sz="2800" b="0" baseline="30000" dirty="0" err="1"/>
              <a:t>mesi</a:t>
            </a:r>
            <a:endParaRPr lang="de-DE" sz="2800" b="0" baseline="30000" dirty="0"/>
          </a:p>
          <a:p>
            <a:pPr algn="l"/>
            <a:r>
              <a:rPr lang="de-DE" sz="2800" dirty="0"/>
              <a:t> 70-79 </a:t>
            </a:r>
            <a:r>
              <a:rPr lang="de-DE" sz="2800" dirty="0" err="1"/>
              <a:t>anni</a:t>
            </a:r>
            <a:endParaRPr lang="de-DE" sz="2800" b="0" baseline="30000" dirty="0"/>
          </a:p>
        </p:txBody>
      </p:sp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AC2F5B63-551D-40BD-AFF5-903D466C1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87384"/>
              </p:ext>
            </p:extLst>
          </p:nvPr>
        </p:nvGraphicFramePr>
        <p:xfrm>
          <a:off x="550863" y="3429000"/>
          <a:ext cx="8656637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8" imgW="6343554" imgH="1000125" progId="Excel.Sheet.12">
                  <p:embed/>
                </p:oleObj>
              </mc:Choice>
              <mc:Fallback>
                <p:oleObj name="Worksheet" r:id="rId8" imgW="6343554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429000"/>
                        <a:ext cx="8656637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1512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0DEFE7-A942-4888-8603-8DF675F1F5EE}"/>
              </a:ext>
            </a:extLst>
          </p:cNvPr>
          <p:cNvSpPr txBox="1"/>
          <p:nvPr/>
        </p:nvSpPr>
        <p:spPr>
          <a:xfrm>
            <a:off x="1631504" y="2204864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 err="1"/>
              <a:t>Vaccinati</a:t>
            </a:r>
            <a:r>
              <a:rPr lang="de-DE" sz="2800" dirty="0"/>
              <a:t>, </a:t>
            </a:r>
            <a:r>
              <a:rPr lang="de-DE" sz="2800" dirty="0" err="1"/>
              <a:t>prenotati</a:t>
            </a:r>
            <a:r>
              <a:rPr lang="de-DE" sz="2800" dirty="0"/>
              <a:t> e </a:t>
            </a:r>
            <a:r>
              <a:rPr lang="de-DE" sz="2800" dirty="0" err="1"/>
              <a:t>risultati</a:t>
            </a:r>
            <a:r>
              <a:rPr lang="de-DE" sz="2800" dirty="0"/>
              <a:t> </a:t>
            </a:r>
            <a:r>
              <a:rPr lang="de-DE" sz="2800" dirty="0" err="1"/>
              <a:t>positivi</a:t>
            </a:r>
            <a:r>
              <a:rPr lang="de-DE" sz="2800" dirty="0"/>
              <a:t> </a:t>
            </a:r>
            <a:r>
              <a:rPr lang="de-DE" sz="2800" b="0" baseline="30000" dirty="0" err="1"/>
              <a:t>negli</a:t>
            </a:r>
            <a:r>
              <a:rPr lang="de-DE" sz="2800" b="0" baseline="30000" dirty="0"/>
              <a:t> </a:t>
            </a:r>
            <a:r>
              <a:rPr lang="de-DE" sz="2800" b="0" baseline="30000" dirty="0" err="1"/>
              <a:t>ultimi</a:t>
            </a:r>
            <a:r>
              <a:rPr lang="de-DE" sz="2800" b="0" baseline="30000" dirty="0"/>
              <a:t> 3 </a:t>
            </a:r>
            <a:r>
              <a:rPr lang="de-DE" sz="2800" b="0" baseline="30000" dirty="0" err="1"/>
              <a:t>mesi</a:t>
            </a:r>
            <a:endParaRPr lang="de-DE" sz="2800" b="0" baseline="30000" dirty="0"/>
          </a:p>
          <a:p>
            <a:pPr algn="l"/>
            <a:r>
              <a:rPr lang="de-DE" sz="2800" dirty="0"/>
              <a:t> 60-69 </a:t>
            </a:r>
            <a:r>
              <a:rPr lang="de-DE" sz="2800" dirty="0" err="1"/>
              <a:t>anni</a:t>
            </a:r>
            <a:endParaRPr lang="de-DE" sz="2800" b="0" baseline="30000" dirty="0"/>
          </a:p>
        </p:txBody>
      </p:sp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B366228A-2128-45DB-BFB2-841D8CD7D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23940"/>
              </p:ext>
            </p:extLst>
          </p:nvPr>
        </p:nvGraphicFramePr>
        <p:xfrm>
          <a:off x="547688" y="3429000"/>
          <a:ext cx="86550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8" imgW="6343554" imgH="1000125" progId="Excel.Sheet.12">
                  <p:embed/>
                </p:oleObj>
              </mc:Choice>
              <mc:Fallback>
                <p:oleObj name="Worksheet" r:id="rId8" imgW="6343554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88" y="3429000"/>
                        <a:ext cx="8655050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60705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0DEFE7-A942-4888-8603-8DF675F1F5EE}"/>
              </a:ext>
            </a:extLst>
          </p:cNvPr>
          <p:cNvSpPr txBox="1"/>
          <p:nvPr/>
        </p:nvSpPr>
        <p:spPr>
          <a:xfrm>
            <a:off x="1631504" y="2204864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 err="1"/>
              <a:t>Vaccinati</a:t>
            </a:r>
            <a:r>
              <a:rPr lang="de-DE" sz="2800" dirty="0"/>
              <a:t>, </a:t>
            </a:r>
            <a:r>
              <a:rPr lang="de-DE" sz="2800" dirty="0" err="1"/>
              <a:t>prenotati</a:t>
            </a:r>
            <a:r>
              <a:rPr lang="de-DE" sz="2800" dirty="0"/>
              <a:t> e </a:t>
            </a:r>
            <a:r>
              <a:rPr lang="de-DE" sz="2800" dirty="0" err="1"/>
              <a:t>risultati</a:t>
            </a:r>
            <a:r>
              <a:rPr lang="de-DE" sz="2800" dirty="0"/>
              <a:t> </a:t>
            </a:r>
            <a:r>
              <a:rPr lang="de-DE" sz="2800" dirty="0" err="1"/>
              <a:t>positivi</a:t>
            </a:r>
            <a:r>
              <a:rPr lang="de-DE" sz="2800" dirty="0"/>
              <a:t> </a:t>
            </a:r>
            <a:r>
              <a:rPr lang="de-DE" sz="2800" b="0" baseline="30000" dirty="0" err="1"/>
              <a:t>negli</a:t>
            </a:r>
            <a:r>
              <a:rPr lang="de-DE" sz="2800" b="0" baseline="30000" dirty="0"/>
              <a:t> </a:t>
            </a:r>
            <a:r>
              <a:rPr lang="de-DE" sz="2800" b="0" baseline="30000" dirty="0" err="1"/>
              <a:t>ultimi</a:t>
            </a:r>
            <a:r>
              <a:rPr lang="de-DE" sz="2800" b="0" baseline="30000" dirty="0"/>
              <a:t> 3 </a:t>
            </a:r>
            <a:r>
              <a:rPr lang="de-DE" sz="2800" b="0" baseline="30000" dirty="0" err="1"/>
              <a:t>mesi</a:t>
            </a:r>
            <a:endParaRPr lang="de-DE" sz="2800" b="0" baseline="30000" dirty="0"/>
          </a:p>
          <a:p>
            <a:pPr algn="l"/>
            <a:r>
              <a:rPr lang="de-DE" sz="2800" dirty="0"/>
              <a:t> 50-59 </a:t>
            </a:r>
            <a:r>
              <a:rPr lang="de-DE" sz="2800" dirty="0" err="1"/>
              <a:t>anni</a:t>
            </a:r>
            <a:endParaRPr lang="de-DE" sz="2800" b="0" baseline="30000" dirty="0"/>
          </a:p>
        </p:txBody>
      </p:sp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6E41846-1550-4E8B-B334-9F87DF3B7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41255"/>
              </p:ext>
            </p:extLst>
          </p:nvPr>
        </p:nvGraphicFramePr>
        <p:xfrm>
          <a:off x="550863" y="3429000"/>
          <a:ext cx="88900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Worksheet" r:id="rId8" imgW="6343554" imgH="1000125" progId="Excel.Sheet.12">
                  <p:embed/>
                </p:oleObj>
              </mc:Choice>
              <mc:Fallback>
                <p:oleObj name="Worksheet" r:id="rId8" imgW="6343554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429000"/>
                        <a:ext cx="8890000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04804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0DEFE7-A942-4888-8603-8DF675F1F5EE}"/>
              </a:ext>
            </a:extLst>
          </p:cNvPr>
          <p:cNvSpPr txBox="1"/>
          <p:nvPr/>
        </p:nvSpPr>
        <p:spPr>
          <a:xfrm>
            <a:off x="1631504" y="2204864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 err="1"/>
              <a:t>Vaccinati</a:t>
            </a:r>
            <a:r>
              <a:rPr lang="de-DE" sz="2800" dirty="0"/>
              <a:t>, </a:t>
            </a:r>
            <a:r>
              <a:rPr lang="de-DE" sz="2800" dirty="0" err="1"/>
              <a:t>prenotati</a:t>
            </a:r>
            <a:r>
              <a:rPr lang="de-DE" sz="2800" dirty="0"/>
              <a:t> e </a:t>
            </a:r>
            <a:r>
              <a:rPr lang="de-DE" sz="2800" dirty="0" err="1"/>
              <a:t>risultati</a:t>
            </a:r>
            <a:r>
              <a:rPr lang="de-DE" sz="2800" dirty="0"/>
              <a:t> </a:t>
            </a:r>
            <a:r>
              <a:rPr lang="de-DE" sz="2800" dirty="0" err="1"/>
              <a:t>positivi</a:t>
            </a:r>
            <a:r>
              <a:rPr lang="de-DE" sz="2800" dirty="0"/>
              <a:t> </a:t>
            </a:r>
            <a:r>
              <a:rPr lang="de-DE" sz="2800" b="0" baseline="30000" dirty="0" err="1"/>
              <a:t>negli</a:t>
            </a:r>
            <a:r>
              <a:rPr lang="de-DE" sz="2800" b="0" baseline="30000" dirty="0"/>
              <a:t> </a:t>
            </a:r>
            <a:r>
              <a:rPr lang="de-DE" sz="2800" b="0" baseline="30000" dirty="0" err="1"/>
              <a:t>ultimi</a:t>
            </a:r>
            <a:r>
              <a:rPr lang="de-DE" sz="2800" b="0" baseline="30000" dirty="0"/>
              <a:t> 3 </a:t>
            </a:r>
            <a:r>
              <a:rPr lang="de-DE" sz="2800" b="0" baseline="30000" dirty="0" err="1"/>
              <a:t>mesi</a:t>
            </a:r>
            <a:endParaRPr lang="de-DE" sz="2800" b="0" baseline="30000" dirty="0"/>
          </a:p>
          <a:p>
            <a:pPr algn="l"/>
            <a:r>
              <a:rPr lang="de-DE" sz="2800" dirty="0"/>
              <a:t> 40-49 </a:t>
            </a:r>
            <a:r>
              <a:rPr lang="de-DE" sz="2800" dirty="0" err="1"/>
              <a:t>anni</a:t>
            </a:r>
            <a:endParaRPr lang="de-DE" sz="2800" b="0" baseline="30000" dirty="0"/>
          </a:p>
        </p:txBody>
      </p:sp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6E41846-1550-4E8B-B334-9F87DF3B7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26293"/>
              </p:ext>
            </p:extLst>
          </p:nvPr>
        </p:nvGraphicFramePr>
        <p:xfrm>
          <a:off x="550863" y="3429000"/>
          <a:ext cx="88900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8" imgW="6343554" imgH="1000125" progId="Excel.Sheet.12">
                  <p:embed/>
                </p:oleObj>
              </mc:Choice>
              <mc:Fallback>
                <p:oleObj name="Worksheet" r:id="rId8" imgW="6343554" imgH="1000125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66E41846-1550-4E8B-B334-9F87DF3B7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429000"/>
                        <a:ext cx="8890000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5817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0DEFE7-A942-4888-8603-8DF675F1F5EE}"/>
              </a:ext>
            </a:extLst>
          </p:cNvPr>
          <p:cNvSpPr txBox="1"/>
          <p:nvPr/>
        </p:nvSpPr>
        <p:spPr>
          <a:xfrm>
            <a:off x="1631504" y="2204864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 err="1"/>
              <a:t>Vaccinati</a:t>
            </a:r>
            <a:r>
              <a:rPr lang="de-DE" sz="2800" dirty="0"/>
              <a:t>, </a:t>
            </a:r>
            <a:r>
              <a:rPr lang="de-DE" sz="2800" dirty="0" err="1"/>
              <a:t>prenotati</a:t>
            </a:r>
            <a:r>
              <a:rPr lang="de-DE" sz="2800" dirty="0"/>
              <a:t> e </a:t>
            </a:r>
            <a:r>
              <a:rPr lang="de-DE" sz="2800" dirty="0" err="1"/>
              <a:t>risultati</a:t>
            </a:r>
            <a:r>
              <a:rPr lang="de-DE" sz="2800" dirty="0"/>
              <a:t> </a:t>
            </a:r>
            <a:r>
              <a:rPr lang="de-DE" sz="2800" dirty="0" err="1"/>
              <a:t>positivi</a:t>
            </a:r>
            <a:r>
              <a:rPr lang="de-DE" sz="2800" dirty="0"/>
              <a:t> </a:t>
            </a:r>
            <a:r>
              <a:rPr lang="de-DE" sz="2800" b="0" baseline="30000" dirty="0" err="1"/>
              <a:t>negli</a:t>
            </a:r>
            <a:r>
              <a:rPr lang="de-DE" sz="2800" b="0" baseline="30000" dirty="0"/>
              <a:t> </a:t>
            </a:r>
            <a:r>
              <a:rPr lang="de-DE" sz="2800" b="0" baseline="30000" dirty="0" err="1"/>
              <a:t>ultimi</a:t>
            </a:r>
            <a:r>
              <a:rPr lang="de-DE" sz="2800" b="0" baseline="30000" dirty="0"/>
              <a:t> 3 </a:t>
            </a:r>
            <a:r>
              <a:rPr lang="de-DE" sz="2800" b="0" baseline="30000" dirty="0" err="1"/>
              <a:t>mesi</a:t>
            </a:r>
            <a:endParaRPr lang="de-DE" sz="2800" b="0" baseline="30000" dirty="0"/>
          </a:p>
          <a:p>
            <a:pPr algn="l"/>
            <a:r>
              <a:rPr lang="de-DE" sz="2800" dirty="0"/>
              <a:t>&gt;40 </a:t>
            </a:r>
            <a:r>
              <a:rPr lang="de-DE" sz="2800" dirty="0" err="1"/>
              <a:t>anni</a:t>
            </a:r>
            <a:endParaRPr lang="de-DE" sz="2800" b="0" baseline="30000" dirty="0"/>
          </a:p>
        </p:txBody>
      </p:sp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6E41846-1550-4E8B-B334-9F87DF3B7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97152"/>
              </p:ext>
            </p:extLst>
          </p:nvPr>
        </p:nvGraphicFramePr>
        <p:xfrm>
          <a:off x="550863" y="3429000"/>
          <a:ext cx="88900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8" imgW="6343554" imgH="1000125" progId="Excel.Sheet.12">
                  <p:embed/>
                </p:oleObj>
              </mc:Choice>
              <mc:Fallback>
                <p:oleObj name="Worksheet" r:id="rId8" imgW="6343554" imgH="1000125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66E41846-1550-4E8B-B334-9F87DF3B7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429000"/>
                        <a:ext cx="8890000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0507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>
            <a:extLst>
              <a:ext uri="{FF2B5EF4-FFF2-40B4-BE49-F238E27FC236}">
                <a16:creationId xmlns:a16="http://schemas.microsoft.com/office/drawing/2014/main" id="{75F1A248-D6F2-4458-A4F4-6F7F40E2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extfeld 4">
            <a:extLst>
              <a:ext uri="{FF2B5EF4-FFF2-40B4-BE49-F238E27FC236}">
                <a16:creationId xmlns:a16="http://schemas.microsoft.com/office/drawing/2014/main" id="{B8670ACC-145D-4E6C-B920-CF034EEF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5400" dirty="0">
                <a:solidFill>
                  <a:schemeClr val="bg1"/>
                </a:solidFill>
              </a:rPr>
              <a:t>IMPFUNG</a:t>
            </a:r>
          </a:p>
          <a:p>
            <a:pPr algn="ctr"/>
            <a:r>
              <a:rPr lang="de-DE" altLang="de-DE" sz="5400" dirty="0">
                <a:solidFill>
                  <a:schemeClr val="bg1"/>
                </a:solidFill>
              </a:rPr>
              <a:t>Status Quo und Ausblick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844824"/>
            <a:ext cx="10441160" cy="49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Prossime</a:t>
            </a: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forniture</a:t>
            </a: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attese</a:t>
            </a: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 (</a:t>
            </a: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entro</a:t>
            </a: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il</a:t>
            </a: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 12 </a:t>
            </a: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luglio</a:t>
            </a: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  <a:br>
              <a:rPr lang="de-DE" altLang="it-IT" sz="3200" b="1" dirty="0">
                <a:solidFill>
                  <a:srgbClr val="C00000"/>
                </a:solidFill>
                <a:latin typeface="Open Sans" panose="020B0606030504020204" pitchFamily="34" charset="0"/>
              </a:rPr>
            </a:br>
            <a:endParaRPr lang="de-DE" altLang="it-IT" sz="3200" b="1" dirty="0">
              <a:solidFill>
                <a:srgbClr val="C00000"/>
              </a:solidFill>
              <a:latin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Pfizer: 90.030 dosi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Moderna: 7.260 dosi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AstraZeneca: 5.170 dosi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Johnson &amp; Johnson: 3.850 dosi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it-IT" sz="2800" b="1" dirty="0">
                <a:latin typeface="Open Sans" panose="020B0606030504020204" pitchFamily="34" charset="0"/>
              </a:rPr>
              <a:t>Totale: 106.310 dosi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 dirty="0">
              <a:solidFill>
                <a:srgbClr val="5F5F5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0067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412776"/>
            <a:ext cx="10441160" cy="171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Vax</a:t>
            </a:r>
            <a:r>
              <a:rPr lang="de-DE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 Days </a:t>
            </a:r>
            <a:r>
              <a:rPr lang="de-DE" sz="36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pianificati</a:t>
            </a:r>
            <a:br>
              <a:rPr lang="de-DE" altLang="it-IT" sz="3200" b="1" dirty="0">
                <a:solidFill>
                  <a:srgbClr val="C00000"/>
                </a:solidFill>
                <a:latin typeface="Open Sans" panose="020B0606030504020204" pitchFamily="34" charset="0"/>
              </a:rPr>
            </a:br>
            <a:endParaRPr lang="de-DE" altLang="it-IT" sz="3200" b="1" dirty="0">
              <a:solidFill>
                <a:srgbClr val="C00000"/>
              </a:solidFill>
              <a:latin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 dirty="0">
              <a:solidFill>
                <a:srgbClr val="5F5F5F"/>
              </a:solidFill>
              <a:latin typeface="Open Sans" panose="020B0606030504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A152AD-0682-48D6-A8CD-5244973C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03" y="2023527"/>
            <a:ext cx="9659293" cy="4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725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18BDFFCA-9324-4A62-8AF8-0DEB0EB41C9E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 dirty="0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0232D6D5-C75F-436F-A76E-DE1F7FC2A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005263"/>
            <a:ext cx="5402262" cy="1081087"/>
          </a:xfrm>
        </p:spPr>
        <p:txBody>
          <a:bodyPr/>
          <a:lstStyle/>
          <a:p>
            <a:r>
              <a:rPr lang="de-DE" altLang="de-DE" dirty="0">
                <a:solidFill>
                  <a:srgbClr val="CD0E16"/>
                </a:solidFill>
              </a:rPr>
              <a:t>Pressekonferenz der Landesregierung</a:t>
            </a:r>
          </a:p>
        </p:txBody>
      </p:sp>
      <p:sp>
        <p:nvSpPr>
          <p:cNvPr id="9220" name="Textplatzhalter 2">
            <a:extLst>
              <a:ext uri="{FF2B5EF4-FFF2-40B4-BE49-F238E27FC236}">
                <a16:creationId xmlns:a16="http://schemas.microsoft.com/office/drawing/2014/main" id="{D699064D-EAB0-4C91-BFA1-D3F410C1F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587500" y="5732463"/>
            <a:ext cx="87852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dirty="0"/>
              <a:t>22.06.2020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FC2EA1-B587-41E6-9819-81066E4C4D3E}"/>
              </a:ext>
            </a:extLst>
          </p:cNvPr>
          <p:cNvSpPr txBox="1">
            <a:spLocks/>
          </p:cNvSpPr>
          <p:nvPr/>
        </p:nvSpPr>
        <p:spPr bwMode="auto">
          <a:xfrm>
            <a:off x="5880100" y="4005263"/>
            <a:ext cx="54022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kern="0" dirty="0" err="1">
                <a:solidFill>
                  <a:srgbClr val="C00000"/>
                </a:solidFill>
              </a:rPr>
              <a:t>Conferenza</a:t>
            </a:r>
            <a:r>
              <a:rPr lang="de-DE" altLang="de-DE" kern="0" dirty="0">
                <a:solidFill>
                  <a:srgbClr val="C00000"/>
                </a:solidFill>
              </a:rPr>
              <a:t> </a:t>
            </a:r>
            <a:r>
              <a:rPr lang="de-DE" altLang="de-DE" kern="0" dirty="0" err="1">
                <a:solidFill>
                  <a:srgbClr val="C00000"/>
                </a:solidFill>
              </a:rPr>
              <a:t>stampa</a:t>
            </a:r>
            <a:r>
              <a:rPr lang="de-DE" altLang="de-DE" kern="0" dirty="0">
                <a:solidFill>
                  <a:srgbClr val="C00000"/>
                </a:solidFill>
              </a:rPr>
              <a:t> della </a:t>
            </a:r>
            <a:r>
              <a:rPr lang="de-DE" altLang="de-DE" kern="0" dirty="0" err="1">
                <a:solidFill>
                  <a:srgbClr val="C00000"/>
                </a:solidFill>
              </a:rPr>
              <a:t>Giunta</a:t>
            </a:r>
            <a:r>
              <a:rPr lang="de-DE" altLang="de-DE" kern="0" dirty="0">
                <a:solidFill>
                  <a:srgbClr val="C00000"/>
                </a:solidFill>
              </a:rPr>
              <a:t> </a:t>
            </a:r>
            <a:r>
              <a:rPr lang="de-DE" altLang="de-DE" kern="0" dirty="0" err="1">
                <a:solidFill>
                  <a:srgbClr val="C00000"/>
                </a:solidFill>
              </a:rPr>
              <a:t>Provinciale</a:t>
            </a:r>
            <a:endParaRPr lang="de-DE" altLang="de-DE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91ED1059-6ECD-4783-9627-44D94B62B166}"/>
              </a:ext>
            </a:extLst>
          </p:cNvPr>
          <p:cNvSpPr/>
          <p:nvPr/>
        </p:nvSpPr>
        <p:spPr>
          <a:xfrm>
            <a:off x="3518272" y="1927268"/>
            <a:ext cx="6322591" cy="1904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C305E8-9455-4626-81AF-75563F145AE7}"/>
              </a:ext>
            </a:extLst>
          </p:cNvPr>
          <p:cNvSpPr txBox="1"/>
          <p:nvPr/>
        </p:nvSpPr>
        <p:spPr>
          <a:xfrm>
            <a:off x="758376" y="752507"/>
            <a:ext cx="172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D4949"/>
                </a:solidFill>
                <a:latin typeface="Arial Black" panose="020B0A04020102020204" pitchFamily="34" charset="0"/>
              </a:rPr>
              <a:t>Impfungen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0D1F16-E1EB-49B5-97C4-6D16483E8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38" y="693344"/>
            <a:ext cx="476571" cy="452475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97E340B8-E0F7-400B-8CC3-AB8A4DCE5DE8}"/>
              </a:ext>
            </a:extLst>
          </p:cNvPr>
          <p:cNvSpPr/>
          <p:nvPr/>
        </p:nvSpPr>
        <p:spPr>
          <a:xfrm>
            <a:off x="766318" y="1925840"/>
            <a:ext cx="2766903" cy="189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C51C1F8-638D-45E3-B25F-AAD3E8D63E4F}"/>
              </a:ext>
            </a:extLst>
          </p:cNvPr>
          <p:cNvSpPr txBox="1"/>
          <p:nvPr/>
        </p:nvSpPr>
        <p:spPr>
          <a:xfrm>
            <a:off x="768446" y="2692103"/>
            <a:ext cx="129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Tagesdosen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9A5AA81-80F0-4B07-B0F8-5117D9D9D579}"/>
              </a:ext>
            </a:extLst>
          </p:cNvPr>
          <p:cNvSpPr txBox="1"/>
          <p:nvPr/>
        </p:nvSpPr>
        <p:spPr>
          <a:xfrm>
            <a:off x="731955" y="3068120"/>
            <a:ext cx="1513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Gesamtdosen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03F7F79-CF47-4C5E-BE9E-C517FABEC14F}"/>
              </a:ext>
            </a:extLst>
          </p:cNvPr>
          <p:cNvSpPr txBox="1"/>
          <p:nvPr/>
        </p:nvSpPr>
        <p:spPr>
          <a:xfrm>
            <a:off x="775767" y="2361372"/>
            <a:ext cx="105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1200" b="0" dirty="0"/>
              <a:t>verabreichte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2EF5872-26C4-4B00-A824-AA5299E54835}"/>
              </a:ext>
            </a:extLst>
          </p:cNvPr>
          <p:cNvSpPr/>
          <p:nvPr/>
        </p:nvSpPr>
        <p:spPr>
          <a:xfrm>
            <a:off x="2204988" y="2977554"/>
            <a:ext cx="1356818" cy="412308"/>
          </a:xfrm>
          <a:prstGeom prst="rect">
            <a:avLst/>
          </a:prstGeom>
          <a:solidFill>
            <a:srgbClr val="E51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4DAFCB4-8975-484D-9EF2-85577A3298E1}"/>
              </a:ext>
            </a:extLst>
          </p:cNvPr>
          <p:cNvSpPr/>
          <p:nvPr/>
        </p:nvSpPr>
        <p:spPr>
          <a:xfrm>
            <a:off x="2199018" y="2616739"/>
            <a:ext cx="1362788" cy="378979"/>
          </a:xfrm>
          <a:prstGeom prst="rect">
            <a:avLst/>
          </a:prstGeom>
          <a:solidFill>
            <a:srgbClr val="F17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16E252C-8A76-4C8A-A20A-2E6887439D22}"/>
              </a:ext>
            </a:extLst>
          </p:cNvPr>
          <p:cNvSpPr txBox="1"/>
          <p:nvPr/>
        </p:nvSpPr>
        <p:spPr>
          <a:xfrm>
            <a:off x="2161365" y="2175094"/>
            <a:ext cx="94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dirty="0"/>
              <a:t>GESAMT</a:t>
            </a:r>
            <a:endParaRPr lang="de-DE" b="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83BCB8D-DC33-4312-B3B3-F686D68D5C92}"/>
              </a:ext>
            </a:extLst>
          </p:cNvPr>
          <p:cNvSpPr/>
          <p:nvPr/>
        </p:nvSpPr>
        <p:spPr>
          <a:xfrm>
            <a:off x="4250858" y="2989752"/>
            <a:ext cx="1315717" cy="400110"/>
          </a:xfrm>
          <a:prstGeom prst="rect">
            <a:avLst/>
          </a:prstGeom>
          <a:solidFill>
            <a:srgbClr val="E51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1EF9303A-C2F7-4432-B2DE-C49EC120E030}"/>
              </a:ext>
            </a:extLst>
          </p:cNvPr>
          <p:cNvSpPr/>
          <p:nvPr/>
        </p:nvSpPr>
        <p:spPr>
          <a:xfrm>
            <a:off x="4252184" y="2583273"/>
            <a:ext cx="1315718" cy="400110"/>
          </a:xfrm>
          <a:prstGeom prst="rect">
            <a:avLst/>
          </a:prstGeom>
          <a:solidFill>
            <a:srgbClr val="F17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DEBDBDA6-EC76-48C9-919B-BDA2EDAE0ED2}"/>
              </a:ext>
            </a:extLst>
          </p:cNvPr>
          <p:cNvSpPr/>
          <p:nvPr/>
        </p:nvSpPr>
        <p:spPr>
          <a:xfrm>
            <a:off x="6235821" y="2983080"/>
            <a:ext cx="1195208" cy="405621"/>
          </a:xfrm>
          <a:prstGeom prst="rect">
            <a:avLst/>
          </a:prstGeom>
          <a:solidFill>
            <a:srgbClr val="E51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C0128AE-26CC-42DA-85AF-544F77DF36AD}"/>
              </a:ext>
            </a:extLst>
          </p:cNvPr>
          <p:cNvSpPr/>
          <p:nvPr/>
        </p:nvSpPr>
        <p:spPr>
          <a:xfrm>
            <a:off x="6235820" y="2584669"/>
            <a:ext cx="1195208" cy="403659"/>
          </a:xfrm>
          <a:prstGeom prst="rect">
            <a:avLst/>
          </a:prstGeom>
          <a:solidFill>
            <a:srgbClr val="F17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FC88D31-0600-48CD-B0D4-1987984F3D0B}"/>
              </a:ext>
            </a:extLst>
          </p:cNvPr>
          <p:cNvSpPr txBox="1"/>
          <p:nvPr/>
        </p:nvSpPr>
        <p:spPr>
          <a:xfrm>
            <a:off x="4336583" y="2252038"/>
            <a:ext cx="11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Erstdosis</a:t>
            </a:r>
            <a:endParaRPr lang="de-DE" b="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8E015E5-AB18-4ED1-9294-AEB7E87059F8}"/>
              </a:ext>
            </a:extLst>
          </p:cNvPr>
          <p:cNvSpPr txBox="1"/>
          <p:nvPr/>
        </p:nvSpPr>
        <p:spPr>
          <a:xfrm>
            <a:off x="6389161" y="2254945"/>
            <a:ext cx="1108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dirty="0"/>
              <a:t>Zweitdosis</a:t>
            </a:r>
            <a:endParaRPr lang="de-DE" b="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E5DE5BA-9C1F-456D-9B8C-B1E7AA910D44}"/>
              </a:ext>
            </a:extLst>
          </p:cNvPr>
          <p:cNvSpPr txBox="1"/>
          <p:nvPr/>
        </p:nvSpPr>
        <p:spPr>
          <a:xfrm>
            <a:off x="6017106" y="2052335"/>
            <a:ext cx="47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200" dirty="0">
                <a:latin typeface="Antique Olive Compact" panose="020B0904030504030204" pitchFamily="34" charset="0"/>
              </a:rPr>
              <a:t>2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FB77A220-9D71-4444-95AE-522D3BC0D7AE}"/>
              </a:ext>
            </a:extLst>
          </p:cNvPr>
          <p:cNvSpPr txBox="1"/>
          <p:nvPr/>
        </p:nvSpPr>
        <p:spPr>
          <a:xfrm>
            <a:off x="3928061" y="2022037"/>
            <a:ext cx="47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600" dirty="0">
                <a:latin typeface="Antique Olive Compact" panose="020B0904030504030204" pitchFamily="34" charset="0"/>
              </a:rPr>
              <a:t>1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37C7D66-236F-4377-B03D-A0A086D4E127}"/>
              </a:ext>
            </a:extLst>
          </p:cNvPr>
          <p:cNvSpPr/>
          <p:nvPr/>
        </p:nvSpPr>
        <p:spPr>
          <a:xfrm>
            <a:off x="8089298" y="2932146"/>
            <a:ext cx="1399336" cy="438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048587D-ABEE-4814-ACC6-3C778A0CED7E}"/>
              </a:ext>
            </a:extLst>
          </p:cNvPr>
          <p:cNvSpPr txBox="1"/>
          <p:nvPr/>
        </p:nvSpPr>
        <p:spPr>
          <a:xfrm>
            <a:off x="7768488" y="2298685"/>
            <a:ext cx="187477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1600" dirty="0"/>
              <a:t>Vollständig geimpfte Personen</a:t>
            </a:r>
            <a:endParaRPr lang="de-DE" sz="1600" b="0" dirty="0"/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88F25AE5-B8A2-40F1-966B-1E55B7A64455}"/>
              </a:ext>
            </a:extLst>
          </p:cNvPr>
          <p:cNvSpPr/>
          <p:nvPr/>
        </p:nvSpPr>
        <p:spPr>
          <a:xfrm>
            <a:off x="773109" y="4226175"/>
            <a:ext cx="10867507" cy="2135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D8E47B0D-7094-4A5F-954E-8FF672D2A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9826" y="1979613"/>
          <a:ext cx="993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4" imgW="958788" imgH="273138" progId="Excel.Sheet.12">
                  <p:link updateAutomatic="1"/>
                </p:oleObj>
              </mc:Choice>
              <mc:Fallback>
                <p:oleObj name="Worksheet" r:id="rId4" imgW="958788" imgH="273138" progId="Excel.Sheet.12">
                  <p:link updateAutomatic="1"/>
                  <p:pic>
                    <p:nvPicPr>
                      <p:cNvPr id="31" name="Objekt 30">
                        <a:extLst>
                          <a:ext uri="{FF2B5EF4-FFF2-40B4-BE49-F238E27FC236}">
                            <a16:creationId xmlns:a16="http://schemas.microsoft.com/office/drawing/2014/main" id="{D8E47B0D-7094-4A5F-954E-8FF672D2A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9826" y="1979613"/>
                        <a:ext cx="99377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>
            <a:extLst>
              <a:ext uri="{FF2B5EF4-FFF2-40B4-BE49-F238E27FC236}">
                <a16:creationId xmlns:a16="http://schemas.microsoft.com/office/drawing/2014/main" id="{F9031D56-E075-48E5-93C5-232A9BA25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3796" y="1605576"/>
          <a:ext cx="993775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6" imgW="958788" imgH="203375" progId="Excel.Sheet.12">
                  <p:link updateAutomatic="1"/>
                </p:oleObj>
              </mc:Choice>
              <mc:Fallback>
                <p:oleObj name="Worksheet" r:id="rId6" imgW="958788" imgH="203375" progId="Excel.Sheet.12">
                  <p:link updateAutomatic="1"/>
                  <p:pic>
                    <p:nvPicPr>
                      <p:cNvPr id="40" name="Objekt 39">
                        <a:extLst>
                          <a:ext uri="{FF2B5EF4-FFF2-40B4-BE49-F238E27FC236}">
                            <a16:creationId xmlns:a16="http://schemas.microsoft.com/office/drawing/2014/main" id="{F9031D56-E075-48E5-93C5-232A9BA25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3796" y="1605576"/>
                        <a:ext cx="993775" cy="20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" name="Grafik 90" descr="company_picture">
            <a:extLst>
              <a:ext uri="{FF2B5EF4-FFF2-40B4-BE49-F238E27FC236}">
                <a16:creationId xmlns:a16="http://schemas.microsoft.com/office/drawing/2014/main" id="{F0BF2924-70F2-4DDA-9FB9-916D9824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404107"/>
            <a:ext cx="648072" cy="416480"/>
          </a:xfrm>
          <a:prstGeom prst="rect">
            <a:avLst/>
          </a:prstGeom>
          <a:noFill/>
        </p:spPr>
      </p:pic>
      <p:sp>
        <p:nvSpPr>
          <p:cNvPr id="94" name="Rechteck 93">
            <a:extLst>
              <a:ext uri="{FF2B5EF4-FFF2-40B4-BE49-F238E27FC236}">
                <a16:creationId xmlns:a16="http://schemas.microsoft.com/office/drawing/2014/main" id="{06B66A17-56F9-4100-8FB9-39057D086C91}"/>
              </a:ext>
            </a:extLst>
          </p:cNvPr>
          <p:cNvSpPr/>
          <p:nvPr/>
        </p:nvSpPr>
        <p:spPr>
          <a:xfrm>
            <a:off x="2481943" y="5412882"/>
            <a:ext cx="1043148" cy="497054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95CD39C0-6498-41B8-B78F-3AF9DEE3245C}"/>
              </a:ext>
            </a:extLst>
          </p:cNvPr>
          <p:cNvSpPr/>
          <p:nvPr/>
        </p:nvSpPr>
        <p:spPr>
          <a:xfrm>
            <a:off x="2481943" y="4956972"/>
            <a:ext cx="1043148" cy="475772"/>
          </a:xfrm>
          <a:prstGeom prst="rect">
            <a:avLst/>
          </a:prstGeom>
          <a:solidFill>
            <a:srgbClr val="81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EBAAAFF-90F3-47D8-A2C3-3476062AE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35212" r="22489" b="28685"/>
          <a:stretch/>
        </p:blipFill>
        <p:spPr bwMode="auto">
          <a:xfrm>
            <a:off x="4875139" y="4429834"/>
            <a:ext cx="921277" cy="2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hteck 95">
            <a:extLst>
              <a:ext uri="{FF2B5EF4-FFF2-40B4-BE49-F238E27FC236}">
                <a16:creationId xmlns:a16="http://schemas.microsoft.com/office/drawing/2014/main" id="{E44E6FB0-69F5-494D-965B-900934DE9ACC}"/>
              </a:ext>
            </a:extLst>
          </p:cNvPr>
          <p:cNvSpPr/>
          <p:nvPr/>
        </p:nvSpPr>
        <p:spPr>
          <a:xfrm>
            <a:off x="4902147" y="5430637"/>
            <a:ext cx="1114958" cy="473147"/>
          </a:xfrm>
          <a:prstGeom prst="rect">
            <a:avLst/>
          </a:prstGeom>
          <a:solidFill>
            <a:srgbClr val="E40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7003816-CD32-48B7-BBEF-0AA251A96A42}"/>
              </a:ext>
            </a:extLst>
          </p:cNvPr>
          <p:cNvSpPr/>
          <p:nvPr/>
        </p:nvSpPr>
        <p:spPr>
          <a:xfrm>
            <a:off x="4902358" y="4956972"/>
            <a:ext cx="1114747" cy="473664"/>
          </a:xfrm>
          <a:prstGeom prst="rect">
            <a:avLst/>
          </a:prstGeom>
          <a:solidFill>
            <a:srgbClr val="FB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graphicFrame>
        <p:nvGraphicFramePr>
          <p:cNvPr id="44" name="Objekt 43">
            <a:extLst>
              <a:ext uri="{FF2B5EF4-FFF2-40B4-BE49-F238E27FC236}">
                <a16:creationId xmlns:a16="http://schemas.microsoft.com/office/drawing/2014/main" id="{C25E55B5-C698-4F9F-96AC-2031BFC3A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91575"/>
              </p:ext>
            </p:extLst>
          </p:nvPr>
        </p:nvGraphicFramePr>
        <p:xfrm>
          <a:off x="8365407" y="1979613"/>
          <a:ext cx="993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10" imgW="958788" imgH="273138" progId="Excel.Sheet.12">
                  <p:link updateAutomatic="1"/>
                </p:oleObj>
              </mc:Choice>
              <mc:Fallback>
                <p:oleObj name="Worksheet" r:id="rId10" imgW="958788" imgH="273138" progId="Excel.Sheet.12">
                  <p:link updateAutomatic="1"/>
                  <p:pic>
                    <p:nvPicPr>
                      <p:cNvPr id="44" name="Objekt 43">
                        <a:extLst>
                          <a:ext uri="{FF2B5EF4-FFF2-40B4-BE49-F238E27FC236}">
                            <a16:creationId xmlns:a16="http://schemas.microsoft.com/office/drawing/2014/main" id="{C25E55B5-C698-4F9F-96AC-2031BFC3A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65407" y="1979613"/>
                        <a:ext cx="99377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hteck 111">
            <a:extLst>
              <a:ext uri="{FF2B5EF4-FFF2-40B4-BE49-F238E27FC236}">
                <a16:creationId xmlns:a16="http://schemas.microsoft.com/office/drawing/2014/main" id="{80800C2D-B987-4981-B16C-E408852CB194}"/>
              </a:ext>
            </a:extLst>
          </p:cNvPr>
          <p:cNvSpPr/>
          <p:nvPr/>
        </p:nvSpPr>
        <p:spPr>
          <a:xfrm>
            <a:off x="7361396" y="5424162"/>
            <a:ext cx="1117229" cy="497054"/>
          </a:xfrm>
          <a:prstGeom prst="rect">
            <a:avLst/>
          </a:prstGeom>
          <a:solidFill>
            <a:srgbClr val="FC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DE731588-116E-438D-9444-146791E695E9}"/>
              </a:ext>
            </a:extLst>
          </p:cNvPr>
          <p:cNvSpPr/>
          <p:nvPr/>
        </p:nvSpPr>
        <p:spPr>
          <a:xfrm>
            <a:off x="7356180" y="4957717"/>
            <a:ext cx="1114747" cy="497054"/>
          </a:xfrm>
          <a:prstGeom prst="rect">
            <a:avLst/>
          </a:prstGeom>
          <a:solidFill>
            <a:srgbClr val="FD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graphicFrame>
        <p:nvGraphicFramePr>
          <p:cNvPr id="114" name="Objekt 113">
            <a:extLst>
              <a:ext uri="{FF2B5EF4-FFF2-40B4-BE49-F238E27FC236}">
                <a16:creationId xmlns:a16="http://schemas.microsoft.com/office/drawing/2014/main" id="{B580C537-9835-4D57-8735-487D756E5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54830"/>
              </p:ext>
            </p:extLst>
          </p:nvPr>
        </p:nvGraphicFramePr>
        <p:xfrm>
          <a:off x="9955224" y="1979613"/>
          <a:ext cx="993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10" imgW="958788" imgH="273138" progId="Excel.Sheet.12">
                  <p:link updateAutomatic="1"/>
                </p:oleObj>
              </mc:Choice>
              <mc:Fallback>
                <p:oleObj name="Worksheet" r:id="rId10" imgW="958788" imgH="273138" progId="Excel.Sheet.12">
                  <p:link updateAutomatic="1"/>
                  <p:pic>
                    <p:nvPicPr>
                      <p:cNvPr id="114" name="Objekt 113">
                        <a:extLst>
                          <a:ext uri="{FF2B5EF4-FFF2-40B4-BE49-F238E27FC236}">
                            <a16:creationId xmlns:a16="http://schemas.microsoft.com/office/drawing/2014/main" id="{B580C537-9835-4D57-8735-487D756E5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5224" y="1979613"/>
                        <a:ext cx="99377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78F27E1-1149-4526-87C0-8169A141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26" y="4275749"/>
            <a:ext cx="1301651" cy="3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feld 106">
            <a:extLst>
              <a:ext uri="{FF2B5EF4-FFF2-40B4-BE49-F238E27FC236}">
                <a16:creationId xmlns:a16="http://schemas.microsoft.com/office/drawing/2014/main" id="{A1A73B22-FB1E-4144-A52B-2B21B318AC95}"/>
              </a:ext>
            </a:extLst>
          </p:cNvPr>
          <p:cNvSpPr txBox="1"/>
          <p:nvPr/>
        </p:nvSpPr>
        <p:spPr>
          <a:xfrm>
            <a:off x="1077407" y="5041300"/>
            <a:ext cx="119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r>
              <a:rPr lang="de-DE" dirty="0"/>
              <a:t>Erstdosis</a:t>
            </a:r>
            <a:endParaRPr lang="de-DE" b="0" dirty="0"/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7B8CF976-EFD6-4D06-B73B-04A891E751C6}"/>
              </a:ext>
            </a:extLst>
          </p:cNvPr>
          <p:cNvSpPr txBox="1"/>
          <p:nvPr/>
        </p:nvSpPr>
        <p:spPr>
          <a:xfrm>
            <a:off x="1586944" y="4577922"/>
            <a:ext cx="47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200" dirty="0">
                <a:latin typeface="Antique Olive Compact" panose="020B0904030504030204" pitchFamily="34" charset="0"/>
              </a:rPr>
              <a:t>1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FCC1E174-C1E2-481A-8E8D-AE904712C301}"/>
              </a:ext>
            </a:extLst>
          </p:cNvPr>
          <p:cNvSpPr txBox="1"/>
          <p:nvPr/>
        </p:nvSpPr>
        <p:spPr>
          <a:xfrm>
            <a:off x="1157674" y="5626075"/>
            <a:ext cx="11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r>
              <a:rPr lang="de-DE" dirty="0"/>
              <a:t>Zweitdosis</a:t>
            </a:r>
            <a:endParaRPr lang="de-DE" b="0" dirty="0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9321AEC7-4771-4524-87EC-FDBD9368FC7D}"/>
              </a:ext>
            </a:extLst>
          </p:cNvPr>
          <p:cNvSpPr txBox="1"/>
          <p:nvPr/>
        </p:nvSpPr>
        <p:spPr>
          <a:xfrm>
            <a:off x="1582083" y="5231823"/>
            <a:ext cx="47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3200" dirty="0">
                <a:latin typeface="Antique Olive Compact" panose="020B0904030504030204" pitchFamily="34" charset="0"/>
              </a:rPr>
              <a:t>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99F458-A30C-4938-8F2E-29B7F128CB7A}"/>
              </a:ext>
            </a:extLst>
          </p:cNvPr>
          <p:cNvGrpSpPr/>
          <p:nvPr/>
        </p:nvGrpSpPr>
        <p:grpSpPr>
          <a:xfrm>
            <a:off x="3612862" y="4974689"/>
            <a:ext cx="1222958" cy="933819"/>
            <a:chOff x="4304983" y="4974689"/>
            <a:chExt cx="1222958" cy="933819"/>
          </a:xfrm>
        </p:grpSpPr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3789C30D-C414-44F3-BC6B-9A4D935E5AE4}"/>
                </a:ext>
              </a:extLst>
            </p:cNvPr>
            <p:cNvSpPr txBox="1"/>
            <p:nvPr/>
          </p:nvSpPr>
          <p:spPr>
            <a:xfrm>
              <a:off x="4304983" y="4974689"/>
              <a:ext cx="1222958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de-DE"/>
              </a:defPPr>
              <a:lvl1pPr algn="r">
                <a:defRPr sz="1400" b="1"/>
              </a:lvl1pPr>
            </a:lstStyle>
            <a:p>
              <a:pPr algn="ctr"/>
              <a:r>
                <a:rPr lang="de-DE" sz="1200" dirty="0"/>
                <a:t>abgeschlossene Impfzyklen</a:t>
              </a:r>
              <a:endParaRPr lang="de-DE" sz="1200" b="0" dirty="0"/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EA443399-CE58-41A0-8D57-C60664A7A65A}"/>
                </a:ext>
              </a:extLst>
            </p:cNvPr>
            <p:cNvSpPr/>
            <p:nvPr/>
          </p:nvSpPr>
          <p:spPr>
            <a:xfrm>
              <a:off x="4321583" y="5435361"/>
              <a:ext cx="1187786" cy="47314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C01"/>
                </a:solidFill>
              </a:endParaRPr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36E2297-F161-4A7F-B95B-9333A6C43540}"/>
              </a:ext>
            </a:extLst>
          </p:cNvPr>
          <p:cNvGrpSpPr/>
          <p:nvPr/>
        </p:nvGrpSpPr>
        <p:grpSpPr>
          <a:xfrm>
            <a:off x="6031984" y="4970271"/>
            <a:ext cx="1407926" cy="951291"/>
            <a:chOff x="8185892" y="1427107"/>
            <a:chExt cx="1082502" cy="917714"/>
          </a:xfrm>
        </p:grpSpPr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EA89A81-7430-49FA-A814-236D0E73FEA4}"/>
                </a:ext>
              </a:extLst>
            </p:cNvPr>
            <p:cNvSpPr txBox="1"/>
            <p:nvPr/>
          </p:nvSpPr>
          <p:spPr>
            <a:xfrm>
              <a:off x="8185892" y="1427107"/>
              <a:ext cx="1082502" cy="4453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de-DE"/>
              </a:defPPr>
              <a:lvl1pPr algn="r">
                <a:defRPr sz="1400" b="1"/>
              </a:lvl1pPr>
            </a:lstStyle>
            <a:p>
              <a:pPr algn="ctr"/>
              <a:r>
                <a:rPr lang="de-DE" sz="1200" dirty="0"/>
                <a:t>abgeschlossene Impfzyklen</a:t>
              </a:r>
              <a:endParaRPr lang="de-DE" sz="1200" b="0" dirty="0"/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D4EEAD77-A6A4-4C47-B7B0-9424912A7DA1}"/>
                </a:ext>
              </a:extLst>
            </p:cNvPr>
            <p:cNvSpPr/>
            <p:nvPr/>
          </p:nvSpPr>
          <p:spPr>
            <a:xfrm>
              <a:off x="8243818" y="1863187"/>
              <a:ext cx="886823" cy="4816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C01"/>
                </a:solidFill>
              </a:endParaRPr>
            </a:p>
          </p:txBody>
        </p: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E737F81B-D313-472D-BFD4-82B6B851F429}"/>
              </a:ext>
            </a:extLst>
          </p:cNvPr>
          <p:cNvGrpSpPr/>
          <p:nvPr/>
        </p:nvGrpSpPr>
        <p:grpSpPr>
          <a:xfrm>
            <a:off x="6389161" y="5420613"/>
            <a:ext cx="3320896" cy="3412148"/>
            <a:chOff x="5804405" y="1918165"/>
            <a:chExt cx="3320896" cy="3412148"/>
          </a:xfrm>
        </p:grpSpPr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9756292C-50B9-4DEA-ADF4-F300714C1F6C}"/>
                </a:ext>
              </a:extLst>
            </p:cNvPr>
            <p:cNvSpPr txBox="1"/>
            <p:nvPr/>
          </p:nvSpPr>
          <p:spPr>
            <a:xfrm>
              <a:off x="5804405" y="4991759"/>
              <a:ext cx="759334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de-DE"/>
              </a:defPPr>
              <a:lvl1pPr algn="r">
                <a:defRPr sz="1400" b="1"/>
              </a:lvl1pPr>
            </a:lstStyle>
            <a:p>
              <a:pPr algn="ctr"/>
              <a:r>
                <a:rPr lang="de-DE" sz="800" dirty="0"/>
                <a:t>abgeschlossene Impfzyklen</a:t>
              </a:r>
              <a:endParaRPr lang="de-DE" sz="800" b="0" dirty="0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738342B7-ACD5-4980-A974-CFBF3D19E636}"/>
                </a:ext>
              </a:extLst>
            </p:cNvPr>
            <p:cNvSpPr/>
            <p:nvPr/>
          </p:nvSpPr>
          <p:spPr>
            <a:xfrm>
              <a:off x="8009255" y="1918165"/>
              <a:ext cx="1116046" cy="4970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C01"/>
                </a:solidFill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81F7E613-C431-45CD-8500-75503A4C49AC}"/>
              </a:ext>
            </a:extLst>
          </p:cNvPr>
          <p:cNvSpPr txBox="1"/>
          <p:nvPr/>
        </p:nvSpPr>
        <p:spPr>
          <a:xfrm>
            <a:off x="2218842" y="2991175"/>
            <a:ext cx="139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411.234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9AD72F0-AC2A-4C2F-9742-277546061BF0}"/>
              </a:ext>
            </a:extLst>
          </p:cNvPr>
          <p:cNvSpPr txBox="1"/>
          <p:nvPr/>
        </p:nvSpPr>
        <p:spPr>
          <a:xfrm>
            <a:off x="4282108" y="2981852"/>
            <a:ext cx="131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262.310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BB2FB92A-F16B-43C5-8B88-AB9D6D148F69}"/>
              </a:ext>
            </a:extLst>
          </p:cNvPr>
          <p:cNvSpPr txBox="1"/>
          <p:nvPr/>
        </p:nvSpPr>
        <p:spPr>
          <a:xfrm>
            <a:off x="6160736" y="2998470"/>
            <a:ext cx="133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148.924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8EA9AD2-4253-4029-B951-741547C2859F}"/>
              </a:ext>
            </a:extLst>
          </p:cNvPr>
          <p:cNvSpPr txBox="1"/>
          <p:nvPr/>
        </p:nvSpPr>
        <p:spPr>
          <a:xfrm>
            <a:off x="2564760" y="2624420"/>
            <a:ext cx="103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62626"/>
                </a:solidFill>
              </a:rPr>
              <a:t>3.153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2020A3BC-EB00-4924-8AD8-0C235B72D80D}"/>
              </a:ext>
            </a:extLst>
          </p:cNvPr>
          <p:cNvSpPr txBox="1"/>
          <p:nvPr/>
        </p:nvSpPr>
        <p:spPr>
          <a:xfrm>
            <a:off x="4510421" y="2609206"/>
            <a:ext cx="11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62626"/>
                </a:solidFill>
              </a:rPr>
              <a:t>294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DB4F56E-FA70-4EDE-86F0-CFCF4FC9C906}"/>
              </a:ext>
            </a:extLst>
          </p:cNvPr>
          <p:cNvSpPr txBox="1"/>
          <p:nvPr/>
        </p:nvSpPr>
        <p:spPr>
          <a:xfrm>
            <a:off x="6475587" y="2591664"/>
            <a:ext cx="96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62626"/>
                </a:solidFill>
              </a:rPr>
              <a:t>2.859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7CE7F836-3520-4CC0-9D37-EF995D7190B6}"/>
              </a:ext>
            </a:extLst>
          </p:cNvPr>
          <p:cNvSpPr txBox="1"/>
          <p:nvPr/>
        </p:nvSpPr>
        <p:spPr>
          <a:xfrm>
            <a:off x="3615967" y="5447822"/>
            <a:ext cx="12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66,7%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9076E85F-E376-4192-88BB-7385615E97B4}"/>
              </a:ext>
            </a:extLst>
          </p:cNvPr>
          <p:cNvSpPr txBox="1"/>
          <p:nvPr/>
        </p:nvSpPr>
        <p:spPr>
          <a:xfrm>
            <a:off x="2348245" y="5446843"/>
            <a:ext cx="123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chemeClr val="bg1"/>
                </a:solidFill>
              </a:rPr>
              <a:t>112.447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92AAE097-60C8-4B4B-9B33-268C9B1BCED5}"/>
              </a:ext>
            </a:extLst>
          </p:cNvPr>
          <p:cNvSpPr txBox="1"/>
          <p:nvPr/>
        </p:nvSpPr>
        <p:spPr>
          <a:xfrm>
            <a:off x="4932475" y="5468227"/>
            <a:ext cx="107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chemeClr val="bg1"/>
                </a:solidFill>
              </a:rPr>
              <a:t>14.999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AF36AE41-2C0E-4C4A-923A-AEE355BDDC87}"/>
              </a:ext>
            </a:extLst>
          </p:cNvPr>
          <p:cNvSpPr txBox="1"/>
          <p:nvPr/>
        </p:nvSpPr>
        <p:spPr>
          <a:xfrm>
            <a:off x="7425028" y="5430241"/>
            <a:ext cx="103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chemeClr val="bg1"/>
                </a:solidFill>
              </a:rPr>
              <a:t>21.478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9B991C92-B6B9-40F8-A261-5414FCB07CDF}"/>
              </a:ext>
            </a:extLst>
          </p:cNvPr>
          <p:cNvSpPr txBox="1"/>
          <p:nvPr/>
        </p:nvSpPr>
        <p:spPr>
          <a:xfrm>
            <a:off x="6211544" y="5447821"/>
            <a:ext cx="107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57,6%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FC17937-2C4E-4036-A22B-A7823B7F4415}"/>
              </a:ext>
            </a:extLst>
          </p:cNvPr>
          <p:cNvSpPr txBox="1"/>
          <p:nvPr/>
        </p:nvSpPr>
        <p:spPr>
          <a:xfrm>
            <a:off x="8625958" y="5436377"/>
            <a:ext cx="112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35,6%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5E4FD99D-5C1F-4307-B0C0-D82D305EC90F}"/>
              </a:ext>
            </a:extLst>
          </p:cNvPr>
          <p:cNvSpPr txBox="1"/>
          <p:nvPr/>
        </p:nvSpPr>
        <p:spPr>
          <a:xfrm>
            <a:off x="2356075" y="4993106"/>
            <a:ext cx="120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rgbClr val="262626"/>
                </a:solidFill>
              </a:rPr>
              <a:t>168.701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D1D91AAF-42F7-4264-9705-61DCBDF50A9B}"/>
              </a:ext>
            </a:extLst>
          </p:cNvPr>
          <p:cNvSpPr txBox="1"/>
          <p:nvPr/>
        </p:nvSpPr>
        <p:spPr>
          <a:xfrm>
            <a:off x="4891953" y="5020855"/>
            <a:ext cx="102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rgbClr val="262626"/>
                </a:solidFill>
              </a:rPr>
              <a:t>26.062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85EAB411-EF6C-41A4-8481-E49CDCCBF788}"/>
              </a:ext>
            </a:extLst>
          </p:cNvPr>
          <p:cNvSpPr txBox="1"/>
          <p:nvPr/>
        </p:nvSpPr>
        <p:spPr>
          <a:xfrm>
            <a:off x="7555835" y="5041300"/>
            <a:ext cx="96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rgbClr val="262626"/>
                </a:solidFill>
              </a:rPr>
              <a:t>60.339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4B9067F7-CBAA-4670-89CE-D30CC7C28AF2}"/>
              </a:ext>
            </a:extLst>
          </p:cNvPr>
          <p:cNvSpPr txBox="1"/>
          <p:nvPr/>
        </p:nvSpPr>
        <p:spPr>
          <a:xfrm>
            <a:off x="8166472" y="2946266"/>
            <a:ext cx="133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bg1"/>
                </a:solidFill>
              </a:rPr>
              <a:t>169.420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6C599BBF-2AF2-42AA-941B-B0CB1828A367}"/>
              </a:ext>
            </a:extLst>
          </p:cNvPr>
          <p:cNvSpPr txBox="1"/>
          <p:nvPr/>
        </p:nvSpPr>
        <p:spPr>
          <a:xfrm>
            <a:off x="8503932" y="4965969"/>
            <a:ext cx="133693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ctr"/>
            <a:r>
              <a:rPr lang="de-DE" sz="1200" dirty="0"/>
              <a:t>abgeschlossene Impfzyklen</a:t>
            </a:r>
            <a:endParaRPr lang="de-DE" sz="1200" b="0" dirty="0"/>
          </a:p>
        </p:txBody>
      </p:sp>
      <p:pic>
        <p:nvPicPr>
          <p:cNvPr id="67" name="Picture 45" descr="Johnson and Johnson logo">
            <a:extLst>
              <a:ext uri="{FF2B5EF4-FFF2-40B4-BE49-F238E27FC236}">
                <a16:creationId xmlns:a16="http://schemas.microsoft.com/office/drawing/2014/main" id="{F200CE90-0E30-411E-A182-F3F66E57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29" y="4168695"/>
            <a:ext cx="1301651" cy="7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031164D0-5BA1-4BAB-979E-3B041796EC27}"/>
              </a:ext>
            </a:extLst>
          </p:cNvPr>
          <p:cNvSpPr txBox="1"/>
          <p:nvPr/>
        </p:nvSpPr>
        <p:spPr>
          <a:xfrm>
            <a:off x="9962935" y="5012772"/>
            <a:ext cx="120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rgbClr val="262626"/>
                </a:solidFill>
              </a:rPr>
              <a:t>7.208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6F6C0C8-381E-444D-B29D-B31C90F10F4E}"/>
              </a:ext>
            </a:extLst>
          </p:cNvPr>
          <p:cNvSpPr/>
          <p:nvPr/>
        </p:nvSpPr>
        <p:spPr>
          <a:xfrm>
            <a:off x="10040078" y="5037848"/>
            <a:ext cx="1399336" cy="438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b="1" dirty="0">
                <a:solidFill>
                  <a:schemeClr val="bg1"/>
                </a:solidFill>
              </a:rPr>
              <a:t>7.208</a:t>
            </a:r>
          </a:p>
        </p:txBody>
      </p:sp>
    </p:spTree>
    <p:extLst>
      <p:ext uri="{BB962C8B-B14F-4D97-AF65-F5344CB8AC3E}">
        <p14:creationId xmlns:p14="http://schemas.microsoft.com/office/powerpoint/2010/main" val="56909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0DEFE7-A942-4888-8603-8DF675F1F5EE}"/>
              </a:ext>
            </a:extLst>
          </p:cNvPr>
          <p:cNvSpPr txBox="1"/>
          <p:nvPr/>
        </p:nvSpPr>
        <p:spPr>
          <a:xfrm>
            <a:off x="1631504" y="2204864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/>
              <a:t>Geimpfte, vorgemerkte und pos. getestete </a:t>
            </a:r>
            <a:r>
              <a:rPr lang="de-DE" sz="2800" b="0" baseline="30000" dirty="0"/>
              <a:t>in den letzten 3 Monate</a:t>
            </a:r>
            <a:r>
              <a:rPr lang="de-DE" sz="2800" dirty="0"/>
              <a:t> &gt;80 Jährige</a:t>
            </a:r>
            <a:endParaRPr lang="de-DE" sz="2800" b="0" baseline="30000" dirty="0"/>
          </a:p>
        </p:txBody>
      </p:sp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2616C856-CF97-4454-8617-B5DC19768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7019"/>
              </p:ext>
            </p:extLst>
          </p:nvPr>
        </p:nvGraphicFramePr>
        <p:xfrm>
          <a:off x="550863" y="3933825"/>
          <a:ext cx="88328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8" imgW="6133988" imgH="1000125" progId="Excel.Sheet.12">
                  <p:embed/>
                </p:oleObj>
              </mc:Choice>
              <mc:Fallback>
                <p:oleObj name="Worksheet" r:id="rId8" imgW="6133988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933825"/>
                        <a:ext cx="8832850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9483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94B595-4446-473F-98D9-BB0E4332863C}"/>
              </a:ext>
            </a:extLst>
          </p:cNvPr>
          <p:cNvSpPr txBox="1"/>
          <p:nvPr/>
        </p:nvSpPr>
        <p:spPr>
          <a:xfrm>
            <a:off x="1631504" y="2186861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/>
              <a:t>Geimpfte, vorgemerkte und pos. getestete </a:t>
            </a:r>
            <a:r>
              <a:rPr lang="de-DE" sz="2800" b="0" baseline="30000" dirty="0"/>
              <a:t>in den letzten 3 Monate</a:t>
            </a:r>
            <a:r>
              <a:rPr lang="de-DE" sz="2800" dirty="0"/>
              <a:t> 70-79 Jährige</a:t>
            </a:r>
            <a:endParaRPr lang="de-DE" sz="2800" b="0" baseline="30000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857BBBF-CA13-4DC8-AEAB-998F8EB5B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25530"/>
              </p:ext>
            </p:extLst>
          </p:nvPr>
        </p:nvGraphicFramePr>
        <p:xfrm>
          <a:off x="550863" y="3357563"/>
          <a:ext cx="87852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8" imgW="6133988" imgH="1000125" progId="Excel.Sheet.12">
                  <p:embed/>
                </p:oleObj>
              </mc:Choice>
              <mc:Fallback>
                <p:oleObj name="Worksheet" r:id="rId8" imgW="6133988" imgH="100012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1352FC17-DF4D-4C1E-A5F8-62122C4D7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357563"/>
                        <a:ext cx="8785225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0278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94B595-4446-473F-98D9-BB0E4332863C}"/>
              </a:ext>
            </a:extLst>
          </p:cNvPr>
          <p:cNvSpPr txBox="1"/>
          <p:nvPr/>
        </p:nvSpPr>
        <p:spPr>
          <a:xfrm>
            <a:off x="1631504" y="2186861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/>
              <a:t>Geimpfte, vorgemerkte und pos. getestete </a:t>
            </a:r>
            <a:r>
              <a:rPr lang="de-DE" sz="2800" b="0" baseline="30000" dirty="0"/>
              <a:t>in den letzten 3 Monate</a:t>
            </a:r>
            <a:r>
              <a:rPr lang="de-DE" sz="2800" dirty="0"/>
              <a:t> 60-69 Jährige</a:t>
            </a:r>
            <a:endParaRPr lang="de-DE" sz="2800" b="0" baseline="300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E98B851-6D66-4FDA-BAFE-5A64B26B0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227019"/>
              </p:ext>
            </p:extLst>
          </p:nvPr>
        </p:nvGraphicFramePr>
        <p:xfrm>
          <a:off x="550863" y="3463925"/>
          <a:ext cx="871220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8" imgW="6133988" imgH="1000125" progId="Excel.Sheet.12">
                  <p:embed/>
                </p:oleObj>
              </mc:Choice>
              <mc:Fallback>
                <p:oleObj name="Worksheet" r:id="rId8" imgW="6133988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463925"/>
                        <a:ext cx="8712200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90957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94B595-4446-473F-98D9-BB0E4332863C}"/>
              </a:ext>
            </a:extLst>
          </p:cNvPr>
          <p:cNvSpPr txBox="1"/>
          <p:nvPr/>
        </p:nvSpPr>
        <p:spPr>
          <a:xfrm>
            <a:off x="1631504" y="2186861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/>
              <a:t>Geimpfte, vorgemerkte und pos. getestete </a:t>
            </a:r>
            <a:r>
              <a:rPr lang="de-DE" sz="2800" b="0" baseline="30000" dirty="0"/>
              <a:t>in den letzten 3 Monate</a:t>
            </a:r>
            <a:r>
              <a:rPr lang="de-DE" sz="2800" dirty="0"/>
              <a:t> 50-59 Jährige</a:t>
            </a:r>
            <a:endParaRPr lang="de-DE" sz="2800" b="0" baseline="30000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4A92CF3-F6B5-4AF0-94CB-127126B36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43612"/>
              </p:ext>
            </p:extLst>
          </p:nvPr>
        </p:nvGraphicFramePr>
        <p:xfrm>
          <a:off x="550863" y="3284538"/>
          <a:ext cx="904875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Worksheet" r:id="rId8" imgW="6133988" imgH="1000125" progId="Excel.Sheet.12">
                  <p:embed/>
                </p:oleObj>
              </mc:Choice>
              <mc:Fallback>
                <p:oleObj name="Worksheet" r:id="rId8" imgW="6133988" imgH="1000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284538"/>
                        <a:ext cx="9048750" cy="147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6529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94B595-4446-473F-98D9-BB0E4332863C}"/>
              </a:ext>
            </a:extLst>
          </p:cNvPr>
          <p:cNvSpPr txBox="1"/>
          <p:nvPr/>
        </p:nvSpPr>
        <p:spPr>
          <a:xfrm>
            <a:off x="1631504" y="2186861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/>
              <a:t>Geimpfte, vorgemerkte und pos. getestete </a:t>
            </a:r>
            <a:r>
              <a:rPr lang="de-DE" sz="2800" b="0" baseline="30000" dirty="0"/>
              <a:t>in den letzten 3 Monate</a:t>
            </a:r>
            <a:r>
              <a:rPr lang="de-DE" sz="2800" dirty="0"/>
              <a:t> 40-49 Jährige</a:t>
            </a:r>
            <a:endParaRPr lang="de-DE" sz="2800" b="0" baseline="30000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4A92CF3-F6B5-4AF0-94CB-127126B36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78943"/>
              </p:ext>
            </p:extLst>
          </p:nvPr>
        </p:nvGraphicFramePr>
        <p:xfrm>
          <a:off x="550863" y="3284538"/>
          <a:ext cx="904875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8" imgW="6133988" imgH="1000125" progId="Excel.Sheet.12">
                  <p:embed/>
                </p:oleObj>
              </mc:Choice>
              <mc:Fallback>
                <p:oleObj name="Worksheet" r:id="rId8" imgW="6133988" imgH="100012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4A92CF3-F6B5-4AF0-94CB-127126B36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284538"/>
                        <a:ext cx="9048750" cy="147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0489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atskalender mit einfarbiger Füllung">
            <a:extLst>
              <a:ext uri="{FF2B5EF4-FFF2-40B4-BE49-F238E27FC236}">
                <a16:creationId xmlns:a16="http://schemas.microsoft.com/office/drawing/2014/main" id="{450D1306-96C5-40AE-9EC2-D01BA3DA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2204864"/>
            <a:ext cx="936104" cy="936104"/>
          </a:xfrm>
          <a:prstGeom prst="rect">
            <a:avLst/>
          </a:prstGeom>
        </p:spPr>
      </p:pic>
      <p:pic>
        <p:nvPicPr>
          <p:cNvPr id="7" name="Grafik 6" descr="Covid-19 mit einfarbiger Füllung">
            <a:extLst>
              <a:ext uri="{FF2B5EF4-FFF2-40B4-BE49-F238E27FC236}">
                <a16:creationId xmlns:a16="http://schemas.microsoft.com/office/drawing/2014/main" id="{CC1FBE01-C236-4003-AF97-3C25C7CA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6400" y="3648616"/>
            <a:ext cx="792088" cy="79208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494B595-4446-473F-98D9-BB0E4332863C}"/>
              </a:ext>
            </a:extLst>
          </p:cNvPr>
          <p:cNvSpPr txBox="1"/>
          <p:nvPr/>
        </p:nvSpPr>
        <p:spPr>
          <a:xfrm>
            <a:off x="1631504" y="2186861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/>
            </a:lvl1pPr>
          </a:lstStyle>
          <a:p>
            <a:pPr algn="l"/>
            <a:r>
              <a:rPr lang="de-DE" sz="2800" dirty="0"/>
              <a:t>Geimpfte, vorgemerkte und pos. getestete </a:t>
            </a:r>
            <a:r>
              <a:rPr lang="de-DE" sz="2800" b="0" baseline="30000" dirty="0"/>
              <a:t>in den letzten 3 Monate</a:t>
            </a:r>
            <a:r>
              <a:rPr lang="de-DE" sz="2800" dirty="0"/>
              <a:t> &gt;40</a:t>
            </a:r>
            <a:endParaRPr lang="de-DE" sz="2800" b="0" baseline="30000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4A92CF3-F6B5-4AF0-94CB-127126B36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42537"/>
              </p:ext>
            </p:extLst>
          </p:nvPr>
        </p:nvGraphicFramePr>
        <p:xfrm>
          <a:off x="550863" y="3284538"/>
          <a:ext cx="904875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Worksheet" r:id="rId8" imgW="6133988" imgH="1000125" progId="Excel.Sheet.12">
                  <p:embed/>
                </p:oleObj>
              </mc:Choice>
              <mc:Fallback>
                <p:oleObj name="Worksheet" r:id="rId8" imgW="6133988" imgH="100012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4A92CF3-F6B5-4AF0-94CB-127126B36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863" y="3284538"/>
                        <a:ext cx="9048750" cy="147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13368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40E59F7DC4C14F984B6B74CE8CCEE9" ma:contentTypeVersion="7" ma:contentTypeDescription="Creare un nuovo documento." ma:contentTypeScope="" ma:versionID="f98c96843a6772b2c2bd9b2eaadabc94">
  <xsd:schema xmlns:xsd="http://www.w3.org/2001/XMLSchema" xmlns:xs="http://www.w3.org/2001/XMLSchema" xmlns:p="http://schemas.microsoft.com/office/2006/metadata/properties" xmlns:ns3="43dd9f8f-edff-4559-b72d-546759fe6f60" xmlns:ns4="662d09e1-ba6c-4c5c-8c01-32d42ea758a6" targetNamespace="http://schemas.microsoft.com/office/2006/metadata/properties" ma:root="true" ma:fieldsID="8d32e8d162c31dd6c9281320a9061e97" ns3:_="" ns4:_="">
    <xsd:import namespace="43dd9f8f-edff-4559-b72d-546759fe6f60"/>
    <xsd:import namespace="662d09e1-ba6c-4c5c-8c01-32d42ea758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d9f8f-edff-4559-b72d-546759fe6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d09e1-ba6c-4c5c-8c01-32d42ea75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D67ED9-AF6E-4B81-85E0-18B75F66DC9B}">
  <ds:schemaRefs>
    <ds:schemaRef ds:uri="http://schemas.microsoft.com/office/2006/documentManagement/types"/>
    <ds:schemaRef ds:uri="662d09e1-ba6c-4c5c-8c01-32d42ea758a6"/>
    <ds:schemaRef ds:uri="http://purl.org/dc/elements/1.1/"/>
    <ds:schemaRef ds:uri="http://schemas.microsoft.com/office/2006/metadata/properties"/>
    <ds:schemaRef ds:uri="43dd9f8f-edff-4559-b72d-546759fe6f6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44A756-7694-4C84-AE51-2AECF629D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d9f8f-edff-4559-b72d-546759fe6f60"/>
    <ds:schemaRef ds:uri="662d09e1-ba6c-4c5c-8c01-32d42ea758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BDF20-4614-4CD5-9F35-B63F871BD7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359</Words>
  <Application>Microsoft Office PowerPoint</Application>
  <PresentationFormat>Breitbild</PresentationFormat>
  <Paragraphs>115</Paragraphs>
  <Slides>22</Slides>
  <Notes>16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Links</vt:lpstr>
      </vt:variant>
      <vt:variant>
        <vt:i4>8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9" baseType="lpstr">
      <vt:lpstr>Antique Olive Compact</vt:lpstr>
      <vt:lpstr>Arial</vt:lpstr>
      <vt:lpstr>Arial Black</vt:lpstr>
      <vt:lpstr>Calibri</vt:lpstr>
      <vt:lpstr>Open Sans</vt:lpstr>
      <vt:lpstr>Wingdings</vt:lpstr>
      <vt:lpstr>Struttura predefinita</vt:lpstr>
      <vt:lpstr>Benutzerdefiniertes Design</vt:lpstr>
      <vt:lpstr>file:///C:\Users\marco\Matt-Cloud\LeanHospital\SAB-19-01\Untersuchungseinheiten\AG%207.18%20COVID-Planung%20Phase%202\Dashboard\Registrazione%20Parametri%20COVID-Dashboard.xlsx!Vaccinazioni!Z85S22</vt:lpstr>
      <vt:lpstr>file:///C:\Users\marco\Matt-Cloud\LeanHospital\SAB-19-01\Untersuchungseinheiten\AG%207.18%20COVID-Planung%20Phase%202\Dashboard\Registrazione%20Parametri%20COVID-Dashboard.xlsx!Vaccinazioni!Z86S22</vt:lpstr>
      <vt:lpstr>file:///C:\Users\marco\Matt-Cloud\LeanHospital\SAB-19-01\Untersuchungseinheiten\AG%207.18%20COVID-Planung%20Phase%202\Dashboard\Registrazione%20Parametri%20COVID-Dashboard.xlsx!Vaccinazioni!Z89S22</vt:lpstr>
      <vt:lpstr>file:///C:\Users\marco\Matt-Cloud\LeanHospital\SAB-19-01\Untersuchungseinheiten\AG%207.18%20COVID-Planung%20Phase%202\Dashboard\Registrazione%20Parametri%20COVID-Dashboard.xlsx!Vaccinazioni!Z89S22</vt:lpstr>
      <vt:lpstr>file:///C:\Users\marco\Matt-Cloud\LeanHospital\SAB-19-01\Untersuchungseinheiten\AG%207.18%20COVID-Planung%20Phase%202\Dashboard\Registrazione%20Parametri%20COVID-Dashboard.xlsx!Vaccinazioni!Z85S22</vt:lpstr>
      <vt:lpstr>file:///C:\Users\marco\Matt-Cloud\LeanHospital\SAB-19-01\Untersuchungseinheiten\AG%207.18%20COVID-Planung%20Phase%202\Dashboard\Registrazione%20Parametri%20COVID-Dashboard.xlsx!Vaccinazioni!Z86S22</vt:lpstr>
      <vt:lpstr>file:///C:\Users\marco\Matt-Cloud\LeanHospital\SAB-19-01\Untersuchungseinheiten\AG%207.18%20COVID-Planung%20Phase%202\Dashboard\Registrazione%20Parametri%20COVID-Dashboard.xlsx!Vaccinazioni!Z89S22</vt:lpstr>
      <vt:lpstr>file:///C:\Users\marco\Matt-Cloud\LeanHospital\SAB-19-01\Untersuchungseinheiten\AG%207.18%20COVID-Planung%20Phase%202\Dashboard\Registrazione%20Parametri%20COVID-Dashboard.xlsx!Vaccinazioni!Z89S22</vt:lpstr>
      <vt:lpstr>Microsoft Excel-Arbeitsblatt</vt:lpstr>
      <vt:lpstr>Pressekonferenz der Landesregierung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Pressekonferenz der Landesregierung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Presseagentur_LG</dc:creator>
  <cp:lastModifiedBy>Romagna, Anna</cp:lastModifiedBy>
  <cp:revision>1633</cp:revision>
  <cp:lastPrinted>2021-06-22T09:20:55Z</cp:lastPrinted>
  <dcterms:created xsi:type="dcterms:W3CDTF">2015-08-05T14:20:00Z</dcterms:created>
  <dcterms:modified xsi:type="dcterms:W3CDTF">2021-06-22T09:37:24Z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0x0101008840E59F7DC4C14F984B6B74CE8CCEE9</vt:lpwstr>
  </property>
</Properties>
</file>