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5"/>
  </p:notesMasterIdLst>
  <p:sldIdLst>
    <p:sldId id="256" r:id="rId2"/>
    <p:sldId id="317" r:id="rId3"/>
    <p:sldId id="314" r:id="rId4"/>
    <p:sldId id="318" r:id="rId5"/>
    <p:sldId id="319" r:id="rId6"/>
    <p:sldId id="308" r:id="rId7"/>
    <p:sldId id="320" r:id="rId8"/>
    <p:sldId id="321" r:id="rId9"/>
    <p:sldId id="323" r:id="rId10"/>
    <p:sldId id="324" r:id="rId11"/>
    <p:sldId id="260" r:id="rId12"/>
    <p:sldId id="316" r:id="rId13"/>
    <p:sldId id="296" r:id="rId14"/>
  </p:sldIdLst>
  <p:sldSz cx="12192000" cy="6858000"/>
  <p:notesSz cx="6669088" cy="97758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0C0C0"/>
    <a:srgbClr val="F8F8F8"/>
    <a:srgbClr val="111111"/>
    <a:srgbClr val="333333"/>
    <a:srgbClr val="C9CED9"/>
    <a:srgbClr val="7CAFDE"/>
    <a:srgbClr val="336699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9" autoAdjust="0"/>
    <p:restoredTop sz="94641" autoAdjust="0"/>
  </p:normalViewPr>
  <p:slideViewPr>
    <p:cSldViewPr snapToGrid="0">
      <p:cViewPr>
        <p:scale>
          <a:sx n="100" d="100"/>
          <a:sy n="100" d="100"/>
        </p:scale>
        <p:origin x="-492" y="-246"/>
      </p:cViewPr>
      <p:guideLst>
        <p:guide orient="horz" pos="526"/>
        <p:guide pos="39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344"/>
    </p:cViewPr>
  </p:sorterViewPr>
  <p:notesViewPr>
    <p:cSldViewPr snapToGrid="0">
      <p:cViewPr varScale="1">
        <p:scale>
          <a:sx n="75" d="100"/>
          <a:sy n="75" d="100"/>
        </p:scale>
        <p:origin x="-3228" y="-108"/>
      </p:cViewPr>
      <p:guideLst>
        <p:guide orient="horz" pos="3079"/>
        <p:guide pos="21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B1CD3A-0B40-4B0F-BAE3-E9B8633A2305}" type="datetimeFigureOut">
              <a:rPr lang="de-DE"/>
              <a:pPr>
                <a:defRPr/>
              </a:pPr>
              <a:t>15.10.2014</a:t>
            </a:fld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200" y="733425"/>
            <a:ext cx="6516688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3438"/>
            <a:ext cx="5335588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285288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708175D-79D7-4247-A55D-FF2FF3375C3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smtClean="0"/>
              <a:t>Reform notwendig!</a:t>
            </a:r>
          </a:p>
          <a:p>
            <a:pPr eaLnBrk="1" hangingPunct="1"/>
            <a:r>
              <a:rPr lang="de-DE" smtClean="0"/>
              <a:t>Nur nicht bei mir!!!!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Zu 24-h Erreichbarkeit:</a:t>
            </a:r>
          </a:p>
          <a:p>
            <a:r>
              <a:rPr lang="de-DE" smtClean="0"/>
              <a:t>Nach dem Modell der „Diensthabenden Apotheke“</a:t>
            </a:r>
          </a:p>
          <a:p>
            <a:endParaRPr lang="de-DE" smtClean="0"/>
          </a:p>
          <a:p>
            <a:r>
              <a:rPr lang="de-DE" smtClean="0"/>
              <a:t>Zu Information:</a:t>
            </a:r>
          </a:p>
          <a:p>
            <a:r>
              <a:rPr lang="de-DE" smtClean="0"/>
              <a:t>Wunderbar funktionierender Anrufdienst „118“  auch nutzbar zur Kontaktaufnahme mit dem diensthabenden Arzt. </a:t>
            </a:r>
          </a:p>
          <a:p>
            <a:endParaRPr lang="de-DE" smtClean="0"/>
          </a:p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4" name="Text Box 1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b="1" smtClean="0"/>
              <a:t>Zusätzlich zur Grundversorgung:</a:t>
            </a:r>
          </a:p>
          <a:p>
            <a:r>
              <a:rPr lang="de-DE" smtClean="0"/>
              <a:t>Sterzing:       Neuroreha</a:t>
            </a:r>
          </a:p>
          <a:p>
            <a:r>
              <a:rPr lang="de-DE" smtClean="0"/>
              <a:t>Schlanders:  Geburtshilfe mit Bettenabteilung  (24h-Aktivdienst)</a:t>
            </a:r>
          </a:p>
          <a:p>
            <a:r>
              <a:rPr lang="de-DE" smtClean="0"/>
              <a:t>                       1. Hilfe 24h	</a:t>
            </a:r>
          </a:p>
          <a:p>
            <a:r>
              <a:rPr lang="de-DE" smtClean="0"/>
              <a:t>	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smtClean="0"/>
              <a:t>Reform notwendig!</a:t>
            </a:r>
          </a:p>
          <a:p>
            <a:pPr eaLnBrk="1" hangingPunct="1"/>
            <a:r>
              <a:rPr lang="de-DE" smtClean="0"/>
              <a:t>Nur nicht bei mir!!!!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7"/>
          <p:cNvSpPr/>
          <p:nvPr userDrawn="1"/>
        </p:nvSpPr>
        <p:spPr>
          <a:xfrm rot="5400000">
            <a:off x="-2767012" y="2767012"/>
            <a:ext cx="6858000" cy="13239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Textfeld 8"/>
          <p:cNvSpPr txBox="1"/>
          <p:nvPr userDrawn="1"/>
        </p:nvSpPr>
        <p:spPr>
          <a:xfrm>
            <a:off x="0" y="2646363"/>
            <a:ext cx="1400175" cy="774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900">
                <a:solidFill>
                  <a:srgbClr val="5F5F5F"/>
                </a:solidFill>
              </a:rPr>
              <a:t>Assistenza Sanitaria Alto Adige 2020</a:t>
            </a:r>
          </a:p>
          <a:p>
            <a:pPr algn="ctr">
              <a:defRPr/>
            </a:pPr>
            <a:r>
              <a:rPr lang="de-DE" sz="900">
                <a:solidFill>
                  <a:srgbClr val="5F5F5F"/>
                </a:solidFill>
              </a:rPr>
              <a:t>Linee guida </a:t>
            </a:r>
          </a:p>
          <a:p>
            <a:pPr algn="ctr">
              <a:defRPr/>
            </a:pPr>
            <a:r>
              <a:rPr lang="de-DE" sz="900">
                <a:solidFill>
                  <a:srgbClr val="5F5F5F"/>
                </a:solidFill>
              </a:rPr>
              <a:t>per lo sviluppo</a:t>
            </a:r>
            <a:br>
              <a:rPr lang="de-DE" sz="900">
                <a:solidFill>
                  <a:srgbClr val="5F5F5F"/>
                </a:solidFill>
              </a:rPr>
            </a:br>
            <a:endParaRPr lang="de-DE" sz="900">
              <a:solidFill>
                <a:srgbClr val="5F5F5F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8925" y="1600200"/>
            <a:ext cx="80168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stift kompr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4775" y="3552825"/>
            <a:ext cx="117475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kinder kompr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200" y="5305425"/>
            <a:ext cx="12065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oma kompr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95250" y="4351338"/>
            <a:ext cx="117475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Titelplatzhalter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de-DE" smtClean="0"/>
              <a:t>Titelmasterformat durch Klicken bearbeiten</a:t>
            </a:r>
          </a:p>
        </p:txBody>
      </p:sp>
      <p:sp>
        <p:nvSpPr>
          <p:cNvPr id="71685" name="Textplatzhalter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/>
            </a:lvl1pPr>
          </a:lstStyle>
          <a:p>
            <a:r>
              <a:rPr lang="de-DE" smtClean="0"/>
              <a:t>Formatvorlage des Untertitelmasters durch Klicken bearbeiten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A3C0E-04C4-482A-9D4F-5D0BDEA058B8}" type="datetime1">
              <a:rPr lang="de-DE"/>
              <a:pPr>
                <a:defRPr/>
              </a:pPr>
              <a:t>15.10.2014</a:t>
            </a:fld>
            <a:endParaRPr lang="de-DE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3132C-961C-4B99-B5F6-EDF3CFB378E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  <p:hf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5CD95A-AFFA-414C-A427-2786D0DC4367}" type="datetime1">
              <a:rPr lang="de-DE"/>
              <a:pPr>
                <a:defRPr/>
              </a:pPr>
              <a:t>15.10.2014</a:t>
            </a:fld>
            <a:endParaRPr lang="de-DE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355F83-03F0-400F-8AD1-6AB39B1C63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C0909A4B-7DB2-44FD-91B1-1784DA892BEB}" type="slidenum">
              <a:rPr lang="de-DE"/>
              <a:pPr>
                <a:defRPr/>
              </a:pPr>
              <a:t>1</a:t>
            </a:fld>
            <a:endParaRPr lang="de-DE"/>
          </a:p>
        </p:txBody>
      </p:sp>
      <p:sp>
        <p:nvSpPr>
          <p:cNvPr id="4098" name="Titel 1"/>
          <p:cNvSpPr>
            <a:spLocks noGrp="1"/>
          </p:cNvSpPr>
          <p:nvPr>
            <p:ph type="ctrTitle" idx="4294967295"/>
          </p:nvPr>
        </p:nvSpPr>
        <p:spPr>
          <a:xfrm>
            <a:off x="1524000" y="835025"/>
            <a:ext cx="10331450" cy="1793875"/>
          </a:xfrm>
        </p:spPr>
        <p:txBody>
          <a:bodyPr anchor="b"/>
          <a:lstStyle/>
          <a:p>
            <a:pPr algn="ctr" eaLnBrk="1" hangingPunct="1"/>
            <a:r>
              <a:rPr lang="it-IT" sz="4000" b="1" smtClean="0">
                <a:cs typeface="Arial" charset="0"/>
              </a:rPr>
              <a:t>Assistenza Sanitaria Alto Adige  2020</a:t>
            </a:r>
            <a:r>
              <a:rPr lang="de-DE" sz="4000" b="1" smtClean="0">
                <a:cs typeface="Arial" charset="0"/>
              </a:rPr>
              <a:t/>
            </a:r>
            <a:br>
              <a:rPr lang="de-DE" sz="4000" b="1" smtClean="0">
                <a:cs typeface="Arial" charset="0"/>
              </a:rPr>
            </a:br>
            <a:r>
              <a:rPr lang="de-DE" sz="4000" b="1" smtClean="0">
                <a:cs typeface="Arial" charset="0"/>
              </a:rPr>
              <a:t/>
            </a:r>
            <a:br>
              <a:rPr lang="de-DE" sz="4000" b="1" smtClean="0">
                <a:cs typeface="Arial" charset="0"/>
              </a:rPr>
            </a:br>
            <a:r>
              <a:rPr lang="it-IT" sz="4000" b="1" smtClean="0">
                <a:cs typeface="Arial" charset="0"/>
              </a:rPr>
              <a:t>Linee guida per lo sviluppo</a:t>
            </a:r>
          </a:p>
        </p:txBody>
      </p:sp>
      <p:sp>
        <p:nvSpPr>
          <p:cNvPr id="4099" name="Untertitel 2"/>
          <p:cNvSpPr>
            <a:spLocks noGrp="1"/>
          </p:cNvSpPr>
          <p:nvPr>
            <p:ph type="subTitle" idx="4294967295"/>
          </p:nvPr>
        </p:nvSpPr>
        <p:spPr>
          <a:xfrm>
            <a:off x="1643063" y="5126038"/>
            <a:ext cx="9144000" cy="1265237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it-IT" sz="2400" smtClean="0">
                <a:cs typeface="Arial" charset="0"/>
              </a:rPr>
              <a:t>Assessora dott.</a:t>
            </a:r>
            <a:r>
              <a:rPr lang="it-IT" sz="2400" baseline="30000" smtClean="0">
                <a:cs typeface="Arial" charset="0"/>
              </a:rPr>
              <a:t>ssa</a:t>
            </a:r>
            <a:r>
              <a:rPr lang="it-IT" sz="2400" smtClean="0">
                <a:cs typeface="Arial" charset="0"/>
              </a:rPr>
              <a:t> Martha Stocker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it-IT" sz="2400" smtClean="0">
                <a:cs typeface="Arial" charset="0"/>
              </a:rPr>
              <a:t>Bolzano, 16 ottobre 2014</a:t>
            </a:r>
          </a:p>
        </p:txBody>
      </p:sp>
      <p:sp>
        <p:nvSpPr>
          <p:cNvPr id="4100" name="Untertitel 2"/>
          <p:cNvSpPr>
            <a:spLocks/>
          </p:cNvSpPr>
          <p:nvPr/>
        </p:nvSpPr>
        <p:spPr bwMode="auto">
          <a:xfrm>
            <a:off x="1685925" y="3125788"/>
            <a:ext cx="91440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endParaRPr lang="de-DE" sz="2400">
              <a:solidFill>
                <a:srgbClr val="CC0000"/>
              </a:solidFill>
            </a:endParaRPr>
          </a:p>
          <a:p>
            <a:pPr algn="ctr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2800">
                <a:solidFill>
                  <a:srgbClr val="CC0000"/>
                </a:solidFill>
              </a:rPr>
              <a:t>Sintesi degli incontri e prossimi passi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uppieren 63"/>
          <p:cNvGrpSpPr>
            <a:grpSpLocks/>
          </p:cNvGrpSpPr>
          <p:nvPr/>
        </p:nvGrpSpPr>
        <p:grpSpPr bwMode="auto">
          <a:xfrm>
            <a:off x="5389563" y="1479550"/>
            <a:ext cx="6018212" cy="5000625"/>
            <a:chOff x="1285852" y="1428736"/>
            <a:chExt cx="5589611" cy="4429156"/>
          </a:xfrm>
        </p:grpSpPr>
        <p:cxnSp>
          <p:nvCxnSpPr>
            <p:cNvPr id="65" name="Gerade Verbindung 64"/>
            <p:cNvCxnSpPr/>
            <p:nvPr/>
          </p:nvCxnSpPr>
          <p:spPr>
            <a:xfrm rot="5400000">
              <a:off x="2368949" y="3793663"/>
              <a:ext cx="3553168" cy="44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/>
          </p:nvCxnSpPr>
          <p:spPr>
            <a:xfrm rot="16200000" flipH="1">
              <a:off x="4241837" y="4580160"/>
              <a:ext cx="1960077" cy="132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>
              <a:stCxn id="76" idx="4"/>
            </p:cNvCxnSpPr>
            <p:nvPr/>
          </p:nvCxnSpPr>
          <p:spPr>
            <a:xfrm rot="16200000" flipH="1">
              <a:off x="2061137" y="4580160"/>
              <a:ext cx="1960077" cy="13270"/>
            </a:xfrm>
            <a:prstGeom prst="line">
              <a:avLst/>
            </a:prstGeom>
            <a:ln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08" name="Rectangle 7"/>
            <p:cNvSpPr>
              <a:spLocks noChangeArrowheads="1"/>
            </p:cNvSpPr>
            <p:nvPr/>
          </p:nvSpPr>
          <p:spPr bwMode="auto">
            <a:xfrm>
              <a:off x="2428860" y="1428736"/>
              <a:ext cx="3287793" cy="589675"/>
            </a:xfrm>
            <a:prstGeom prst="rect">
              <a:avLst/>
            </a:prstGeom>
            <a:solidFill>
              <a:srgbClr val="FFD89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1000" b="1"/>
                <a:t>Comprensorio sanitario Bolzano/Oltradige/Bassa Atesina</a:t>
              </a:r>
            </a:p>
            <a:p>
              <a:pPr algn="ctr"/>
              <a:r>
                <a:rPr lang="it-IT" sz="1000"/>
                <a:t>Direzione comprensoriale</a:t>
              </a:r>
            </a:p>
            <a:p>
              <a:pPr algn="ctr"/>
              <a:r>
                <a:rPr lang="it-IT" sz="800"/>
                <a:t>Incl. Coord. ambito di supporto + distretto</a:t>
              </a:r>
            </a:p>
          </p:txBody>
        </p:sp>
        <p:sp>
          <p:nvSpPr>
            <p:cNvPr id="29709" name="Rectangle 8"/>
            <p:cNvSpPr>
              <a:spLocks noChangeArrowheads="1"/>
            </p:cNvSpPr>
            <p:nvPr/>
          </p:nvSpPr>
          <p:spPr bwMode="auto">
            <a:xfrm>
              <a:off x="3357554" y="2143116"/>
              <a:ext cx="1562336" cy="3962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900"/>
                <a:t>Punto centrale  - Osp. Bolzano</a:t>
              </a:r>
            </a:p>
          </p:txBody>
        </p:sp>
        <p:sp>
          <p:nvSpPr>
            <p:cNvPr id="29710" name="Oval 11"/>
            <p:cNvSpPr>
              <a:spLocks noChangeArrowheads="1"/>
            </p:cNvSpPr>
            <p:nvPr/>
          </p:nvSpPr>
          <p:spPr bwMode="auto">
            <a:xfrm>
              <a:off x="5806115" y="1753158"/>
              <a:ext cx="1069348" cy="505968"/>
            </a:xfrm>
            <a:prstGeom prst="ellipse">
              <a:avLst/>
            </a:prstGeom>
            <a:solidFill>
              <a:srgbClr val="DDAFE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800"/>
                <a:t>Dirigenza</a:t>
              </a:r>
            </a:p>
            <a:p>
              <a:pPr algn="ctr"/>
              <a:r>
                <a:rPr lang="it-IT" sz="800"/>
                <a:t>tecnico-assistenziale</a:t>
              </a:r>
              <a:endParaRPr lang="it-IT" sz="800" baseline="30000"/>
            </a:p>
            <a:p>
              <a:pPr algn="ctr"/>
              <a:endParaRPr lang="de-DE" sz="800"/>
            </a:p>
          </p:txBody>
        </p:sp>
        <p:sp>
          <p:nvSpPr>
            <p:cNvPr id="29711" name="Oval 12"/>
            <p:cNvSpPr>
              <a:spLocks noChangeArrowheads="1"/>
            </p:cNvSpPr>
            <p:nvPr/>
          </p:nvSpPr>
          <p:spPr bwMode="auto">
            <a:xfrm>
              <a:off x="1285852" y="1753158"/>
              <a:ext cx="1069348" cy="505968"/>
            </a:xfrm>
            <a:prstGeom prst="ellipse">
              <a:avLst/>
            </a:prstGeom>
            <a:solidFill>
              <a:srgbClr val="BACDE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800"/>
                <a:t>Dirigenza medica</a:t>
              </a:r>
            </a:p>
          </p:txBody>
        </p:sp>
        <p:sp>
          <p:nvSpPr>
            <p:cNvPr id="29712" name="Rectangle 22"/>
            <p:cNvSpPr>
              <a:spLocks noChangeArrowheads="1"/>
            </p:cNvSpPr>
            <p:nvPr/>
          </p:nvSpPr>
          <p:spPr bwMode="auto">
            <a:xfrm>
              <a:off x="3357554" y="2714620"/>
              <a:ext cx="1562336" cy="3962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900"/>
                <a:t>6 distretti</a:t>
              </a:r>
            </a:p>
          </p:txBody>
        </p:sp>
        <p:cxnSp>
          <p:nvCxnSpPr>
            <p:cNvPr id="73" name="Gerade Verbindung 72"/>
            <p:cNvCxnSpPr/>
            <p:nvPr/>
          </p:nvCxnSpPr>
          <p:spPr>
            <a:xfrm rot="5400000">
              <a:off x="1243678" y="2814395"/>
              <a:ext cx="1085495" cy="1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mit Pfeil 73"/>
            <p:cNvCxnSpPr/>
            <p:nvPr/>
          </p:nvCxnSpPr>
          <p:spPr>
            <a:xfrm>
              <a:off x="1785688" y="2356750"/>
              <a:ext cx="1571756" cy="28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/>
          </p:nvCxnSpPr>
          <p:spPr>
            <a:xfrm rot="5400000">
              <a:off x="5815924" y="2814395"/>
              <a:ext cx="1085495" cy="14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12"/>
            <p:cNvSpPr>
              <a:spLocks noChangeArrowheads="1"/>
            </p:cNvSpPr>
            <p:nvPr/>
          </p:nvSpPr>
          <p:spPr bwMode="auto">
            <a:xfrm>
              <a:off x="2500793" y="3100567"/>
              <a:ext cx="1068970" cy="5061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it-IT" sz="800" dirty="0"/>
                <a:t>Dirigenza medica </a:t>
              </a:r>
            </a:p>
            <a:p>
              <a:pPr algn="ctr">
                <a:defRPr/>
              </a:pPr>
              <a:r>
                <a:rPr lang="it-IT" sz="800" dirty="0"/>
                <a:t>del Territorio</a:t>
              </a:r>
            </a:p>
          </p:txBody>
        </p:sp>
        <p:sp>
          <p:nvSpPr>
            <p:cNvPr id="77" name="Oval 11"/>
            <p:cNvSpPr>
              <a:spLocks noChangeArrowheads="1"/>
            </p:cNvSpPr>
            <p:nvPr/>
          </p:nvSpPr>
          <p:spPr bwMode="auto">
            <a:xfrm>
              <a:off x="4638734" y="3110409"/>
              <a:ext cx="1068970" cy="5047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it-IT" sz="800" dirty="0"/>
                <a:t>Dirigenza tecnico-</a:t>
              </a:r>
            </a:p>
            <a:p>
              <a:pPr algn="ctr">
                <a:defRPr/>
              </a:pPr>
              <a:r>
                <a:rPr lang="it-IT" sz="800" dirty="0"/>
                <a:t>assistenziale </a:t>
              </a:r>
            </a:p>
            <a:p>
              <a:pPr algn="ctr">
                <a:defRPr/>
              </a:pPr>
              <a:r>
                <a:rPr lang="it-IT" sz="800" dirty="0"/>
                <a:t>del Territorio</a:t>
              </a:r>
            </a:p>
          </p:txBody>
        </p:sp>
        <p:cxnSp>
          <p:nvCxnSpPr>
            <p:cNvPr id="78" name="Gerade Verbindung mit Pfeil 77"/>
            <p:cNvCxnSpPr/>
            <p:nvPr/>
          </p:nvCxnSpPr>
          <p:spPr>
            <a:xfrm rot="10800000">
              <a:off x="4929199" y="2356750"/>
              <a:ext cx="1428735" cy="28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mit Pfeil 78"/>
            <p:cNvCxnSpPr>
              <a:endCxn id="77" idx="6"/>
            </p:cNvCxnSpPr>
            <p:nvPr/>
          </p:nvCxnSpPr>
          <p:spPr>
            <a:xfrm rot="10800000" flipV="1">
              <a:off x="5707705" y="3359286"/>
              <a:ext cx="650230" cy="42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mit Pfeil 79"/>
            <p:cNvCxnSpPr/>
            <p:nvPr/>
          </p:nvCxnSpPr>
          <p:spPr>
            <a:xfrm>
              <a:off x="1785688" y="3357880"/>
              <a:ext cx="71510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>
              <a:stCxn id="76" idx="6"/>
            </p:cNvCxnSpPr>
            <p:nvPr/>
          </p:nvCxnSpPr>
          <p:spPr>
            <a:xfrm>
              <a:off x="3569763" y="3353662"/>
              <a:ext cx="1049803" cy="42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22" name="Rectangle 22"/>
            <p:cNvSpPr>
              <a:spLocks noChangeArrowheads="1"/>
            </p:cNvSpPr>
            <p:nvPr/>
          </p:nvSpPr>
          <p:spPr bwMode="ltGray">
            <a:xfrm>
              <a:off x="3571868" y="3786191"/>
              <a:ext cx="1071570" cy="2857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700"/>
                <a:t>Distretto1</a:t>
              </a:r>
            </a:p>
          </p:txBody>
        </p:sp>
        <p:sp>
          <p:nvSpPr>
            <p:cNvPr id="29723" name="Rectangle 22"/>
            <p:cNvSpPr>
              <a:spLocks noChangeArrowheads="1"/>
            </p:cNvSpPr>
            <p:nvPr/>
          </p:nvSpPr>
          <p:spPr bwMode="ltGray">
            <a:xfrm>
              <a:off x="3571868" y="4143380"/>
              <a:ext cx="1071570" cy="2857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700"/>
                <a:t>Distretto 2</a:t>
              </a:r>
            </a:p>
          </p:txBody>
        </p:sp>
        <p:sp>
          <p:nvSpPr>
            <p:cNvPr id="29724" name="Rectangle 22"/>
            <p:cNvSpPr>
              <a:spLocks noChangeArrowheads="1"/>
            </p:cNvSpPr>
            <p:nvPr/>
          </p:nvSpPr>
          <p:spPr bwMode="ltGray">
            <a:xfrm>
              <a:off x="3571868" y="4500570"/>
              <a:ext cx="1071570" cy="2857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700"/>
                <a:t>Distretto 3</a:t>
              </a:r>
            </a:p>
          </p:txBody>
        </p:sp>
        <p:sp>
          <p:nvSpPr>
            <p:cNvPr id="29725" name="Rectangle 22"/>
            <p:cNvSpPr>
              <a:spLocks noChangeArrowheads="1"/>
            </p:cNvSpPr>
            <p:nvPr/>
          </p:nvSpPr>
          <p:spPr bwMode="ltGray">
            <a:xfrm>
              <a:off x="3571868" y="4857760"/>
              <a:ext cx="1071570" cy="2857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700"/>
                <a:t>Distretto 4</a:t>
              </a:r>
            </a:p>
          </p:txBody>
        </p:sp>
        <p:sp>
          <p:nvSpPr>
            <p:cNvPr id="29726" name="Rectangle 22"/>
            <p:cNvSpPr>
              <a:spLocks noChangeArrowheads="1"/>
            </p:cNvSpPr>
            <p:nvPr/>
          </p:nvSpPr>
          <p:spPr bwMode="ltGray">
            <a:xfrm>
              <a:off x="3571868" y="5214950"/>
              <a:ext cx="1071570" cy="2857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700"/>
                <a:t>Distretto 5</a:t>
              </a:r>
            </a:p>
          </p:txBody>
        </p:sp>
        <p:sp>
          <p:nvSpPr>
            <p:cNvPr id="29727" name="Rectangle 22"/>
            <p:cNvSpPr>
              <a:spLocks noChangeArrowheads="1"/>
            </p:cNvSpPr>
            <p:nvPr/>
          </p:nvSpPr>
          <p:spPr bwMode="ltGray">
            <a:xfrm>
              <a:off x="3571868" y="5572140"/>
              <a:ext cx="1071570" cy="2857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700"/>
                <a:t>Distretto 6</a:t>
              </a:r>
            </a:p>
          </p:txBody>
        </p:sp>
        <p:sp>
          <p:nvSpPr>
            <p:cNvPr id="88" name="Abgerundetes Rechteck 87"/>
            <p:cNvSpPr/>
            <p:nvPr/>
          </p:nvSpPr>
          <p:spPr>
            <a:xfrm>
              <a:off x="2571566" y="3786735"/>
              <a:ext cx="928899" cy="28543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Medici di base e medici specialisti nel distretto</a:t>
              </a:r>
            </a:p>
          </p:txBody>
        </p:sp>
        <p:sp>
          <p:nvSpPr>
            <p:cNvPr id="89" name="Abgerundetes Rechteck 88"/>
            <p:cNvSpPr/>
            <p:nvPr/>
          </p:nvSpPr>
          <p:spPr>
            <a:xfrm>
              <a:off x="2571566" y="4143879"/>
              <a:ext cx="928899" cy="28543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Medici di base e medici specialisti nel distretto</a:t>
              </a:r>
            </a:p>
          </p:txBody>
        </p:sp>
        <p:sp>
          <p:nvSpPr>
            <p:cNvPr id="90" name="Abgerundetes Rechteck 89"/>
            <p:cNvSpPr/>
            <p:nvPr/>
          </p:nvSpPr>
          <p:spPr>
            <a:xfrm>
              <a:off x="2571566" y="4501024"/>
              <a:ext cx="928899" cy="28543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Medici di base e medici specialisti nel distretto</a:t>
              </a:r>
            </a:p>
          </p:txBody>
        </p:sp>
        <p:sp>
          <p:nvSpPr>
            <p:cNvPr id="91" name="Abgerundetes Rechteck 90"/>
            <p:cNvSpPr/>
            <p:nvPr/>
          </p:nvSpPr>
          <p:spPr>
            <a:xfrm>
              <a:off x="2571566" y="4858169"/>
              <a:ext cx="928899" cy="28543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Medici di base e medici specialisti nel distretto</a:t>
              </a:r>
            </a:p>
          </p:txBody>
        </p:sp>
        <p:sp>
          <p:nvSpPr>
            <p:cNvPr id="92" name="Abgerundetes Rechteck 91"/>
            <p:cNvSpPr/>
            <p:nvPr/>
          </p:nvSpPr>
          <p:spPr>
            <a:xfrm>
              <a:off x="2571566" y="5215313"/>
              <a:ext cx="928899" cy="28543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Medici di base e medici specialisti nel distretto</a:t>
              </a:r>
            </a:p>
          </p:txBody>
        </p:sp>
        <p:sp>
          <p:nvSpPr>
            <p:cNvPr id="93" name="Abgerundetes Rechteck 92"/>
            <p:cNvSpPr/>
            <p:nvPr/>
          </p:nvSpPr>
          <p:spPr>
            <a:xfrm>
              <a:off x="2571566" y="5572458"/>
              <a:ext cx="928899" cy="28543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Medici di base e medici specialisti nel distretto</a:t>
              </a:r>
            </a:p>
          </p:txBody>
        </p:sp>
        <p:sp>
          <p:nvSpPr>
            <p:cNvPr id="94" name="Abgerundetes Rechteck 93"/>
            <p:cNvSpPr/>
            <p:nvPr/>
          </p:nvSpPr>
          <p:spPr>
            <a:xfrm>
              <a:off x="4715405" y="3786735"/>
              <a:ext cx="928899" cy="28543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Coordinatore tecnico-assistenziale di distretto</a:t>
              </a:r>
            </a:p>
          </p:txBody>
        </p:sp>
        <p:sp>
          <p:nvSpPr>
            <p:cNvPr id="95" name="Abgerundetes Rechteck 94"/>
            <p:cNvSpPr/>
            <p:nvPr/>
          </p:nvSpPr>
          <p:spPr>
            <a:xfrm>
              <a:off x="4715405" y="4143879"/>
              <a:ext cx="928899" cy="28543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Coordinatore tecnico-assistenziale di distretto</a:t>
              </a:r>
            </a:p>
          </p:txBody>
        </p:sp>
        <p:sp>
          <p:nvSpPr>
            <p:cNvPr id="96" name="Abgerundetes Rechteck 95"/>
            <p:cNvSpPr/>
            <p:nvPr/>
          </p:nvSpPr>
          <p:spPr>
            <a:xfrm>
              <a:off x="4715405" y="4501024"/>
              <a:ext cx="928899" cy="28543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Coordinatore tecnico-assistenziale di distretto</a:t>
              </a:r>
            </a:p>
          </p:txBody>
        </p:sp>
        <p:sp>
          <p:nvSpPr>
            <p:cNvPr id="97" name="Abgerundetes Rechteck 96"/>
            <p:cNvSpPr/>
            <p:nvPr/>
          </p:nvSpPr>
          <p:spPr>
            <a:xfrm>
              <a:off x="4715405" y="4858169"/>
              <a:ext cx="928899" cy="28543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Coordinatore tecnico-assistenziale di distretto</a:t>
              </a:r>
            </a:p>
          </p:txBody>
        </p:sp>
        <p:sp>
          <p:nvSpPr>
            <p:cNvPr id="98" name="Abgerundetes Rechteck 97"/>
            <p:cNvSpPr/>
            <p:nvPr/>
          </p:nvSpPr>
          <p:spPr>
            <a:xfrm>
              <a:off x="4715405" y="5215313"/>
              <a:ext cx="928899" cy="28543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Coordinatore tecnico-assistenziale di distretto</a:t>
              </a:r>
            </a:p>
          </p:txBody>
        </p:sp>
        <p:sp>
          <p:nvSpPr>
            <p:cNvPr id="99" name="Abgerundetes Rechteck 98"/>
            <p:cNvSpPr/>
            <p:nvPr/>
          </p:nvSpPr>
          <p:spPr>
            <a:xfrm>
              <a:off x="4715405" y="5572458"/>
              <a:ext cx="928899" cy="28543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Coordinatore tecnico-assistenziale di distretto</a:t>
              </a:r>
            </a:p>
          </p:txBody>
        </p:sp>
      </p:grpSp>
      <p:sp>
        <p:nvSpPr>
          <p:cNvPr id="17" name="Rechteck 16"/>
          <p:cNvSpPr/>
          <p:nvPr/>
        </p:nvSpPr>
        <p:spPr>
          <a:xfrm>
            <a:off x="2265363" y="1671638"/>
            <a:ext cx="2601912" cy="4708525"/>
          </a:xfrm>
          <a:prstGeom prst="rect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sz="2000" b="1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de-DE" sz="2400" b="1">
                <a:latin typeface="Arial" charset="0"/>
                <a:cs typeface="Arial" charset="0"/>
              </a:rPr>
              <a:t>Organigramma del territorio</a:t>
            </a:r>
          </a:p>
        </p:txBody>
      </p:sp>
      <p:sp>
        <p:nvSpPr>
          <p:cNvPr id="29699" name="Titel 1"/>
          <p:cNvSpPr>
            <a:spLocks/>
          </p:cNvSpPr>
          <p:nvPr/>
        </p:nvSpPr>
        <p:spPr bwMode="auto">
          <a:xfrm>
            <a:off x="1803400" y="177800"/>
            <a:ext cx="100203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de-DE" sz="2800" b="1"/>
          </a:p>
        </p:txBody>
      </p:sp>
      <p:sp>
        <p:nvSpPr>
          <p:cNvPr id="40" name="Richtungspfeil 7"/>
          <p:cNvSpPr/>
          <p:nvPr/>
        </p:nvSpPr>
        <p:spPr>
          <a:xfrm>
            <a:off x="305271" y="403226"/>
            <a:ext cx="1282897" cy="855260"/>
          </a:xfrm>
          <a:prstGeom prst="homePlate">
            <a:avLst>
              <a:gd name="adj" fmla="val 3085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>
              <a:solidFill>
                <a:schemeClr val="tx1"/>
              </a:solidFill>
            </a:endParaRPr>
          </a:p>
        </p:txBody>
      </p:sp>
      <p:sp>
        <p:nvSpPr>
          <p:cNvPr id="41" name="Ellipse 8"/>
          <p:cNvSpPr/>
          <p:nvPr/>
        </p:nvSpPr>
        <p:spPr>
          <a:xfrm>
            <a:off x="550863" y="584200"/>
            <a:ext cx="614362" cy="4921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400" b="1">
                <a:solidFill>
                  <a:schemeClr val="tx1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29704" name="Titel 1"/>
          <p:cNvSpPr txBox="1">
            <a:spLocks/>
          </p:cNvSpPr>
          <p:nvPr/>
        </p:nvSpPr>
        <p:spPr bwMode="auto">
          <a:xfrm>
            <a:off x="1587500" y="361950"/>
            <a:ext cx="100203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it-IT" sz="2800" b="1"/>
              <a:t>Riordino dell‘organizzazione aziendale</a:t>
            </a:r>
            <a:endParaRPr lang="de-DE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EEC85FDE-E1F2-4C0D-B5F1-1D89786AC38A}" type="slidenum">
              <a:rPr lang="de-DE"/>
              <a:pPr>
                <a:defRPr/>
              </a:pPr>
              <a:t>11</a:t>
            </a:fld>
            <a:endParaRPr lang="de-DE"/>
          </a:p>
        </p:txBody>
      </p:sp>
      <p:sp>
        <p:nvSpPr>
          <p:cNvPr id="7" name="Richtungspfeil 6"/>
          <p:cNvSpPr/>
          <p:nvPr/>
        </p:nvSpPr>
        <p:spPr>
          <a:xfrm>
            <a:off x="5832475" y="3552825"/>
            <a:ext cx="546100" cy="2730500"/>
          </a:xfrm>
          <a:prstGeom prst="homePlate">
            <a:avLst>
              <a:gd name="adj" fmla="val 9537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1747" name="Titel 1"/>
          <p:cNvSpPr>
            <a:spLocks noGrp="1"/>
          </p:cNvSpPr>
          <p:nvPr>
            <p:ph type="title" idx="4294967295"/>
          </p:nvPr>
        </p:nvSpPr>
        <p:spPr>
          <a:xfrm>
            <a:off x="1587500" y="361950"/>
            <a:ext cx="10163175" cy="944563"/>
          </a:xfrm>
        </p:spPr>
        <p:txBody>
          <a:bodyPr/>
          <a:lstStyle/>
          <a:p>
            <a:pPr eaLnBrk="1" hangingPunct="1"/>
            <a:r>
              <a:rPr lang="it-IT" sz="3200" b="1" smtClean="0"/>
              <a:t>La sintesi di quanto emerso durante gli incontri:</a:t>
            </a:r>
          </a:p>
        </p:txBody>
      </p:sp>
      <p:sp>
        <p:nvSpPr>
          <p:cNvPr id="31748" name="Inhaltsplatzhalter 2"/>
          <p:cNvSpPr>
            <a:spLocks noGrp="1"/>
          </p:cNvSpPr>
          <p:nvPr>
            <p:ph idx="4294967295"/>
          </p:nvPr>
        </p:nvSpPr>
        <p:spPr>
          <a:xfrm>
            <a:off x="1779588" y="3476625"/>
            <a:ext cx="4240212" cy="2943225"/>
          </a:xfrm>
        </p:spPr>
        <p:txBody>
          <a:bodyPr lIns="180000" rIns="144000"/>
          <a:lstStyle/>
          <a:p>
            <a:pPr marL="533400" indent="-53340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it-IT" sz="2000" b="1" smtClean="0"/>
              <a:t>Le sfide da affrontare</a:t>
            </a:r>
          </a:p>
          <a:p>
            <a:pPr marL="533400" indent="-53340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AutoNum type="arabicPeriod"/>
            </a:pPr>
            <a:r>
              <a:rPr lang="it-IT" sz="2000" smtClean="0">
                <a:cs typeface="Arial" charset="0"/>
              </a:rPr>
              <a:t>Una società che invecchia </a:t>
            </a:r>
          </a:p>
          <a:p>
            <a:pPr marL="533400" indent="-533400" eaLnBrk="1" hangingPunct="1">
              <a:lnSpc>
                <a:spcPct val="150000"/>
              </a:lnSpc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it-IT" sz="2000" smtClean="0">
                <a:cs typeface="Arial" charset="0"/>
              </a:rPr>
              <a:t>Le aspettative che cambiano</a:t>
            </a:r>
          </a:p>
          <a:p>
            <a:pPr marL="533400" indent="-533400" eaLnBrk="1" hangingPunct="1">
              <a:lnSpc>
                <a:spcPct val="150000"/>
              </a:lnSpc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it-IT" sz="2000" smtClean="0">
                <a:cs typeface="Arial" charset="0"/>
              </a:rPr>
              <a:t>Carenza di medici specialisti</a:t>
            </a:r>
          </a:p>
          <a:p>
            <a:pPr marL="533400" indent="-533400" eaLnBrk="1" hangingPunct="1">
              <a:lnSpc>
                <a:spcPct val="150000"/>
              </a:lnSpc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it-IT" sz="2000" smtClean="0">
                <a:cs typeface="Arial" charset="0"/>
              </a:rPr>
              <a:t>Nuove normative </a:t>
            </a:r>
          </a:p>
        </p:txBody>
      </p:sp>
      <p:sp>
        <p:nvSpPr>
          <p:cNvPr id="31749" name="Inhaltsplatzhalter 2"/>
          <p:cNvSpPr txBox="1">
            <a:spLocks/>
          </p:cNvSpPr>
          <p:nvPr/>
        </p:nvSpPr>
        <p:spPr bwMode="auto">
          <a:xfrm>
            <a:off x="1919288" y="1535113"/>
            <a:ext cx="94567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rIns="144000" anchor="ctr"/>
          <a:lstStyle/>
          <a:p>
            <a:pPr algn="ctr">
              <a:lnSpc>
                <a:spcPts val="3100"/>
              </a:lnSpc>
              <a:buFont typeface="Arial" charset="0"/>
              <a:buNone/>
            </a:pPr>
            <a:r>
              <a:rPr lang="it-IT" sz="4000" b="1">
                <a:solidFill>
                  <a:srgbClr val="CC0000"/>
                </a:solidFill>
              </a:rPr>
              <a:t>Riforma necessaria!</a:t>
            </a:r>
          </a:p>
        </p:txBody>
      </p:sp>
      <p:cxnSp>
        <p:nvCxnSpPr>
          <p:cNvPr id="13" name="Gerader Verbinder 12"/>
          <p:cNvCxnSpPr/>
          <p:nvPr/>
        </p:nvCxnSpPr>
        <p:spPr>
          <a:xfrm flipH="1">
            <a:off x="1982788" y="2406650"/>
            <a:ext cx="9144000" cy="0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1" name="Titel 1"/>
          <p:cNvSpPr>
            <a:spLocks/>
          </p:cNvSpPr>
          <p:nvPr/>
        </p:nvSpPr>
        <p:spPr bwMode="auto">
          <a:xfrm>
            <a:off x="1882775" y="2524125"/>
            <a:ext cx="615315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de-DE" sz="2400" b="1"/>
              <a:t>Alto il consenso per:</a:t>
            </a:r>
          </a:p>
        </p:txBody>
      </p:sp>
      <p:sp>
        <p:nvSpPr>
          <p:cNvPr id="31752" name="Inhaltsplatzhalter 2"/>
          <p:cNvSpPr txBox="1">
            <a:spLocks/>
          </p:cNvSpPr>
          <p:nvPr/>
        </p:nvSpPr>
        <p:spPr bwMode="auto">
          <a:xfrm>
            <a:off x="6661150" y="3554413"/>
            <a:ext cx="5362575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rIns="144000" anchor="ctr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de-DE" sz="2000" b="1"/>
              <a:t>    Le linee guida per lo sviluppo</a:t>
            </a:r>
            <a:endParaRPr lang="it-IT" sz="2000" b="1"/>
          </a:p>
          <a:p>
            <a:pPr>
              <a:lnSpc>
                <a:spcPts val="1400"/>
              </a:lnSpc>
              <a:buFont typeface="Arial" charset="0"/>
              <a:buNone/>
            </a:pPr>
            <a:r>
              <a:rPr lang="it-IT" sz="2000" b="1"/>
              <a:t>	</a:t>
            </a:r>
            <a:endParaRPr lang="it-IT" sz="1000" b="1"/>
          </a:p>
          <a:p>
            <a:pPr>
              <a:lnSpc>
                <a:spcPts val="2600"/>
              </a:lnSpc>
              <a:spcAft>
                <a:spcPct val="90000"/>
              </a:spcAft>
              <a:buFont typeface="Arial" charset="0"/>
              <a:buNone/>
            </a:pPr>
            <a:r>
              <a:rPr lang="it-IT" sz="2000" b="1"/>
              <a:t>    </a:t>
            </a:r>
            <a:r>
              <a:rPr lang="it-IT" sz="2000"/>
              <a:t>Rafforzare l’assistenza sul territorio</a:t>
            </a:r>
          </a:p>
          <a:p>
            <a:pPr>
              <a:lnSpc>
                <a:spcPts val="2600"/>
              </a:lnSpc>
              <a:spcAft>
                <a:spcPct val="90000"/>
              </a:spcAft>
              <a:buFont typeface="Arial" charset="0"/>
              <a:buNone/>
            </a:pPr>
            <a:r>
              <a:rPr lang="de-DE" sz="2000" b="1"/>
              <a:t>    </a:t>
            </a:r>
            <a:r>
              <a:rPr lang="de-DE" sz="2000"/>
              <a:t>Garantire il finanziamento a lungo termine</a:t>
            </a:r>
          </a:p>
          <a:p>
            <a:pPr>
              <a:lnSpc>
                <a:spcPts val="2600"/>
              </a:lnSpc>
              <a:spcAft>
                <a:spcPct val="90000"/>
              </a:spcAft>
              <a:buFont typeface="Arial" charset="0"/>
              <a:buNone/>
            </a:pPr>
            <a:r>
              <a:rPr lang="it-IT" sz="2000"/>
              <a:t>    Riordinare l‘organizzazione aziendale</a:t>
            </a:r>
            <a:endParaRPr lang="de-DE" sz="2000"/>
          </a:p>
          <a:p>
            <a:pPr>
              <a:lnSpc>
                <a:spcPts val="3100"/>
              </a:lnSpc>
              <a:buFont typeface="Arial" charset="0"/>
              <a:buChar char="•"/>
            </a:pPr>
            <a:endParaRPr lang="de-DE" sz="2000" b="1"/>
          </a:p>
        </p:txBody>
      </p:sp>
      <p:sp>
        <p:nvSpPr>
          <p:cNvPr id="25" name="Ellipse 24"/>
          <p:cNvSpPr/>
          <p:nvPr/>
        </p:nvSpPr>
        <p:spPr>
          <a:xfrm>
            <a:off x="6396038" y="4083050"/>
            <a:ext cx="612775" cy="4921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" name="Ellipse 24"/>
          <p:cNvSpPr/>
          <p:nvPr/>
        </p:nvSpPr>
        <p:spPr>
          <a:xfrm>
            <a:off x="6434138" y="4673600"/>
            <a:ext cx="612775" cy="4921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400" b="1">
                <a:solidFill>
                  <a:schemeClr val="tx1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3" name="Ellipse 24"/>
          <p:cNvSpPr/>
          <p:nvPr/>
        </p:nvSpPr>
        <p:spPr>
          <a:xfrm>
            <a:off x="6434138" y="5283200"/>
            <a:ext cx="612775" cy="4921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400" b="1">
                <a:solidFill>
                  <a:schemeClr val="tx1"/>
                </a:solidFill>
                <a:latin typeface="Arial" charset="0"/>
                <a:cs typeface="Arial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 txBox="1"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90CF540-2F51-4F34-A323-094D9DE4D220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Richtungspfeil 6"/>
          <p:cNvSpPr/>
          <p:nvPr/>
        </p:nvSpPr>
        <p:spPr>
          <a:xfrm>
            <a:off x="2019300" y="2571750"/>
            <a:ext cx="546100" cy="2730500"/>
          </a:xfrm>
          <a:prstGeom prst="homePlate">
            <a:avLst>
              <a:gd name="adj" fmla="val 9537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3795" name="Titel 1"/>
          <p:cNvSpPr>
            <a:spLocks noGrp="1"/>
          </p:cNvSpPr>
          <p:nvPr>
            <p:ph type="title" idx="4294967295"/>
          </p:nvPr>
        </p:nvSpPr>
        <p:spPr>
          <a:xfrm>
            <a:off x="1587500" y="361950"/>
            <a:ext cx="10163175" cy="944563"/>
          </a:xfrm>
        </p:spPr>
        <p:txBody>
          <a:bodyPr/>
          <a:lstStyle/>
          <a:p>
            <a:pPr eaLnBrk="1" hangingPunct="1"/>
            <a:r>
              <a:rPr lang="it-IT" sz="3200" b="1" smtClean="0"/>
              <a:t>La sintesi di quanto emerso durante gli incontri</a:t>
            </a:r>
            <a:r>
              <a:rPr lang="de-DE" sz="3200" b="1" smtClean="0"/>
              <a:t>:</a:t>
            </a:r>
          </a:p>
        </p:txBody>
      </p:sp>
      <p:sp>
        <p:nvSpPr>
          <p:cNvPr id="33796" name="Inhaltsplatzhalter 2"/>
          <p:cNvSpPr txBox="1">
            <a:spLocks/>
          </p:cNvSpPr>
          <p:nvPr/>
        </p:nvSpPr>
        <p:spPr bwMode="auto">
          <a:xfrm>
            <a:off x="2411413" y="3576638"/>
            <a:ext cx="841851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rIns="144000" anchor="ctr"/>
          <a:lstStyle/>
          <a:p>
            <a:pPr>
              <a:lnSpc>
                <a:spcPts val="2600"/>
              </a:lnSpc>
              <a:buFont typeface="Arial" charset="0"/>
              <a:buNone/>
            </a:pPr>
            <a:r>
              <a:rPr lang="de-DE" sz="2000" b="1"/>
              <a:t>	 </a:t>
            </a:r>
            <a:r>
              <a:rPr lang="de-DE" sz="2000"/>
              <a:t>Offrire una qualità ottimale nei 7 ospedali</a:t>
            </a:r>
            <a:r>
              <a:rPr lang="it-IT" sz="2000" b="1"/>
              <a:t>  </a:t>
            </a:r>
            <a:endParaRPr lang="de-DE" sz="2000" b="1"/>
          </a:p>
        </p:txBody>
      </p:sp>
      <p:sp>
        <p:nvSpPr>
          <p:cNvPr id="33797" name="Inhaltsplatzhalter 2"/>
          <p:cNvSpPr txBox="1">
            <a:spLocks/>
          </p:cNvSpPr>
          <p:nvPr/>
        </p:nvSpPr>
        <p:spPr bwMode="auto">
          <a:xfrm>
            <a:off x="1919288" y="1535113"/>
            <a:ext cx="94567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rIns="144000" anchor="ctr"/>
          <a:lstStyle/>
          <a:p>
            <a:pPr algn="ctr">
              <a:lnSpc>
                <a:spcPts val="3100"/>
              </a:lnSpc>
              <a:buFont typeface="Arial" charset="0"/>
              <a:buNone/>
            </a:pPr>
            <a:r>
              <a:rPr lang="it-IT" sz="4000" b="1">
                <a:solidFill>
                  <a:srgbClr val="CC0000"/>
                </a:solidFill>
              </a:rPr>
              <a:t>Riforma necessaria!</a:t>
            </a:r>
          </a:p>
        </p:txBody>
      </p:sp>
      <p:cxnSp>
        <p:nvCxnSpPr>
          <p:cNvPr id="13" name="Gerader Verbinder 12"/>
          <p:cNvCxnSpPr/>
          <p:nvPr/>
        </p:nvCxnSpPr>
        <p:spPr>
          <a:xfrm flipH="1">
            <a:off x="1982788" y="2406650"/>
            <a:ext cx="9144000" cy="0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>
            <a:off x="2747963" y="3606800"/>
            <a:ext cx="612775" cy="4921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400" b="1">
                <a:solidFill>
                  <a:schemeClr val="tx1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33800" name="Titel 1"/>
          <p:cNvSpPr>
            <a:spLocks/>
          </p:cNvSpPr>
          <p:nvPr/>
        </p:nvSpPr>
        <p:spPr bwMode="auto">
          <a:xfrm>
            <a:off x="2330450" y="2524125"/>
            <a:ext cx="884872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it-IT" sz="2400" b="1"/>
              <a:t>Necessità di dialogo/confronto in merito alla linea guida   </a:t>
            </a:r>
          </a:p>
        </p:txBody>
      </p:sp>
      <p:sp>
        <p:nvSpPr>
          <p:cNvPr id="33801" name="Inhaltsplatzhalter 2"/>
          <p:cNvSpPr txBox="1">
            <a:spLocks/>
          </p:cNvSpPr>
          <p:nvPr/>
        </p:nvSpPr>
        <p:spPr bwMode="auto">
          <a:xfrm>
            <a:off x="4878388" y="4643438"/>
            <a:ext cx="6096000" cy="19145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180000" rIns="144000" anchor="ctr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de-DE" sz="1600" b="1" i="1"/>
          </a:p>
          <a:p>
            <a:pPr>
              <a:lnSpc>
                <a:spcPts val="2600"/>
              </a:lnSpc>
              <a:buFont typeface="Arial" charset="0"/>
              <a:buNone/>
            </a:pPr>
            <a:r>
              <a:rPr lang="it-IT" sz="1600" b="1" i="1"/>
              <a:t>Forte identificazione con la propria struttura!</a:t>
            </a:r>
          </a:p>
          <a:p>
            <a:pPr>
              <a:lnSpc>
                <a:spcPts val="2600"/>
              </a:lnSpc>
              <a:buFont typeface="Arial" charset="0"/>
              <a:buNone/>
            </a:pPr>
            <a:r>
              <a:rPr lang="it-IT" sz="1600" b="1" i="1"/>
              <a:t>	</a:t>
            </a:r>
          </a:p>
          <a:p>
            <a:pPr>
              <a:lnSpc>
                <a:spcPts val="2600"/>
              </a:lnSpc>
              <a:buFont typeface="Arial" charset="0"/>
              <a:buNone/>
            </a:pPr>
            <a:r>
              <a:rPr lang="it-IT" sz="1600" b="1" i="1"/>
              <a:t> 	Grande impegno!</a:t>
            </a:r>
          </a:p>
          <a:p>
            <a:pPr>
              <a:lnSpc>
                <a:spcPts val="2600"/>
              </a:lnSpc>
              <a:buFont typeface="Arial" charset="0"/>
              <a:buNone/>
            </a:pPr>
            <a:endParaRPr lang="it-IT" sz="1600" b="1" i="1"/>
          </a:p>
          <a:p>
            <a:pPr>
              <a:lnSpc>
                <a:spcPts val="2600"/>
              </a:lnSpc>
              <a:buFont typeface="Arial" charset="0"/>
              <a:buNone/>
            </a:pPr>
            <a:r>
              <a:rPr lang="it-IT" sz="1600" b="1" i="1"/>
              <a:t>		Differenti opinioni su cosa e dove!</a:t>
            </a:r>
          </a:p>
          <a:p>
            <a:pPr>
              <a:lnSpc>
                <a:spcPts val="2600"/>
              </a:lnSpc>
              <a:buFont typeface="Arial" charset="0"/>
              <a:buNone/>
            </a:pPr>
            <a:endParaRPr lang="de-DE" sz="16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BB0B4373-90C1-4FAE-AAB2-2A88C008CE62}" type="slidenum">
              <a:rPr lang="de-DE"/>
              <a:pPr>
                <a:defRPr/>
              </a:pPr>
              <a:t>13</a:t>
            </a:fld>
            <a:endParaRPr lang="de-DE"/>
          </a:p>
        </p:txBody>
      </p:sp>
      <p:sp>
        <p:nvSpPr>
          <p:cNvPr id="35842" name="Titel 1"/>
          <p:cNvSpPr>
            <a:spLocks noGrp="1"/>
          </p:cNvSpPr>
          <p:nvPr>
            <p:ph type="title" idx="4294967295"/>
          </p:nvPr>
        </p:nvSpPr>
        <p:spPr>
          <a:xfrm>
            <a:off x="1587500" y="361950"/>
            <a:ext cx="9766300" cy="944563"/>
          </a:xfrm>
        </p:spPr>
        <p:txBody>
          <a:bodyPr/>
          <a:lstStyle/>
          <a:p>
            <a:pPr eaLnBrk="1" hangingPunct="1"/>
            <a:r>
              <a:rPr lang="it-IT" sz="2800" b="1" smtClean="0"/>
              <a:t>I prossimi passi</a:t>
            </a:r>
            <a:endParaRPr lang="de-DE" sz="2800" b="1" smtClean="0">
              <a:cs typeface="Arial" charset="0"/>
            </a:endParaRPr>
          </a:p>
        </p:txBody>
      </p:sp>
      <p:grpSp>
        <p:nvGrpSpPr>
          <p:cNvPr id="35843" name="Group 18"/>
          <p:cNvGrpSpPr>
            <a:grpSpLocks/>
          </p:cNvGrpSpPr>
          <p:nvPr/>
        </p:nvGrpSpPr>
        <p:grpSpPr bwMode="auto">
          <a:xfrm>
            <a:off x="1604963" y="2330450"/>
            <a:ext cx="10136187" cy="366713"/>
            <a:chOff x="945" y="1642"/>
            <a:chExt cx="6385" cy="231"/>
          </a:xfrm>
        </p:grpSpPr>
        <p:sp>
          <p:nvSpPr>
            <p:cNvPr id="35855" name="Textfeld 3"/>
            <p:cNvSpPr txBox="1">
              <a:spLocks noChangeArrowheads="1"/>
            </p:cNvSpPr>
            <p:nvPr/>
          </p:nvSpPr>
          <p:spPr bwMode="auto">
            <a:xfrm>
              <a:off x="1984" y="1642"/>
              <a:ext cx="53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80975" indent="-180975"/>
              <a:r>
                <a:rPr lang="it-IT"/>
                <a:t>Presentazione del sistema costi standard (studio Prof. Pasdera)</a:t>
              </a:r>
            </a:p>
          </p:txBody>
        </p:sp>
        <p:sp>
          <p:nvSpPr>
            <p:cNvPr id="35856" name="Textfeld 8"/>
            <p:cNvSpPr txBox="1">
              <a:spLocks noChangeArrowheads="1"/>
            </p:cNvSpPr>
            <p:nvPr/>
          </p:nvSpPr>
          <p:spPr bwMode="auto">
            <a:xfrm>
              <a:off x="945" y="1642"/>
              <a:ext cx="9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b="1"/>
                <a:t>metà nov.</a:t>
              </a:r>
            </a:p>
          </p:txBody>
        </p:sp>
      </p:grpSp>
      <p:sp>
        <p:nvSpPr>
          <p:cNvPr id="35844" name="Textfeld 5"/>
          <p:cNvSpPr txBox="1">
            <a:spLocks noChangeArrowheads="1"/>
          </p:cNvSpPr>
          <p:nvPr/>
        </p:nvSpPr>
        <p:spPr bwMode="auto">
          <a:xfrm>
            <a:off x="3254375" y="1619250"/>
            <a:ext cx="8486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Incontro con il Ministro alla Salute Beatrice Lorenzin </a:t>
            </a:r>
          </a:p>
        </p:txBody>
      </p:sp>
      <p:sp>
        <p:nvSpPr>
          <p:cNvPr id="35845" name="Textfeld 10"/>
          <p:cNvSpPr txBox="1">
            <a:spLocks noChangeArrowheads="1"/>
          </p:cNvSpPr>
          <p:nvPr/>
        </p:nvSpPr>
        <p:spPr bwMode="auto">
          <a:xfrm>
            <a:off x="1604963" y="1622425"/>
            <a:ext cx="1562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/>
              <a:t>22.10.14</a:t>
            </a:r>
          </a:p>
        </p:txBody>
      </p:sp>
      <p:grpSp>
        <p:nvGrpSpPr>
          <p:cNvPr id="35846" name="Group 19"/>
          <p:cNvGrpSpPr>
            <a:grpSpLocks/>
          </p:cNvGrpSpPr>
          <p:nvPr/>
        </p:nvGrpSpPr>
        <p:grpSpPr bwMode="auto">
          <a:xfrm>
            <a:off x="1604963" y="4111625"/>
            <a:ext cx="10136187" cy="366713"/>
            <a:chOff x="945" y="1642"/>
            <a:chExt cx="6385" cy="231"/>
          </a:xfrm>
        </p:grpSpPr>
        <p:sp>
          <p:nvSpPr>
            <p:cNvPr id="35853" name="Textfeld 3"/>
            <p:cNvSpPr txBox="1">
              <a:spLocks noChangeArrowheads="1"/>
            </p:cNvSpPr>
            <p:nvPr/>
          </p:nvSpPr>
          <p:spPr bwMode="auto">
            <a:xfrm>
              <a:off x="1984" y="1642"/>
              <a:ext cx="53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80975" indent="-180975"/>
              <a:r>
                <a:rPr lang="it-IT"/>
                <a:t>Udienza presso il Consiglio provinciale dell‘Alto Adige</a:t>
              </a:r>
            </a:p>
          </p:txBody>
        </p:sp>
        <p:sp>
          <p:nvSpPr>
            <p:cNvPr id="35854" name="Textfeld 8"/>
            <p:cNvSpPr txBox="1">
              <a:spLocks noChangeArrowheads="1"/>
            </p:cNvSpPr>
            <p:nvPr/>
          </p:nvSpPr>
          <p:spPr bwMode="auto">
            <a:xfrm>
              <a:off x="945" y="1642"/>
              <a:ext cx="9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b="1"/>
                <a:t>fine nov.</a:t>
              </a:r>
            </a:p>
          </p:txBody>
        </p:sp>
      </p:grpSp>
      <p:grpSp>
        <p:nvGrpSpPr>
          <p:cNvPr id="35847" name="Group 22"/>
          <p:cNvGrpSpPr>
            <a:grpSpLocks/>
          </p:cNvGrpSpPr>
          <p:nvPr/>
        </p:nvGrpSpPr>
        <p:grpSpPr bwMode="auto">
          <a:xfrm>
            <a:off x="1604963" y="4978400"/>
            <a:ext cx="10136187" cy="915988"/>
            <a:chOff x="945" y="1642"/>
            <a:chExt cx="6385" cy="577"/>
          </a:xfrm>
        </p:grpSpPr>
        <p:sp>
          <p:nvSpPr>
            <p:cNvPr id="35851" name="Textfeld 3"/>
            <p:cNvSpPr txBox="1">
              <a:spLocks noChangeArrowheads="1"/>
            </p:cNvSpPr>
            <p:nvPr/>
          </p:nvSpPr>
          <p:spPr bwMode="auto">
            <a:xfrm>
              <a:off x="1984" y="1642"/>
              <a:ext cx="534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80975" indent="-180975"/>
              <a:r>
                <a:rPr lang="it-IT"/>
                <a:t>Analisi e valutazione delle proposte;</a:t>
              </a:r>
            </a:p>
            <a:p>
              <a:pPr marL="180975" indent="-180975"/>
              <a:r>
                <a:rPr lang="it-IT">
                  <a:sym typeface="Wingdings" pitchFamily="2" charset="2"/>
                </a:rPr>
                <a:t>  </a:t>
              </a:r>
            </a:p>
            <a:p>
              <a:pPr marL="180975" indent="-180975"/>
              <a:r>
                <a:rPr lang="it-IT">
                  <a:sym typeface="Wingdings" pitchFamily="2" charset="2"/>
                </a:rPr>
                <a:t>    risultati a gennaio </a:t>
              </a:r>
              <a:r>
                <a:rPr lang="it-IT"/>
                <a:t>2015</a:t>
              </a:r>
            </a:p>
          </p:txBody>
        </p:sp>
        <p:sp>
          <p:nvSpPr>
            <p:cNvPr id="35852" name="Textfeld 8"/>
            <p:cNvSpPr txBox="1">
              <a:spLocks noChangeArrowheads="1"/>
            </p:cNvSpPr>
            <p:nvPr/>
          </p:nvSpPr>
          <p:spPr bwMode="auto">
            <a:xfrm>
              <a:off x="945" y="1642"/>
              <a:ext cx="9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b="1"/>
                <a:t>dic. 2014</a:t>
              </a:r>
            </a:p>
          </p:txBody>
        </p:sp>
      </p:grpSp>
      <p:grpSp>
        <p:nvGrpSpPr>
          <p:cNvPr id="35848" name="Group 25"/>
          <p:cNvGrpSpPr>
            <a:grpSpLocks/>
          </p:cNvGrpSpPr>
          <p:nvPr/>
        </p:nvGrpSpPr>
        <p:grpSpPr bwMode="auto">
          <a:xfrm>
            <a:off x="1604963" y="3224213"/>
            <a:ext cx="10279062" cy="376237"/>
            <a:chOff x="855" y="1642"/>
            <a:chExt cx="6475" cy="237"/>
          </a:xfrm>
        </p:grpSpPr>
        <p:sp>
          <p:nvSpPr>
            <p:cNvPr id="35849" name="Textfeld 3"/>
            <p:cNvSpPr txBox="1">
              <a:spLocks noChangeArrowheads="1"/>
            </p:cNvSpPr>
            <p:nvPr/>
          </p:nvSpPr>
          <p:spPr bwMode="auto">
            <a:xfrm>
              <a:off x="1894" y="1642"/>
              <a:ext cx="5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80975" indent="-180975"/>
              <a:r>
                <a:rPr lang="it-IT"/>
                <a:t> I Comprensori sanitari presentano proposte</a:t>
              </a:r>
            </a:p>
          </p:txBody>
        </p:sp>
        <p:sp>
          <p:nvSpPr>
            <p:cNvPr id="35850" name="Textfeld 8"/>
            <p:cNvSpPr txBox="1">
              <a:spLocks noChangeArrowheads="1"/>
            </p:cNvSpPr>
            <p:nvPr/>
          </p:nvSpPr>
          <p:spPr bwMode="auto">
            <a:xfrm>
              <a:off x="855" y="1648"/>
              <a:ext cx="114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b="1"/>
                <a:t>fino al 24 nov.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ichtungspfeil 25"/>
          <p:cNvSpPr/>
          <p:nvPr/>
        </p:nvSpPr>
        <p:spPr>
          <a:xfrm>
            <a:off x="2978150" y="1809750"/>
            <a:ext cx="2252663" cy="571500"/>
          </a:xfrm>
          <a:prstGeom prst="homePlate">
            <a:avLst/>
          </a:prstGeom>
          <a:noFill/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600">
                <a:solidFill>
                  <a:schemeClr val="tx1"/>
                </a:solidFill>
                <a:latin typeface="Arial" charset="0"/>
                <a:cs typeface="Arial" charset="0"/>
              </a:rPr>
              <a:t>Pianific. </a:t>
            </a:r>
          </a:p>
        </p:txBody>
      </p:sp>
      <p:sp>
        <p:nvSpPr>
          <p:cNvPr id="28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D442211A-B05E-48C7-9A12-B49F3B203778}" type="slidenum">
              <a:rPr lang="de-DE"/>
              <a:pPr>
                <a:defRPr/>
              </a:pPr>
              <a:t>2</a:t>
            </a:fld>
            <a:endParaRPr lang="de-DE"/>
          </a:p>
        </p:txBody>
      </p:sp>
      <p:sp>
        <p:nvSpPr>
          <p:cNvPr id="6147" name="Titel 1"/>
          <p:cNvSpPr>
            <a:spLocks noGrp="1"/>
          </p:cNvSpPr>
          <p:nvPr>
            <p:ph type="title" idx="4294967295"/>
          </p:nvPr>
        </p:nvSpPr>
        <p:spPr>
          <a:xfrm>
            <a:off x="1587500" y="361950"/>
            <a:ext cx="9766300" cy="944563"/>
          </a:xfrm>
        </p:spPr>
        <p:txBody>
          <a:bodyPr/>
          <a:lstStyle/>
          <a:p>
            <a:pPr eaLnBrk="1" hangingPunct="1"/>
            <a:r>
              <a:rPr lang="de-DE" sz="2800" b="1" smtClean="0">
                <a:solidFill>
                  <a:srgbClr val="CC0000"/>
                </a:solidFill>
                <a:cs typeface="Arial" charset="0"/>
              </a:rPr>
              <a:t>Da tenere a mente: </a:t>
            </a:r>
            <a:r>
              <a:rPr lang="it-IT" sz="2800" b="1" smtClean="0">
                <a:cs typeface="Arial" charset="0"/>
              </a:rPr>
              <a:t>Piano di sviluppo</a:t>
            </a:r>
            <a:r>
              <a:rPr lang="de-DE" sz="2800" b="1" smtClean="0">
                <a:cs typeface="Arial" charset="0"/>
              </a:rPr>
              <a:t> </a:t>
            </a:r>
          </a:p>
        </p:txBody>
      </p:sp>
      <p:cxnSp>
        <p:nvCxnSpPr>
          <p:cNvPr id="4" name="Gerader Verbinder 3"/>
          <p:cNvCxnSpPr/>
          <p:nvPr/>
        </p:nvCxnSpPr>
        <p:spPr>
          <a:xfrm>
            <a:off x="1882775" y="1155700"/>
            <a:ext cx="0" cy="513080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/>
          <p:cNvCxnSpPr/>
          <p:nvPr/>
        </p:nvCxnSpPr>
        <p:spPr>
          <a:xfrm flipH="1">
            <a:off x="1882775" y="6273800"/>
            <a:ext cx="95758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Textfeld 7"/>
          <p:cNvSpPr txBox="1">
            <a:spLocks noChangeArrowheads="1"/>
          </p:cNvSpPr>
          <p:nvPr/>
        </p:nvSpPr>
        <p:spPr bwMode="auto">
          <a:xfrm>
            <a:off x="2203450" y="6115050"/>
            <a:ext cx="5810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2014</a:t>
            </a:r>
          </a:p>
        </p:txBody>
      </p:sp>
      <p:sp>
        <p:nvSpPr>
          <p:cNvPr id="6151" name="Textfeld 9"/>
          <p:cNvSpPr txBox="1">
            <a:spLocks noChangeArrowheads="1"/>
          </p:cNvSpPr>
          <p:nvPr/>
        </p:nvSpPr>
        <p:spPr bwMode="auto">
          <a:xfrm>
            <a:off x="3549650" y="6115050"/>
            <a:ext cx="582613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2015</a:t>
            </a:r>
          </a:p>
        </p:txBody>
      </p:sp>
      <p:sp>
        <p:nvSpPr>
          <p:cNvPr id="6152" name="Textfeld 10"/>
          <p:cNvSpPr txBox="1">
            <a:spLocks noChangeArrowheads="1"/>
          </p:cNvSpPr>
          <p:nvPr/>
        </p:nvSpPr>
        <p:spPr bwMode="auto">
          <a:xfrm>
            <a:off x="4895850" y="6115050"/>
            <a:ext cx="6318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2016 </a:t>
            </a:r>
          </a:p>
        </p:txBody>
      </p:sp>
      <p:sp>
        <p:nvSpPr>
          <p:cNvPr id="6153" name="Textfeld 12"/>
          <p:cNvSpPr txBox="1">
            <a:spLocks noChangeArrowheads="1"/>
          </p:cNvSpPr>
          <p:nvPr/>
        </p:nvSpPr>
        <p:spPr bwMode="auto">
          <a:xfrm>
            <a:off x="6292850" y="6115050"/>
            <a:ext cx="6318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2017 </a:t>
            </a:r>
          </a:p>
        </p:txBody>
      </p:sp>
      <p:sp>
        <p:nvSpPr>
          <p:cNvPr id="6154" name="Textfeld 13"/>
          <p:cNvSpPr txBox="1">
            <a:spLocks noChangeArrowheads="1"/>
          </p:cNvSpPr>
          <p:nvPr/>
        </p:nvSpPr>
        <p:spPr bwMode="auto">
          <a:xfrm>
            <a:off x="7688263" y="6115050"/>
            <a:ext cx="6318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2018 </a:t>
            </a:r>
          </a:p>
        </p:txBody>
      </p:sp>
      <p:sp>
        <p:nvSpPr>
          <p:cNvPr id="6155" name="Textfeld 14"/>
          <p:cNvSpPr txBox="1">
            <a:spLocks noChangeArrowheads="1"/>
          </p:cNvSpPr>
          <p:nvPr/>
        </p:nvSpPr>
        <p:spPr bwMode="auto">
          <a:xfrm>
            <a:off x="9085263" y="6115050"/>
            <a:ext cx="6318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2019 </a:t>
            </a:r>
          </a:p>
        </p:txBody>
      </p:sp>
      <p:sp>
        <p:nvSpPr>
          <p:cNvPr id="6156" name="Textfeld 15"/>
          <p:cNvSpPr txBox="1">
            <a:spLocks noChangeArrowheads="1"/>
          </p:cNvSpPr>
          <p:nvPr/>
        </p:nvSpPr>
        <p:spPr bwMode="auto">
          <a:xfrm>
            <a:off x="10480675" y="6115050"/>
            <a:ext cx="6318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2020 </a:t>
            </a:r>
          </a:p>
        </p:txBody>
      </p:sp>
      <p:grpSp>
        <p:nvGrpSpPr>
          <p:cNvPr id="6157" name="Group 26"/>
          <p:cNvGrpSpPr>
            <a:grpSpLocks/>
          </p:cNvGrpSpPr>
          <p:nvPr/>
        </p:nvGrpSpPr>
        <p:grpSpPr bwMode="auto">
          <a:xfrm>
            <a:off x="2001838" y="4972050"/>
            <a:ext cx="735012" cy="673100"/>
            <a:chOff x="1417" y="3144"/>
            <a:chExt cx="463" cy="424"/>
          </a:xfrm>
        </p:grpSpPr>
        <p:sp>
          <p:nvSpPr>
            <p:cNvPr id="18" name="Ellipse 17"/>
            <p:cNvSpPr/>
            <p:nvPr/>
          </p:nvSpPr>
          <p:spPr>
            <a:xfrm>
              <a:off x="1476" y="3200"/>
              <a:ext cx="212" cy="17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572" y="3296"/>
              <a:ext cx="212" cy="17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668" y="3392"/>
              <a:ext cx="212" cy="17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1" name="Ellipse 20"/>
            <p:cNvSpPr/>
            <p:nvPr/>
          </p:nvSpPr>
          <p:spPr>
            <a:xfrm>
              <a:off x="1417" y="3335"/>
              <a:ext cx="213" cy="17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2" name="Ellipse 21"/>
            <p:cNvSpPr/>
            <p:nvPr/>
          </p:nvSpPr>
          <p:spPr>
            <a:xfrm>
              <a:off x="1652" y="3144"/>
              <a:ext cx="212" cy="17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cmpd="sng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6158" name="Textfeld 22"/>
          <p:cNvSpPr txBox="1">
            <a:spLocks noChangeArrowheads="1"/>
          </p:cNvSpPr>
          <p:nvPr/>
        </p:nvSpPr>
        <p:spPr bwMode="auto">
          <a:xfrm>
            <a:off x="1838325" y="5659438"/>
            <a:ext cx="141605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700"/>
              </a:lnSpc>
            </a:pPr>
            <a:r>
              <a:rPr lang="de-DE" sz="1600" b="1"/>
              <a:t>Info-Tour</a:t>
            </a:r>
          </a:p>
        </p:txBody>
      </p:sp>
      <p:sp>
        <p:nvSpPr>
          <p:cNvPr id="24" name="Raute 23"/>
          <p:cNvSpPr/>
          <p:nvPr/>
        </p:nvSpPr>
        <p:spPr>
          <a:xfrm>
            <a:off x="2790825" y="3932238"/>
            <a:ext cx="508000" cy="455612"/>
          </a:xfrm>
          <a:prstGeom prst="diamond">
            <a:avLst/>
          </a:prstGeom>
          <a:solidFill>
            <a:schemeClr val="tx2">
              <a:lumMod val="40000"/>
              <a:lumOff val="60000"/>
            </a:schemeClr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160" name="Textfeld 24"/>
          <p:cNvSpPr txBox="1">
            <a:spLocks noChangeArrowheads="1"/>
          </p:cNvSpPr>
          <p:nvPr/>
        </p:nvSpPr>
        <p:spPr bwMode="auto">
          <a:xfrm>
            <a:off x="1524000" y="4378325"/>
            <a:ext cx="3559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700"/>
              </a:lnSpc>
            </a:pPr>
            <a:r>
              <a:rPr lang="it-IT" sz="1600" b="1"/>
              <a:t>Nuova legge provinciale, </a:t>
            </a:r>
          </a:p>
          <a:p>
            <a:pPr algn="ctr">
              <a:lnSpc>
                <a:spcPts val="1700"/>
              </a:lnSpc>
            </a:pPr>
            <a:r>
              <a:rPr lang="it-IT" sz="1600" b="1"/>
              <a:t>Piano sanitario provinciale</a:t>
            </a:r>
          </a:p>
        </p:txBody>
      </p:sp>
      <p:sp>
        <p:nvSpPr>
          <p:cNvPr id="2" name="Richtungspfeil 25"/>
          <p:cNvSpPr/>
          <p:nvPr/>
        </p:nvSpPr>
        <p:spPr>
          <a:xfrm>
            <a:off x="3000375" y="2879725"/>
            <a:ext cx="2252663" cy="571500"/>
          </a:xfrm>
          <a:prstGeom prst="homePlate">
            <a:avLst/>
          </a:prstGeom>
          <a:noFill/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600">
                <a:solidFill>
                  <a:schemeClr val="tx1"/>
                </a:solidFill>
                <a:latin typeface="Arial" charset="0"/>
                <a:cs typeface="Arial" charset="0"/>
              </a:rPr>
              <a:t>Pianificazione</a:t>
            </a:r>
          </a:p>
        </p:txBody>
      </p:sp>
      <p:sp>
        <p:nvSpPr>
          <p:cNvPr id="27" name="Richtungspfeil 26"/>
          <p:cNvSpPr/>
          <p:nvPr/>
        </p:nvSpPr>
        <p:spPr>
          <a:xfrm>
            <a:off x="4543425" y="2879725"/>
            <a:ext cx="2073275" cy="5715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Umsetzung</a:t>
            </a:r>
          </a:p>
        </p:txBody>
      </p:sp>
      <p:sp>
        <p:nvSpPr>
          <p:cNvPr id="29" name="Richtungspfeil 28"/>
          <p:cNvSpPr/>
          <p:nvPr/>
        </p:nvSpPr>
        <p:spPr>
          <a:xfrm>
            <a:off x="3886200" y="1806575"/>
            <a:ext cx="6870700" cy="5715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600">
                <a:solidFill>
                  <a:schemeClr val="tx1"/>
                </a:solidFill>
                <a:latin typeface="Arial" charset="0"/>
                <a:cs typeface="Arial" charset="0"/>
              </a:rPr>
              <a:t>Implementazione</a:t>
            </a:r>
          </a:p>
        </p:txBody>
      </p:sp>
      <p:sp>
        <p:nvSpPr>
          <p:cNvPr id="6164" name="Textfeld 29"/>
          <p:cNvSpPr txBox="1">
            <a:spLocks noChangeArrowheads="1"/>
          </p:cNvSpPr>
          <p:nvPr/>
        </p:nvSpPr>
        <p:spPr bwMode="auto">
          <a:xfrm>
            <a:off x="6372225" y="2443163"/>
            <a:ext cx="3705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700"/>
              </a:lnSpc>
            </a:pPr>
            <a:r>
              <a:rPr lang="it-IT" sz="1600" b="1"/>
              <a:t>Programmi di efficacia ed efficienza</a:t>
            </a:r>
          </a:p>
        </p:txBody>
      </p:sp>
      <p:sp>
        <p:nvSpPr>
          <p:cNvPr id="3" name="Richtungspfeil 25"/>
          <p:cNvSpPr/>
          <p:nvPr/>
        </p:nvSpPr>
        <p:spPr>
          <a:xfrm>
            <a:off x="3000375" y="2879725"/>
            <a:ext cx="2252663" cy="571500"/>
          </a:xfrm>
          <a:prstGeom prst="homePlate">
            <a:avLst/>
          </a:prstGeom>
          <a:noFill/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 sz="16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ichtungspfeil 26"/>
          <p:cNvSpPr/>
          <p:nvPr/>
        </p:nvSpPr>
        <p:spPr>
          <a:xfrm>
            <a:off x="4543425" y="2879725"/>
            <a:ext cx="2073275" cy="5715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600">
                <a:solidFill>
                  <a:schemeClr val="tx1"/>
                </a:solidFill>
                <a:latin typeface="Arial" charset="0"/>
                <a:cs typeface="Arial" charset="0"/>
              </a:rPr>
              <a:t>Implementazione</a:t>
            </a:r>
          </a:p>
        </p:txBody>
      </p:sp>
      <p:sp>
        <p:nvSpPr>
          <p:cNvPr id="6167" name="Textfeld 27"/>
          <p:cNvSpPr txBox="1">
            <a:spLocks noChangeArrowheads="1"/>
          </p:cNvSpPr>
          <p:nvPr/>
        </p:nvSpPr>
        <p:spPr bwMode="auto">
          <a:xfrm>
            <a:off x="3197225" y="3573463"/>
            <a:ext cx="2981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700"/>
              </a:lnSpc>
            </a:pPr>
            <a:r>
              <a:rPr lang="it-IT" sz="1600" b="1"/>
              <a:t>Organizzazione </a:t>
            </a:r>
          </a:p>
        </p:txBody>
      </p:sp>
      <p:sp>
        <p:nvSpPr>
          <p:cNvPr id="6168" name="Titel 1"/>
          <p:cNvSpPr>
            <a:spLocks/>
          </p:cNvSpPr>
          <p:nvPr/>
        </p:nvSpPr>
        <p:spPr bwMode="auto">
          <a:xfrm>
            <a:off x="3898900" y="4914900"/>
            <a:ext cx="44132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de-DE" sz="3200" b="1">
                <a:solidFill>
                  <a:srgbClr val="CC0000"/>
                </a:solidFill>
              </a:rPr>
              <a:t> ora ci troviamo qui</a:t>
            </a:r>
          </a:p>
        </p:txBody>
      </p:sp>
      <p:sp>
        <p:nvSpPr>
          <p:cNvPr id="6169" name="Line 33"/>
          <p:cNvSpPr>
            <a:spLocks noChangeShapeType="1"/>
          </p:cNvSpPr>
          <p:nvPr/>
        </p:nvSpPr>
        <p:spPr bwMode="auto">
          <a:xfrm flipH="1">
            <a:off x="3152775" y="5381625"/>
            <a:ext cx="809625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 txBox="1"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6F92277-E11F-44F3-A615-3422EBA008AB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70" name="Titel 1"/>
          <p:cNvSpPr>
            <a:spLocks noGrp="1"/>
          </p:cNvSpPr>
          <p:nvPr>
            <p:ph type="title" idx="4294967295"/>
          </p:nvPr>
        </p:nvSpPr>
        <p:spPr>
          <a:xfrm>
            <a:off x="1587500" y="361950"/>
            <a:ext cx="9766300" cy="944563"/>
          </a:xfrm>
        </p:spPr>
        <p:txBody>
          <a:bodyPr/>
          <a:lstStyle/>
          <a:p>
            <a:pPr eaLnBrk="1" hangingPunct="1"/>
            <a:r>
              <a:rPr lang="it-IT" sz="3200" b="1" smtClean="0">
                <a:cs typeface="Arial" charset="0"/>
              </a:rPr>
              <a:t>I passi fino ad ora intrapresi</a:t>
            </a:r>
            <a:endParaRPr lang="it-IT" sz="3200" b="1" smtClean="0">
              <a:solidFill>
                <a:srgbClr val="CC0000"/>
              </a:solidFill>
              <a:cs typeface="Arial" charset="0"/>
            </a:endParaRPr>
          </a:p>
        </p:txBody>
      </p:sp>
      <p:cxnSp>
        <p:nvCxnSpPr>
          <p:cNvPr id="4" name="Gerader Verbinder 3"/>
          <p:cNvCxnSpPr/>
          <p:nvPr/>
        </p:nvCxnSpPr>
        <p:spPr>
          <a:xfrm>
            <a:off x="1882775" y="1155700"/>
            <a:ext cx="0" cy="513080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/>
          <p:cNvCxnSpPr/>
          <p:nvPr/>
        </p:nvCxnSpPr>
        <p:spPr>
          <a:xfrm flipH="1">
            <a:off x="1882775" y="6273800"/>
            <a:ext cx="95758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Textfeld 7"/>
          <p:cNvSpPr txBox="1">
            <a:spLocks noChangeArrowheads="1"/>
          </p:cNvSpPr>
          <p:nvPr/>
        </p:nvSpPr>
        <p:spPr bwMode="auto">
          <a:xfrm>
            <a:off x="2203450" y="6115050"/>
            <a:ext cx="8239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05/2014</a:t>
            </a:r>
          </a:p>
        </p:txBody>
      </p:sp>
      <p:sp>
        <p:nvSpPr>
          <p:cNvPr id="7174" name="Textfeld 9"/>
          <p:cNvSpPr txBox="1">
            <a:spLocks noChangeArrowheads="1"/>
          </p:cNvSpPr>
          <p:nvPr/>
        </p:nvSpPr>
        <p:spPr bwMode="auto">
          <a:xfrm>
            <a:off x="4873625" y="6105525"/>
            <a:ext cx="8239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09/2014</a:t>
            </a:r>
          </a:p>
        </p:txBody>
      </p:sp>
      <p:sp>
        <p:nvSpPr>
          <p:cNvPr id="7175" name="Textfeld 10"/>
          <p:cNvSpPr txBox="1">
            <a:spLocks noChangeArrowheads="1"/>
          </p:cNvSpPr>
          <p:nvPr/>
        </p:nvSpPr>
        <p:spPr bwMode="auto">
          <a:xfrm>
            <a:off x="6219825" y="6105525"/>
            <a:ext cx="87312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10/2014 </a:t>
            </a:r>
          </a:p>
        </p:txBody>
      </p:sp>
      <p:sp>
        <p:nvSpPr>
          <p:cNvPr id="7176" name="Textfeld 12"/>
          <p:cNvSpPr txBox="1">
            <a:spLocks noChangeArrowheads="1"/>
          </p:cNvSpPr>
          <p:nvPr/>
        </p:nvSpPr>
        <p:spPr bwMode="auto">
          <a:xfrm>
            <a:off x="7616825" y="6115050"/>
            <a:ext cx="87312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11/2014 </a:t>
            </a:r>
          </a:p>
        </p:txBody>
      </p:sp>
      <p:grpSp>
        <p:nvGrpSpPr>
          <p:cNvPr id="7177" name="Group 34"/>
          <p:cNvGrpSpPr>
            <a:grpSpLocks/>
          </p:cNvGrpSpPr>
          <p:nvPr/>
        </p:nvGrpSpPr>
        <p:grpSpPr bwMode="auto">
          <a:xfrm>
            <a:off x="5321300" y="2638425"/>
            <a:ext cx="1416050" cy="996950"/>
            <a:chOff x="2648" y="864"/>
            <a:chExt cx="892" cy="628"/>
          </a:xfrm>
        </p:grpSpPr>
        <p:grpSp>
          <p:nvGrpSpPr>
            <p:cNvPr id="7188" name="Group 26"/>
            <p:cNvGrpSpPr>
              <a:grpSpLocks/>
            </p:cNvGrpSpPr>
            <p:nvPr/>
          </p:nvGrpSpPr>
          <p:grpSpPr bwMode="auto">
            <a:xfrm>
              <a:off x="2751" y="864"/>
              <a:ext cx="463" cy="424"/>
              <a:chOff x="1417" y="3144"/>
              <a:chExt cx="463" cy="424"/>
            </a:xfrm>
          </p:grpSpPr>
          <p:sp>
            <p:nvSpPr>
              <p:cNvPr id="18" name="Ellipse 17"/>
              <p:cNvSpPr/>
              <p:nvPr/>
            </p:nvSpPr>
            <p:spPr>
              <a:xfrm>
                <a:off x="1476" y="3200"/>
                <a:ext cx="212" cy="17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19" name="Ellipse 18"/>
              <p:cNvSpPr/>
              <p:nvPr/>
            </p:nvSpPr>
            <p:spPr>
              <a:xfrm>
                <a:off x="1572" y="3296"/>
                <a:ext cx="212" cy="17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20" name="Ellipse 19"/>
              <p:cNvSpPr/>
              <p:nvPr/>
            </p:nvSpPr>
            <p:spPr>
              <a:xfrm>
                <a:off x="1668" y="3392"/>
                <a:ext cx="212" cy="17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1417" y="3335"/>
                <a:ext cx="213" cy="17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22" name="Ellipse 21"/>
              <p:cNvSpPr/>
              <p:nvPr/>
            </p:nvSpPr>
            <p:spPr>
              <a:xfrm>
                <a:off x="1652" y="3144"/>
                <a:ext cx="212" cy="17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cmpd="sng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sp>
          <p:nvSpPr>
            <p:cNvPr id="7189" name="Textfeld 22"/>
            <p:cNvSpPr txBox="1">
              <a:spLocks noChangeArrowheads="1"/>
            </p:cNvSpPr>
            <p:nvPr/>
          </p:nvSpPr>
          <p:spPr bwMode="auto">
            <a:xfrm>
              <a:off x="2648" y="1297"/>
              <a:ext cx="892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de-DE" sz="1600" b="1"/>
                <a:t>Info-Tour</a:t>
              </a:r>
            </a:p>
          </p:txBody>
        </p:sp>
      </p:grpSp>
      <p:sp>
        <p:nvSpPr>
          <p:cNvPr id="7178" name="Inhaltsplatzhalter 2"/>
          <p:cNvSpPr>
            <a:spLocks/>
          </p:cNvSpPr>
          <p:nvPr/>
        </p:nvSpPr>
        <p:spPr bwMode="auto">
          <a:xfrm>
            <a:off x="6816725" y="2362200"/>
            <a:ext cx="53752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Aft>
                <a:spcPts val="1200"/>
              </a:spcAft>
              <a:buFont typeface="Arial" charset="0"/>
              <a:buNone/>
            </a:pPr>
            <a:r>
              <a:rPr lang="it-IT" sz="1600" b="1"/>
              <a:t>Presentazione e discussione </a:t>
            </a:r>
            <a:br>
              <a:rPr lang="it-IT" sz="1600" b="1"/>
            </a:br>
            <a:r>
              <a:rPr lang="it-IT" sz="1600" b="1"/>
              <a:t>Linee guida per lo sviluppo</a:t>
            </a:r>
            <a:r>
              <a:rPr lang="de-DE" sz="1600" b="1"/>
              <a:t/>
            </a:r>
            <a:br>
              <a:rPr lang="de-DE" sz="1600" b="1"/>
            </a:br>
            <a:r>
              <a:rPr lang="de-DE" sz="1600" b="1"/>
              <a:t/>
            </a:r>
            <a:br>
              <a:rPr lang="de-DE" sz="1600" b="1"/>
            </a:br>
            <a:r>
              <a:rPr lang="it-IT" sz="1600" b="1"/>
              <a:t>Incontri 26.09. – 14.10.2014</a:t>
            </a:r>
            <a:br>
              <a:rPr lang="it-IT" sz="1600" b="1"/>
            </a:br>
            <a:endParaRPr lang="it-IT" sz="1600" b="1"/>
          </a:p>
          <a:p>
            <a:pPr>
              <a:lnSpc>
                <a:spcPct val="80000"/>
              </a:lnSpc>
              <a:spcAft>
                <a:spcPts val="600"/>
              </a:spcAft>
              <a:buFont typeface="Calibri Light" pitchFamily="34" charset="0"/>
              <a:buChar char="•"/>
            </a:pPr>
            <a:r>
              <a:rPr lang="it-IT" sz="1400"/>
              <a:t> assemblea per stakeholder 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Calibri Light" pitchFamily="34" charset="0"/>
              <a:buChar char="•"/>
            </a:pPr>
            <a:r>
              <a:rPr lang="it-IT" sz="1400"/>
              <a:t> con collaboratori e collaboratrici presso i 7 ospedali 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Calibri Light" pitchFamily="34" charset="0"/>
              <a:buChar char="•"/>
            </a:pPr>
            <a:r>
              <a:rPr lang="it-IT" sz="1400"/>
              <a:t> con i partner sociali e le associazioni dei/delle pazienti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Calibri Light" pitchFamily="34" charset="0"/>
              <a:buChar char="•"/>
            </a:pPr>
            <a:r>
              <a:rPr lang="it-IT" sz="1400"/>
              <a:t> ed altri </a:t>
            </a:r>
          </a:p>
        </p:txBody>
      </p:sp>
      <p:grpSp>
        <p:nvGrpSpPr>
          <p:cNvPr id="7179" name="Group 37"/>
          <p:cNvGrpSpPr>
            <a:grpSpLocks/>
          </p:cNvGrpSpPr>
          <p:nvPr/>
        </p:nvGrpSpPr>
        <p:grpSpPr bwMode="auto">
          <a:xfrm>
            <a:off x="1781175" y="5284788"/>
            <a:ext cx="1797050" cy="754062"/>
            <a:chOff x="1122" y="3149"/>
            <a:chExt cx="1132" cy="475"/>
          </a:xfrm>
        </p:grpSpPr>
        <p:sp>
          <p:nvSpPr>
            <p:cNvPr id="24" name="Raute 23"/>
            <p:cNvSpPr/>
            <p:nvPr/>
          </p:nvSpPr>
          <p:spPr>
            <a:xfrm>
              <a:off x="1488" y="3149"/>
              <a:ext cx="320" cy="287"/>
            </a:xfrm>
            <a:prstGeom prst="diamond">
              <a:avLst/>
            </a:prstGeom>
            <a:solidFill>
              <a:schemeClr val="tx2">
                <a:lumMod val="40000"/>
                <a:lumOff val="60000"/>
              </a:schemeClr>
            </a:solidFill>
            <a:ln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187" name="Textfeld 24"/>
            <p:cNvSpPr txBox="1">
              <a:spLocks noChangeArrowheads="1"/>
            </p:cNvSpPr>
            <p:nvPr/>
          </p:nvSpPr>
          <p:spPr bwMode="auto">
            <a:xfrm>
              <a:off x="1122" y="3430"/>
              <a:ext cx="113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it-IT" sz="1600" b="1"/>
                <a:t>Inizio dei lavori</a:t>
              </a:r>
            </a:p>
          </p:txBody>
        </p:sp>
      </p:grpSp>
      <p:sp>
        <p:nvSpPr>
          <p:cNvPr id="7180" name="Textfeld 24"/>
          <p:cNvSpPr txBox="1">
            <a:spLocks noChangeArrowheads="1"/>
          </p:cNvSpPr>
          <p:nvPr/>
        </p:nvSpPr>
        <p:spPr bwMode="auto">
          <a:xfrm>
            <a:off x="3578225" y="5168900"/>
            <a:ext cx="336867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700"/>
              </a:lnSpc>
            </a:pPr>
            <a:r>
              <a:rPr lang="it-IT" sz="1600" b="1"/>
              <a:t>Incontro a porte chiuse:</a:t>
            </a:r>
          </a:p>
          <a:p>
            <a:pPr algn="ctr">
              <a:lnSpc>
                <a:spcPts val="1700"/>
              </a:lnSpc>
            </a:pPr>
            <a:r>
              <a:rPr lang="it-IT" sz="1600" b="1"/>
              <a:t>definizione Linee guida per lo sviluppo Assistenza sanitaria </a:t>
            </a:r>
          </a:p>
          <a:p>
            <a:pPr algn="ctr">
              <a:lnSpc>
                <a:spcPts val="1700"/>
              </a:lnSpc>
            </a:pPr>
            <a:r>
              <a:rPr lang="de-DE" sz="1600" b="1"/>
              <a:t>Alto Adige 2020</a:t>
            </a:r>
          </a:p>
        </p:txBody>
      </p:sp>
      <p:sp>
        <p:nvSpPr>
          <p:cNvPr id="7181" name="Textfeld 12"/>
          <p:cNvSpPr txBox="1">
            <a:spLocks noChangeArrowheads="1"/>
          </p:cNvSpPr>
          <p:nvPr/>
        </p:nvSpPr>
        <p:spPr bwMode="auto">
          <a:xfrm>
            <a:off x="9169400" y="6115050"/>
            <a:ext cx="87312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12/2014 </a:t>
            </a:r>
          </a:p>
        </p:txBody>
      </p:sp>
      <p:sp>
        <p:nvSpPr>
          <p:cNvPr id="7182" name="AutoShape 45"/>
          <p:cNvSpPr>
            <a:spLocks/>
          </p:cNvSpPr>
          <p:nvPr/>
        </p:nvSpPr>
        <p:spPr bwMode="auto">
          <a:xfrm>
            <a:off x="4248150" y="4095750"/>
            <a:ext cx="2009775" cy="1019175"/>
          </a:xfrm>
          <a:prstGeom prst="accentBorderCallout1">
            <a:avLst>
              <a:gd name="adj1" fmla="val 11213"/>
              <a:gd name="adj2" fmla="val -3792"/>
              <a:gd name="adj3" fmla="val 138319"/>
              <a:gd name="adj4" fmla="val -65875"/>
            </a:avLst>
          </a:prstGeom>
          <a:solidFill>
            <a:srgbClr val="C9CED9"/>
          </a:solidFill>
          <a:ln w="38100">
            <a:solidFill>
              <a:srgbClr val="336699"/>
            </a:solidFill>
            <a:miter lim="800000"/>
            <a:headEnd/>
            <a:tailEnd/>
          </a:ln>
        </p:spPr>
        <p:txBody>
          <a:bodyPr/>
          <a:lstStyle/>
          <a:p>
            <a:endParaRPr lang="de-DE" sz="1200" b="1"/>
          </a:p>
          <a:p>
            <a:r>
              <a:rPr lang="de-DE" sz="1200" b="1"/>
              <a:t>4 </a:t>
            </a:r>
            <a:r>
              <a:rPr lang="it-IT" sz="1200" b="1"/>
              <a:t>gruppi di lavoro:</a:t>
            </a:r>
          </a:p>
          <a:p>
            <a:r>
              <a:rPr lang="it-IT" sz="1200"/>
              <a:t>ca. 60 collaboratori/trici</a:t>
            </a:r>
          </a:p>
          <a:p>
            <a:r>
              <a:rPr lang="it-IT" sz="1200"/>
              <a:t>ca. 50 riunioni di </a:t>
            </a:r>
            <a:r>
              <a:rPr lang="de-DE" sz="1200"/>
              <a:t>lavoro</a:t>
            </a:r>
          </a:p>
        </p:txBody>
      </p:sp>
      <p:grpSp>
        <p:nvGrpSpPr>
          <p:cNvPr id="7183" name="Group 47"/>
          <p:cNvGrpSpPr>
            <a:grpSpLocks/>
          </p:cNvGrpSpPr>
          <p:nvPr/>
        </p:nvGrpSpPr>
        <p:grpSpPr bwMode="auto">
          <a:xfrm>
            <a:off x="6496050" y="1285875"/>
            <a:ext cx="3790950" cy="731838"/>
            <a:chOff x="3852" y="1170"/>
            <a:chExt cx="2388" cy="461"/>
          </a:xfrm>
        </p:grpSpPr>
        <p:sp>
          <p:nvSpPr>
            <p:cNvPr id="7184" name="AutoShape 4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852" y="1176"/>
              <a:ext cx="348" cy="432"/>
            </a:xfrm>
            <a:prstGeom prst="actionButtonDocument">
              <a:avLst/>
            </a:prstGeom>
            <a:solidFill>
              <a:srgbClr val="336699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85" name="Inhaltsplatzhalter 2"/>
            <p:cNvSpPr>
              <a:spLocks/>
            </p:cNvSpPr>
            <p:nvPr/>
          </p:nvSpPr>
          <p:spPr bwMode="auto">
            <a:xfrm>
              <a:off x="4210" y="1170"/>
              <a:ext cx="2030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1000"/>
                </a:spcBef>
                <a:spcAft>
                  <a:spcPts val="1200"/>
                </a:spcAft>
                <a:buFont typeface="Arial" charset="0"/>
                <a:buNone/>
              </a:pPr>
              <a:r>
                <a:rPr lang="it-IT" sz="1600" b="1"/>
                <a:t>Raccolta di feedback, suggerimenti, proposte</a:t>
              </a:r>
            </a:p>
            <a:p>
              <a:pPr>
                <a:spcBef>
                  <a:spcPts val="1000"/>
                </a:spcBef>
                <a:spcAft>
                  <a:spcPts val="1200"/>
                </a:spcAft>
                <a:buFont typeface="Arial" charset="0"/>
                <a:buNone/>
              </a:pPr>
              <a:r>
                <a:rPr lang="de-DE" sz="1600" b="1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15474F4C-A7D9-4AA9-B34C-7B8E78B39660}" type="slidenum">
              <a:rPr lang="de-DE"/>
              <a:pPr>
                <a:defRPr/>
              </a:pPr>
              <a:t>4</a:t>
            </a:fld>
            <a:endParaRPr lang="de-DE"/>
          </a:p>
        </p:txBody>
      </p:sp>
      <p:sp>
        <p:nvSpPr>
          <p:cNvPr id="18" name="Richtungspfeil 17"/>
          <p:cNvSpPr/>
          <p:nvPr/>
        </p:nvSpPr>
        <p:spPr>
          <a:xfrm>
            <a:off x="2950181" y="4421203"/>
            <a:ext cx="8174756" cy="855260"/>
          </a:xfrm>
          <a:prstGeom prst="homePlate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anchor="ctr"/>
          <a:lstStyle/>
          <a:p>
            <a:pPr>
              <a:defRPr/>
            </a:pPr>
            <a:r>
              <a:rPr lang="it-IT" sz="2000" b="1">
                <a:solidFill>
                  <a:schemeClr val="tx1"/>
                </a:solidFill>
                <a:latin typeface="Arial" charset="0"/>
                <a:cs typeface="Arial" charset="0"/>
              </a:rPr>
              <a:t>Garantire il finanziamento a lungo termine </a:t>
            </a:r>
          </a:p>
        </p:txBody>
      </p:sp>
      <p:sp>
        <p:nvSpPr>
          <p:cNvPr id="17" name="Richtungspfeil 16"/>
          <p:cNvSpPr/>
          <p:nvPr/>
        </p:nvSpPr>
        <p:spPr>
          <a:xfrm>
            <a:off x="2961557" y="3462729"/>
            <a:ext cx="8174756" cy="855260"/>
          </a:xfrm>
          <a:prstGeom prst="homePlate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anchor="ctr"/>
          <a:lstStyle/>
          <a:p>
            <a:pPr>
              <a:defRPr/>
            </a:pPr>
            <a:r>
              <a:rPr lang="it-IT" sz="2000" b="1">
                <a:solidFill>
                  <a:schemeClr val="tx1"/>
                </a:solidFill>
                <a:latin typeface="Arial" charset="0"/>
                <a:cs typeface="Arial" charset="0"/>
              </a:rPr>
              <a:t>Offrire una qualità ottimale nei 7 ospedali</a:t>
            </a:r>
            <a:r>
              <a:rPr lang="de-DE" sz="2000" b="1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6" name="Richtungspfeil 15"/>
          <p:cNvSpPr/>
          <p:nvPr/>
        </p:nvSpPr>
        <p:spPr>
          <a:xfrm>
            <a:off x="2961557" y="2505079"/>
            <a:ext cx="8174756" cy="855260"/>
          </a:xfrm>
          <a:prstGeom prst="homePlate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anchor="ctr"/>
          <a:lstStyle/>
          <a:p>
            <a:pPr>
              <a:defRPr/>
            </a:pPr>
            <a:r>
              <a:rPr lang="it-IT" sz="2000" b="1">
                <a:solidFill>
                  <a:schemeClr val="tx1"/>
                </a:solidFill>
                <a:latin typeface="Arial" charset="0"/>
                <a:cs typeface="Arial" charset="0"/>
              </a:rPr>
              <a:t>Rafforzare l‘assistenza sul territorio </a:t>
            </a:r>
          </a:p>
        </p:txBody>
      </p:sp>
      <p:sp>
        <p:nvSpPr>
          <p:cNvPr id="8203" name="Titel 1"/>
          <p:cNvSpPr>
            <a:spLocks noGrp="1"/>
          </p:cNvSpPr>
          <p:nvPr>
            <p:ph type="title" idx="4294967295"/>
          </p:nvPr>
        </p:nvSpPr>
        <p:spPr>
          <a:xfrm>
            <a:off x="1587500" y="165100"/>
            <a:ext cx="10217150" cy="944563"/>
          </a:xfrm>
        </p:spPr>
        <p:txBody>
          <a:bodyPr/>
          <a:lstStyle/>
          <a:p>
            <a:pPr eaLnBrk="1" hangingPunct="1"/>
            <a:r>
              <a:rPr lang="it-IT" sz="2400" b="1" smtClean="0">
                <a:cs typeface="Arial" charset="0"/>
              </a:rPr>
              <a:t>Linee guida per lo sviluppo – Assistenza Sanitaria Alto Adige 2020</a:t>
            </a:r>
            <a:r>
              <a:rPr lang="de-DE" sz="2400" b="1" smtClean="0">
                <a:cs typeface="Arial" charset="0"/>
              </a:rPr>
              <a:t>  </a:t>
            </a:r>
          </a:p>
        </p:txBody>
      </p:sp>
      <p:sp>
        <p:nvSpPr>
          <p:cNvPr id="10" name="Richtungspfeil 9"/>
          <p:cNvSpPr/>
          <p:nvPr/>
        </p:nvSpPr>
        <p:spPr>
          <a:xfrm>
            <a:off x="2101744" y="2505079"/>
            <a:ext cx="1282897" cy="855260"/>
          </a:xfrm>
          <a:prstGeom prst="homePlate">
            <a:avLst>
              <a:gd name="adj" fmla="val 3085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347913" y="2686050"/>
            <a:ext cx="614362" cy="4921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Richtungspfeil 11"/>
          <p:cNvSpPr/>
          <p:nvPr/>
        </p:nvSpPr>
        <p:spPr>
          <a:xfrm>
            <a:off x="2101744" y="3462729"/>
            <a:ext cx="1282897" cy="855260"/>
          </a:xfrm>
          <a:prstGeom prst="homePlate">
            <a:avLst>
              <a:gd name="adj" fmla="val 3085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347913" y="3638550"/>
            <a:ext cx="614362" cy="4921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Richtungspfeil 13"/>
          <p:cNvSpPr/>
          <p:nvPr/>
        </p:nvSpPr>
        <p:spPr>
          <a:xfrm>
            <a:off x="2101744" y="4421203"/>
            <a:ext cx="1282897" cy="855260"/>
          </a:xfrm>
          <a:prstGeom prst="homePlate">
            <a:avLst>
              <a:gd name="adj" fmla="val 3085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2347913" y="4591050"/>
            <a:ext cx="614362" cy="4921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" name="Richtungspfeil 17"/>
          <p:cNvSpPr/>
          <p:nvPr/>
        </p:nvSpPr>
        <p:spPr>
          <a:xfrm>
            <a:off x="2950181" y="5373703"/>
            <a:ext cx="8174756" cy="855260"/>
          </a:xfrm>
          <a:prstGeom prst="homePlate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anchor="ctr"/>
          <a:lstStyle/>
          <a:p>
            <a:pPr>
              <a:defRPr/>
            </a:pPr>
            <a:r>
              <a:rPr lang="it-IT" sz="2000" b="1">
                <a:solidFill>
                  <a:schemeClr val="tx1"/>
                </a:solidFill>
                <a:latin typeface="Arial" charset="0"/>
                <a:cs typeface="Arial" charset="0"/>
              </a:rPr>
              <a:t>Riordinare l’organizzazione aziendale </a:t>
            </a:r>
          </a:p>
        </p:txBody>
      </p:sp>
      <p:sp>
        <p:nvSpPr>
          <p:cNvPr id="3" name="Richtungspfeil 13"/>
          <p:cNvSpPr/>
          <p:nvPr/>
        </p:nvSpPr>
        <p:spPr>
          <a:xfrm>
            <a:off x="2101744" y="5373703"/>
            <a:ext cx="1282897" cy="855260"/>
          </a:xfrm>
          <a:prstGeom prst="homePlate">
            <a:avLst>
              <a:gd name="adj" fmla="val 3085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>
              <a:solidFill>
                <a:schemeClr val="tx1"/>
              </a:solidFill>
            </a:endParaRPr>
          </a:p>
        </p:txBody>
      </p:sp>
      <p:sp>
        <p:nvSpPr>
          <p:cNvPr id="4" name="Ellipse 14"/>
          <p:cNvSpPr/>
          <p:nvPr/>
        </p:nvSpPr>
        <p:spPr>
          <a:xfrm>
            <a:off x="2347913" y="5543550"/>
            <a:ext cx="614362" cy="4921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400" b="1">
                <a:solidFill>
                  <a:schemeClr val="tx1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8227" name="AutoShape 35"/>
          <p:cNvSpPr>
            <a:spLocks noChangeArrowheads="1"/>
          </p:cNvSpPr>
          <p:nvPr/>
        </p:nvSpPr>
        <p:spPr bwMode="auto">
          <a:xfrm>
            <a:off x="5010150" y="1019175"/>
            <a:ext cx="2686050" cy="838200"/>
          </a:xfrm>
          <a:prstGeom prst="flowChartAlternateProcess">
            <a:avLst/>
          </a:prstGeom>
          <a:solidFill>
            <a:srgbClr val="C9CED9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b="1"/>
              <a:t>Appropriatezza</a:t>
            </a:r>
          </a:p>
        </p:txBody>
      </p:sp>
      <p:sp>
        <p:nvSpPr>
          <p:cNvPr id="8228" name="AutoShape 36"/>
          <p:cNvSpPr>
            <a:spLocks noChangeArrowheads="1"/>
          </p:cNvSpPr>
          <p:nvPr/>
        </p:nvSpPr>
        <p:spPr bwMode="auto">
          <a:xfrm>
            <a:off x="7905750" y="1019175"/>
            <a:ext cx="2686050" cy="838200"/>
          </a:xfrm>
          <a:prstGeom prst="flowChartAlternateProcess">
            <a:avLst/>
          </a:prstGeom>
          <a:solidFill>
            <a:srgbClr val="C9CED9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b="1"/>
              <a:t>Orientamento futuro</a:t>
            </a:r>
          </a:p>
        </p:txBody>
      </p:sp>
      <p:sp>
        <p:nvSpPr>
          <p:cNvPr id="8229" name="AutoShape 37"/>
          <p:cNvSpPr>
            <a:spLocks noChangeArrowheads="1"/>
          </p:cNvSpPr>
          <p:nvPr/>
        </p:nvSpPr>
        <p:spPr bwMode="auto">
          <a:xfrm>
            <a:off x="2114550" y="1019175"/>
            <a:ext cx="2686050" cy="838200"/>
          </a:xfrm>
          <a:prstGeom prst="flowChartAlternateProcess">
            <a:avLst/>
          </a:prstGeom>
          <a:solidFill>
            <a:srgbClr val="C9CED9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b="1"/>
              <a:t>Sostenibilità</a:t>
            </a:r>
          </a:p>
        </p:txBody>
      </p:sp>
      <p:sp>
        <p:nvSpPr>
          <p:cNvPr id="8226" name="AutoShape 38"/>
          <p:cNvSpPr>
            <a:spLocks noChangeArrowheads="1"/>
          </p:cNvSpPr>
          <p:nvPr/>
        </p:nvSpPr>
        <p:spPr bwMode="auto">
          <a:xfrm>
            <a:off x="4391025" y="2038350"/>
            <a:ext cx="4095750" cy="409575"/>
          </a:xfrm>
          <a:prstGeom prst="flowChartMer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CE7A3090-67E9-4D0A-9111-37538A18F3CA}" type="slidenum">
              <a:rPr lang="de-DE"/>
              <a:pPr>
                <a:defRPr/>
              </a:pPr>
              <a:t>5</a:t>
            </a:fld>
            <a:endParaRPr lang="de-DE"/>
          </a:p>
        </p:txBody>
      </p:sp>
      <p:sp>
        <p:nvSpPr>
          <p:cNvPr id="10242" name="Titel 1"/>
          <p:cNvSpPr>
            <a:spLocks noGrp="1"/>
          </p:cNvSpPr>
          <p:nvPr>
            <p:ph type="title" idx="4294967295"/>
          </p:nvPr>
        </p:nvSpPr>
        <p:spPr>
          <a:xfrm>
            <a:off x="1587500" y="361950"/>
            <a:ext cx="9766300" cy="944563"/>
          </a:xfrm>
        </p:spPr>
        <p:txBody>
          <a:bodyPr/>
          <a:lstStyle/>
          <a:p>
            <a:pPr eaLnBrk="1" hangingPunct="1"/>
            <a:r>
              <a:rPr lang="it-IT" sz="2800" b="1" smtClean="0"/>
              <a:t>Rafforzare l‘assistenza sul territorio</a:t>
            </a:r>
            <a:endParaRPr lang="de-DE" sz="2800" b="1" smtClean="0"/>
          </a:p>
        </p:txBody>
      </p:sp>
      <p:sp>
        <p:nvSpPr>
          <p:cNvPr id="7" name="Rechteck 6"/>
          <p:cNvSpPr/>
          <p:nvPr/>
        </p:nvSpPr>
        <p:spPr>
          <a:xfrm>
            <a:off x="1738313" y="1530350"/>
            <a:ext cx="2601912" cy="4708525"/>
          </a:xfrm>
          <a:prstGeom prst="rect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it-IT" sz="2000" b="1" dirty="0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Creare un sistema di “Pronto soccorso” su</a:t>
            </a:r>
          </a:p>
          <a:p>
            <a:pPr algn="ctr">
              <a:defRPr/>
            </a:pPr>
            <a:r>
              <a:rPr lang="it-IT" sz="2000" b="1" dirty="0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tutto il territorio </a:t>
            </a:r>
          </a:p>
        </p:txBody>
      </p:sp>
      <p:sp>
        <p:nvSpPr>
          <p:cNvPr id="10244" name="Textfeld 12"/>
          <p:cNvSpPr txBox="1">
            <a:spLocks noChangeArrowheads="1"/>
          </p:cNvSpPr>
          <p:nvPr/>
        </p:nvSpPr>
        <p:spPr bwMode="auto">
          <a:xfrm>
            <a:off x="4749800" y="1285875"/>
            <a:ext cx="7318375" cy="568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alibri Light" pitchFamily="34" charset="0"/>
              <a:buAutoNum type="arabicPeriod"/>
            </a:pPr>
            <a:r>
              <a:rPr lang="it-IT" sz="2000" b="1"/>
              <a:t>I partner in rete</a:t>
            </a:r>
          </a:p>
          <a:p>
            <a:pPr marL="804863" lvl="1" indent="-347663">
              <a:buFont typeface="Symbol" pitchFamily="18" charset="2"/>
              <a:buChar char="-"/>
            </a:pPr>
            <a:r>
              <a:rPr lang="it-IT" sz="1600"/>
              <a:t>Medici di base</a:t>
            </a:r>
          </a:p>
          <a:p>
            <a:pPr marL="804863" lvl="1" indent="-347663">
              <a:buFont typeface="Symbol" pitchFamily="18" charset="2"/>
              <a:buChar char="-"/>
            </a:pPr>
            <a:r>
              <a:rPr lang="it-IT" sz="1600"/>
              <a:t>Distretti sanitari</a:t>
            </a:r>
          </a:p>
          <a:p>
            <a:pPr marL="804863" lvl="1" indent="-347663">
              <a:buFont typeface="Symbol" pitchFamily="18" charset="2"/>
              <a:buChar char="-"/>
            </a:pPr>
            <a:r>
              <a:rPr lang="it-IT" sz="1600"/>
              <a:t>Emergenza 118 / Croce bianca/rossa/servizi di primo soccorso</a:t>
            </a:r>
          </a:p>
          <a:p>
            <a:pPr marL="804863" lvl="1" indent="-347663">
              <a:buFont typeface="Symbol" pitchFamily="18" charset="2"/>
              <a:buChar char="-"/>
            </a:pPr>
            <a:r>
              <a:rPr lang="it-IT" sz="1600"/>
              <a:t>Farmacie</a:t>
            </a:r>
          </a:p>
          <a:p>
            <a:pPr marL="804863" lvl="1" indent="-347663">
              <a:buFont typeface="Symbol" pitchFamily="18" charset="2"/>
              <a:buChar char="-"/>
            </a:pPr>
            <a:r>
              <a:rPr lang="it-IT" sz="1600"/>
              <a:t>Case di cura </a:t>
            </a:r>
          </a:p>
          <a:p>
            <a:pPr marL="804863" lvl="1" indent="-347663">
              <a:buFont typeface="Symbol" pitchFamily="18" charset="2"/>
              <a:buChar char="-"/>
            </a:pPr>
            <a:r>
              <a:rPr lang="it-IT" sz="1600"/>
              <a:t>Organizzazioni di pazienti</a:t>
            </a:r>
          </a:p>
          <a:p>
            <a:pPr marL="804863" lvl="1" indent="-347663">
              <a:buFont typeface="Symbol" pitchFamily="18" charset="2"/>
              <a:buChar char="-"/>
            </a:pPr>
            <a:r>
              <a:rPr lang="it-IT" sz="1600"/>
              <a:t>Medici specialisti privati, psicologi, strutture private</a:t>
            </a:r>
          </a:p>
          <a:p>
            <a:pPr marL="804863" lvl="1" indent="-347663">
              <a:buFont typeface="Symbol" pitchFamily="18" charset="2"/>
              <a:buChar char="-"/>
            </a:pPr>
            <a:r>
              <a:rPr lang="it-IT" sz="1600"/>
              <a:t>Ostetriche </a:t>
            </a:r>
            <a:br>
              <a:rPr lang="it-IT" sz="1600"/>
            </a:br>
            <a:endParaRPr lang="it-IT" sz="1600"/>
          </a:p>
          <a:p>
            <a:pPr marL="457200" indent="-457200">
              <a:buFont typeface="Symbol" pitchFamily="18" charset="2"/>
              <a:buAutoNum type="arabicPeriod"/>
            </a:pPr>
            <a:r>
              <a:rPr lang="it-IT" sz="2000" b="1"/>
              <a:t>Reperibilità 24 ore su 24</a:t>
            </a:r>
          </a:p>
          <a:p>
            <a:pPr marL="804863" lvl="1" indent="-347663">
              <a:lnSpc>
                <a:spcPct val="90000"/>
              </a:lnSpc>
              <a:buFont typeface="Symbol" pitchFamily="18" charset="2"/>
              <a:buChar char="-"/>
            </a:pPr>
            <a:r>
              <a:rPr lang="it-IT" sz="1600"/>
              <a:t>Medicina in rete, medicina di gruppo, case della salute, medici di medicina generale nei distretti sanitari (tutto sul modello della „farmacia di turno“) </a:t>
            </a:r>
            <a:endParaRPr lang="it-IT" sz="1600" b="1"/>
          </a:p>
          <a:p>
            <a:pPr marL="804863" lvl="1" indent="-347663">
              <a:buFont typeface="Symbol" pitchFamily="18" charset="2"/>
              <a:buChar char="-"/>
            </a:pPr>
            <a:endParaRPr lang="it-IT" sz="1600"/>
          </a:p>
          <a:p>
            <a:pPr marL="457200" indent="-457200">
              <a:buFont typeface="Symbol" pitchFamily="18" charset="2"/>
              <a:buAutoNum type="arabicPeriod"/>
            </a:pPr>
            <a:r>
              <a:rPr lang="it-IT" sz="2000" b="1"/>
              <a:t>Care Management</a:t>
            </a:r>
          </a:p>
          <a:p>
            <a:pPr marL="804863" lvl="1" indent="-347663">
              <a:buFont typeface="Symbol" pitchFamily="18" charset="2"/>
              <a:buChar char="-"/>
            </a:pPr>
            <a:r>
              <a:rPr lang="it-IT" sz="1600"/>
              <a:t>Consulenza ed assistenza integrata</a:t>
            </a:r>
            <a:endParaRPr lang="it-IT" sz="1600" b="1"/>
          </a:p>
          <a:p>
            <a:pPr marL="457200" indent="-457200">
              <a:buFont typeface="Calibri Light" pitchFamily="34" charset="0"/>
              <a:buAutoNum type="arabicPeriod"/>
            </a:pPr>
            <a:endParaRPr lang="it-IT" sz="1600" b="1"/>
          </a:p>
          <a:p>
            <a:pPr marL="457200" indent="-457200">
              <a:buFont typeface="Calibri Light" pitchFamily="34" charset="0"/>
              <a:buAutoNum type="arabicPeriod"/>
            </a:pPr>
            <a:r>
              <a:rPr lang="it-IT" sz="2000" b="1"/>
              <a:t>Informazione, supporto e tecnologia</a:t>
            </a:r>
          </a:p>
          <a:p>
            <a:pPr marL="804863" lvl="1" indent="-347663">
              <a:buFont typeface="Symbol" pitchFamily="18" charset="2"/>
              <a:buChar char="-"/>
            </a:pPr>
            <a:r>
              <a:rPr lang="it-IT" sz="1600"/>
              <a:t>Informazioni e contatti per supportare l’utente (telefono, app o online)</a:t>
            </a:r>
          </a:p>
          <a:p>
            <a:pPr marL="804863" lvl="1" indent="-347663">
              <a:buFont typeface="Symbol" pitchFamily="18" charset="2"/>
              <a:buChar char="-"/>
            </a:pPr>
            <a:r>
              <a:rPr lang="it-IT" sz="1600"/>
              <a:t>Telemedicina (telefono o online)</a:t>
            </a:r>
            <a:br>
              <a:rPr lang="it-IT" sz="1600"/>
            </a:br>
            <a:endParaRPr lang="it-IT" sz="1600"/>
          </a:p>
        </p:txBody>
      </p:sp>
      <p:sp>
        <p:nvSpPr>
          <p:cNvPr id="8" name="Richtungspfeil 7"/>
          <p:cNvSpPr/>
          <p:nvPr/>
        </p:nvSpPr>
        <p:spPr>
          <a:xfrm>
            <a:off x="305271" y="393701"/>
            <a:ext cx="1282897" cy="855260"/>
          </a:xfrm>
          <a:prstGeom prst="homePlate">
            <a:avLst>
              <a:gd name="adj" fmla="val 3085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50863" y="574675"/>
            <a:ext cx="614362" cy="4921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5"/>
          <p:cNvSpPr txBox="1"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00F828E-D4AB-4E5D-B464-C36E0B8D6392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290" name="Titel 1"/>
          <p:cNvSpPr>
            <a:spLocks noGrp="1"/>
          </p:cNvSpPr>
          <p:nvPr>
            <p:ph type="title" idx="4294967295"/>
          </p:nvPr>
        </p:nvSpPr>
        <p:spPr>
          <a:xfrm>
            <a:off x="1587500" y="361950"/>
            <a:ext cx="9766300" cy="944563"/>
          </a:xfrm>
        </p:spPr>
        <p:txBody>
          <a:bodyPr/>
          <a:lstStyle/>
          <a:p>
            <a:pPr eaLnBrk="1" hangingPunct="1"/>
            <a:r>
              <a:rPr lang="it-IT" sz="2800" b="1" smtClean="0">
                <a:cs typeface="Arial" charset="0"/>
              </a:rPr>
              <a:t>Offrire una qualità ottimale nei 7 ospedali</a:t>
            </a:r>
          </a:p>
        </p:txBody>
      </p:sp>
      <p:sp>
        <p:nvSpPr>
          <p:cNvPr id="8" name="Richtungspfeil 7"/>
          <p:cNvSpPr/>
          <p:nvPr/>
        </p:nvSpPr>
        <p:spPr>
          <a:xfrm>
            <a:off x="305271" y="403226"/>
            <a:ext cx="1282897" cy="855260"/>
          </a:xfrm>
          <a:prstGeom prst="homePlate">
            <a:avLst>
              <a:gd name="adj" fmla="val 3085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50863" y="584200"/>
            <a:ext cx="614362" cy="4921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Rechteck 6"/>
          <p:cNvSpPr/>
          <p:nvPr/>
        </p:nvSpPr>
        <p:spPr>
          <a:xfrm>
            <a:off x="1833563" y="1573213"/>
            <a:ext cx="2601912" cy="4708525"/>
          </a:xfrm>
          <a:prstGeom prst="rect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it-IT" sz="2000" b="1" dirty="0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7 ospedali strutturati secondo</a:t>
            </a:r>
          </a:p>
          <a:p>
            <a:pPr algn="ctr">
              <a:defRPr/>
            </a:pPr>
            <a:r>
              <a:rPr lang="it-IT" sz="2000" b="1" dirty="0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un modello differenziato </a:t>
            </a:r>
          </a:p>
          <a:p>
            <a:pPr algn="ctr">
              <a:defRPr/>
            </a:pPr>
            <a:r>
              <a:rPr lang="de-DE" sz="2000" b="1" dirty="0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de-DE" sz="2000" b="1" dirty="0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endParaRPr lang="de-DE" sz="2000" b="1" dirty="0">
              <a:solidFill>
                <a:srgbClr val="29292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12296" name="Group 27"/>
          <p:cNvGrpSpPr>
            <a:grpSpLocks/>
          </p:cNvGrpSpPr>
          <p:nvPr/>
        </p:nvGrpSpPr>
        <p:grpSpPr bwMode="auto">
          <a:xfrm>
            <a:off x="8515350" y="1576388"/>
            <a:ext cx="1944688" cy="3640137"/>
            <a:chOff x="3560" y="1650"/>
            <a:chExt cx="1225" cy="2293"/>
          </a:xfrm>
        </p:grpSpPr>
        <p:sp>
          <p:nvSpPr>
            <p:cNvPr id="12314" name="Rectangle 16"/>
            <p:cNvSpPr>
              <a:spLocks noChangeArrowheads="1"/>
            </p:cNvSpPr>
            <p:nvPr/>
          </p:nvSpPr>
          <p:spPr bwMode="auto">
            <a:xfrm>
              <a:off x="3560" y="1650"/>
              <a:ext cx="1224" cy="427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1400">
                  <a:solidFill>
                    <a:schemeClr val="bg1"/>
                  </a:solidFill>
                </a:rPr>
                <a:t>Reparti di degenza </a:t>
              </a:r>
            </a:p>
            <a:p>
              <a:pPr algn="ctr"/>
              <a:r>
                <a:rPr lang="it-IT" sz="1400">
                  <a:solidFill>
                    <a:schemeClr val="bg1"/>
                  </a:solidFill>
                </a:rPr>
                <a:t>per acuti</a:t>
              </a:r>
            </a:p>
            <a:p>
              <a:pPr algn="ctr"/>
              <a:r>
                <a:rPr lang="it-IT" sz="1400">
                  <a:solidFill>
                    <a:schemeClr val="bg1"/>
                  </a:solidFill>
                </a:rPr>
                <a:t>(assistenza 24h)</a:t>
              </a:r>
              <a:endParaRPr lang="de-DE" sz="1400">
                <a:solidFill>
                  <a:schemeClr val="bg1"/>
                </a:solidFill>
              </a:endParaRPr>
            </a:p>
          </p:txBody>
        </p:sp>
        <p:sp>
          <p:nvSpPr>
            <p:cNvPr id="12315" name="Rectangle 13"/>
            <p:cNvSpPr>
              <a:spLocks noChangeArrowheads="1"/>
            </p:cNvSpPr>
            <p:nvPr/>
          </p:nvSpPr>
          <p:spPr bwMode="auto">
            <a:xfrm>
              <a:off x="3560" y="2077"/>
              <a:ext cx="1225" cy="186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SzPts val="1000"/>
                <a:buFont typeface="Arial" charset="0"/>
                <a:buChar char="•"/>
              </a:pPr>
              <a:r>
                <a:rPr lang="de-DE" sz="1000">
                  <a:solidFill>
                    <a:schemeClr val="bg1"/>
                  </a:solidFill>
                </a:rPr>
                <a:t> </a:t>
              </a:r>
              <a:r>
                <a:rPr lang="it-IT" sz="1000">
                  <a:solidFill>
                    <a:srgbClr val="FFFFFF"/>
                  </a:solidFill>
                </a:rPr>
                <a:t>Medicina interna</a:t>
              </a:r>
            </a:p>
            <a:p>
              <a:pPr>
                <a:buSzPts val="1000"/>
                <a:buFont typeface="Arial" charset="0"/>
                <a:buChar char="•"/>
              </a:pPr>
              <a:r>
                <a:rPr lang="it-IT" sz="1000">
                  <a:solidFill>
                    <a:srgbClr val="FFFFFF"/>
                  </a:solidFill>
                </a:rPr>
                <a:t> Chirurgia generale</a:t>
              </a:r>
            </a:p>
            <a:p>
              <a:pPr>
                <a:buSzPts val="1000"/>
                <a:buFont typeface="Arial" charset="0"/>
                <a:buChar char="•"/>
              </a:pPr>
              <a:r>
                <a:rPr lang="it-IT" sz="1000">
                  <a:solidFill>
                    <a:srgbClr val="FFFFFF"/>
                  </a:solidFill>
                </a:rPr>
                <a:t> Ortopedia</a:t>
              </a:r>
            </a:p>
            <a:p>
              <a:pPr>
                <a:buSzPts val="1000"/>
                <a:buFont typeface="Arial" charset="0"/>
                <a:buChar char="•"/>
              </a:pPr>
              <a:r>
                <a:rPr lang="it-IT" sz="1000">
                  <a:solidFill>
                    <a:srgbClr val="FFFFFF"/>
                  </a:solidFill>
                </a:rPr>
                <a:t> Ginecologia e ostetricia</a:t>
              </a:r>
            </a:p>
            <a:p>
              <a:pPr>
                <a:buSzPts val="1000"/>
                <a:buFont typeface="Arial" charset="0"/>
                <a:buChar char="•"/>
              </a:pPr>
              <a:r>
                <a:rPr lang="it-IT" sz="1000">
                  <a:solidFill>
                    <a:srgbClr val="FFFFFF"/>
                  </a:solidFill>
                </a:rPr>
                <a:t> Pediatria</a:t>
              </a:r>
            </a:p>
            <a:p>
              <a:pPr>
                <a:buSzPts val="1000"/>
                <a:buFont typeface="Arial" charset="0"/>
                <a:buChar char="•"/>
              </a:pPr>
              <a:r>
                <a:rPr lang="it-IT" sz="1000">
                  <a:solidFill>
                    <a:srgbClr val="FFFFFF"/>
                  </a:solidFill>
                </a:rPr>
                <a:t> e altri</a:t>
              </a:r>
              <a:endParaRPr lang="it-IT" sz="1000"/>
            </a:p>
            <a:p>
              <a:pPr>
                <a:buFontTx/>
                <a:buChar char="•"/>
              </a:pPr>
              <a:endParaRPr lang="de-DE" sz="1000">
                <a:solidFill>
                  <a:schemeClr val="bg1"/>
                </a:solidFill>
              </a:endParaRPr>
            </a:p>
          </p:txBody>
        </p:sp>
      </p:grpSp>
      <p:sp>
        <p:nvSpPr>
          <p:cNvPr id="12297" name="Rectangle 13"/>
          <p:cNvSpPr>
            <a:spLocks noChangeArrowheads="1"/>
          </p:cNvSpPr>
          <p:nvPr/>
        </p:nvSpPr>
        <p:spPr bwMode="auto">
          <a:xfrm>
            <a:off x="10460038" y="1576388"/>
            <a:ext cx="1474787" cy="3640137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400">
                <a:solidFill>
                  <a:srgbClr val="FFFFFF"/>
                </a:solidFill>
              </a:rPr>
              <a:t>alta </a:t>
            </a:r>
          </a:p>
          <a:p>
            <a:r>
              <a:rPr lang="it-IT" sz="1400">
                <a:solidFill>
                  <a:srgbClr val="FFFFFF"/>
                </a:solidFill>
              </a:rPr>
              <a:t>specializzazione </a:t>
            </a:r>
          </a:p>
          <a:p>
            <a:r>
              <a:rPr lang="it-IT" sz="1000">
                <a:solidFill>
                  <a:schemeClr val="bg1"/>
                </a:solidFill>
              </a:rPr>
              <a:t>con rilevanza</a:t>
            </a:r>
          </a:p>
          <a:p>
            <a:r>
              <a:rPr lang="it-IT" sz="1000">
                <a:solidFill>
                  <a:schemeClr val="bg1"/>
                </a:solidFill>
              </a:rPr>
              <a:t>provinciale</a:t>
            </a:r>
            <a:endParaRPr lang="de-DE" sz="1000">
              <a:solidFill>
                <a:schemeClr val="bg1"/>
              </a:solidFill>
            </a:endParaRPr>
          </a:p>
          <a:p>
            <a:endParaRPr lang="de-DE" sz="1000">
              <a:solidFill>
                <a:schemeClr val="bg1"/>
              </a:solidFill>
            </a:endParaRPr>
          </a:p>
        </p:txBody>
      </p:sp>
      <p:sp>
        <p:nvSpPr>
          <p:cNvPr id="12298" name="Line 24"/>
          <p:cNvSpPr>
            <a:spLocks noChangeShapeType="1"/>
          </p:cNvSpPr>
          <p:nvPr/>
        </p:nvSpPr>
        <p:spPr bwMode="auto">
          <a:xfrm>
            <a:off x="4714875" y="5429250"/>
            <a:ext cx="375285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2299" name="Text Box 25"/>
          <p:cNvSpPr txBox="1">
            <a:spLocks noChangeArrowheads="1"/>
          </p:cNvSpPr>
          <p:nvPr/>
        </p:nvSpPr>
        <p:spPr bwMode="auto">
          <a:xfrm>
            <a:off x="5915025" y="5267325"/>
            <a:ext cx="11239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>
                <a:solidFill>
                  <a:schemeClr val="tx2"/>
                </a:solidFill>
              </a:rPr>
              <a:t>di base</a:t>
            </a:r>
          </a:p>
        </p:txBody>
      </p:sp>
      <p:sp>
        <p:nvSpPr>
          <p:cNvPr id="12300" name="Line 26"/>
          <p:cNvSpPr>
            <a:spLocks noChangeShapeType="1"/>
          </p:cNvSpPr>
          <p:nvPr/>
        </p:nvSpPr>
        <p:spPr bwMode="auto">
          <a:xfrm>
            <a:off x="4714875" y="5810250"/>
            <a:ext cx="5715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2301" name="Text Box 27"/>
          <p:cNvSpPr txBox="1">
            <a:spLocks noChangeArrowheads="1"/>
          </p:cNvSpPr>
          <p:nvPr/>
        </p:nvSpPr>
        <p:spPr bwMode="auto">
          <a:xfrm>
            <a:off x="7493000" y="5621338"/>
            <a:ext cx="194945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chemeClr val="tx2"/>
                </a:solidFill>
              </a:rPr>
              <a:t>comprensoriale</a:t>
            </a:r>
          </a:p>
        </p:txBody>
      </p:sp>
      <p:sp>
        <p:nvSpPr>
          <p:cNvPr id="12302" name="Line 28"/>
          <p:cNvSpPr>
            <a:spLocks noChangeShapeType="1"/>
          </p:cNvSpPr>
          <p:nvPr/>
        </p:nvSpPr>
        <p:spPr bwMode="auto">
          <a:xfrm>
            <a:off x="4714875" y="6181725"/>
            <a:ext cx="710565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2303" name="Text Box 29"/>
          <p:cNvSpPr txBox="1">
            <a:spLocks noChangeArrowheads="1"/>
          </p:cNvSpPr>
          <p:nvPr/>
        </p:nvSpPr>
        <p:spPr bwMode="auto">
          <a:xfrm>
            <a:off x="9774238" y="5997575"/>
            <a:ext cx="137160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chemeClr val="tx2"/>
                </a:solidFill>
              </a:rPr>
              <a:t>provinciale</a:t>
            </a:r>
          </a:p>
        </p:txBody>
      </p:sp>
      <p:grpSp>
        <p:nvGrpSpPr>
          <p:cNvPr id="12304" name="Group 20"/>
          <p:cNvGrpSpPr>
            <a:grpSpLocks/>
          </p:cNvGrpSpPr>
          <p:nvPr/>
        </p:nvGrpSpPr>
        <p:grpSpPr bwMode="auto">
          <a:xfrm>
            <a:off x="4627563" y="1460500"/>
            <a:ext cx="3887787" cy="3756025"/>
            <a:chOff x="3039" y="1467"/>
            <a:chExt cx="2449" cy="2323"/>
          </a:xfrm>
        </p:grpSpPr>
        <p:sp>
          <p:nvSpPr>
            <p:cNvPr id="12305" name="AutoShape 20"/>
            <p:cNvSpPr>
              <a:spLocks noChangeAspect="1" noChangeArrowheads="1"/>
            </p:cNvSpPr>
            <p:nvPr/>
          </p:nvSpPr>
          <p:spPr bwMode="auto">
            <a:xfrm>
              <a:off x="3039" y="1467"/>
              <a:ext cx="2449" cy="2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06" name="Rectangle 16"/>
            <p:cNvSpPr>
              <a:spLocks noChangeArrowheads="1"/>
            </p:cNvSpPr>
            <p:nvPr/>
          </p:nvSpPr>
          <p:spPr bwMode="auto">
            <a:xfrm>
              <a:off x="4263" y="1539"/>
              <a:ext cx="1224" cy="437"/>
            </a:xfrm>
            <a:prstGeom prst="rect">
              <a:avLst/>
            </a:prstGeom>
            <a:solidFill>
              <a:srgbClr val="F3E80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it-IT" sz="1400">
                  <a:solidFill>
                    <a:srgbClr val="000000"/>
                  </a:solidFill>
                </a:rPr>
                <a:t>Reparti di degenza per acuti</a:t>
              </a:r>
            </a:p>
            <a:p>
              <a:pPr algn="ctr"/>
              <a:r>
                <a:rPr lang="it-IT" sz="1200">
                  <a:solidFill>
                    <a:srgbClr val="000000"/>
                  </a:solidFill>
                </a:rPr>
                <a:t>(assistenza 24h)</a:t>
              </a:r>
              <a:endParaRPr lang="it-IT"/>
            </a:p>
          </p:txBody>
        </p:sp>
        <p:sp>
          <p:nvSpPr>
            <p:cNvPr id="12307" name="Rectangle 13"/>
            <p:cNvSpPr>
              <a:spLocks noChangeArrowheads="1"/>
            </p:cNvSpPr>
            <p:nvPr/>
          </p:nvSpPr>
          <p:spPr bwMode="auto">
            <a:xfrm>
              <a:off x="4263" y="1961"/>
              <a:ext cx="1225" cy="1828"/>
            </a:xfrm>
            <a:prstGeom prst="rect">
              <a:avLst/>
            </a:prstGeom>
            <a:solidFill>
              <a:srgbClr val="F3E80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buSzPts val="1000"/>
                <a:buFont typeface="Arial" charset="0"/>
                <a:buChar char="•"/>
              </a:pPr>
              <a:r>
                <a:rPr lang="it-IT" sz="1200">
                  <a:solidFill>
                    <a:srgbClr val="000000"/>
                  </a:solidFill>
                </a:rPr>
                <a:t> </a:t>
              </a:r>
              <a:r>
                <a:rPr lang="it-IT" sz="1000">
                  <a:solidFill>
                    <a:srgbClr val="000000"/>
                  </a:solidFill>
                </a:rPr>
                <a:t>Reparto di degenza interdisciplinare focalizzato sulla medicina interna</a:t>
              </a:r>
            </a:p>
            <a:p>
              <a:pPr algn="ctr"/>
              <a:endParaRPr lang="de-DE" sz="1000"/>
            </a:p>
          </p:txBody>
        </p:sp>
        <p:sp>
          <p:nvSpPr>
            <p:cNvPr id="12308" name="Rectangle 9"/>
            <p:cNvSpPr>
              <a:spLocks noChangeArrowheads="1"/>
            </p:cNvSpPr>
            <p:nvPr/>
          </p:nvSpPr>
          <p:spPr bwMode="auto">
            <a:xfrm>
              <a:off x="3040" y="2707"/>
              <a:ext cx="1233" cy="419"/>
            </a:xfrm>
            <a:prstGeom prst="rect">
              <a:avLst/>
            </a:prstGeom>
            <a:solidFill>
              <a:srgbClr val="F3E80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it-IT" sz="1400">
                  <a:solidFill>
                    <a:srgbClr val="000000"/>
                  </a:solidFill>
                </a:rPr>
                <a:t>Servizi</a:t>
              </a:r>
            </a:p>
            <a:p>
              <a:pPr algn="ctr"/>
              <a:r>
                <a:rPr lang="it-IT" sz="1000">
                  <a:solidFill>
                    <a:srgbClr val="000000"/>
                  </a:solidFill>
                </a:rPr>
                <a:t>Radiologia, Laboratorio, Anestesia</a:t>
              </a:r>
              <a:endParaRPr lang="it-IT" sz="1000"/>
            </a:p>
          </p:txBody>
        </p:sp>
        <p:sp>
          <p:nvSpPr>
            <p:cNvPr id="12309" name="Rectangle 12"/>
            <p:cNvSpPr>
              <a:spLocks noChangeArrowheads="1"/>
            </p:cNvSpPr>
            <p:nvPr/>
          </p:nvSpPr>
          <p:spPr bwMode="auto">
            <a:xfrm>
              <a:off x="3040" y="1961"/>
              <a:ext cx="503" cy="746"/>
            </a:xfrm>
            <a:prstGeom prst="rect">
              <a:avLst/>
            </a:prstGeom>
            <a:solidFill>
              <a:srgbClr val="F3E80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it-IT" sz="1000">
                  <a:solidFill>
                    <a:srgbClr val="000000"/>
                  </a:solidFill>
                </a:rPr>
                <a:t>Day Hospital</a:t>
              </a:r>
              <a:endParaRPr lang="de-DE"/>
            </a:p>
          </p:txBody>
        </p:sp>
        <p:sp>
          <p:nvSpPr>
            <p:cNvPr id="12310" name="Rectangle 13"/>
            <p:cNvSpPr>
              <a:spLocks noChangeArrowheads="1"/>
            </p:cNvSpPr>
            <p:nvPr/>
          </p:nvSpPr>
          <p:spPr bwMode="auto">
            <a:xfrm>
              <a:off x="3433" y="1961"/>
              <a:ext cx="839" cy="746"/>
            </a:xfrm>
            <a:prstGeom prst="rect">
              <a:avLst/>
            </a:prstGeom>
            <a:solidFill>
              <a:srgbClr val="F3E80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buSzPts val="1000"/>
                <a:buFont typeface="Arial" charset="0"/>
                <a:buChar char="•"/>
              </a:pPr>
              <a:r>
                <a:rPr lang="de-DE" sz="1200">
                  <a:solidFill>
                    <a:srgbClr val="000000"/>
                  </a:solidFill>
                </a:rPr>
                <a:t> </a:t>
              </a:r>
              <a:r>
                <a:rPr lang="it-IT" sz="1000">
                  <a:solidFill>
                    <a:srgbClr val="000000"/>
                  </a:solidFill>
                </a:rPr>
                <a:t>Medicina interna</a:t>
              </a:r>
            </a:p>
            <a:p>
              <a:pPr>
                <a:buSzPts val="1000"/>
                <a:buFont typeface="Arial" charset="0"/>
                <a:buChar char="•"/>
              </a:pPr>
              <a:r>
                <a:rPr lang="it-IT" sz="1000">
                  <a:solidFill>
                    <a:srgbClr val="000000"/>
                  </a:solidFill>
                </a:rPr>
                <a:t> Chirurgia gen.</a:t>
              </a:r>
            </a:p>
            <a:p>
              <a:pPr>
                <a:buSzPts val="1000"/>
                <a:buFont typeface="Arial" charset="0"/>
                <a:buChar char="•"/>
              </a:pPr>
              <a:r>
                <a:rPr lang="it-IT" sz="1000">
                  <a:solidFill>
                    <a:srgbClr val="000000"/>
                  </a:solidFill>
                </a:rPr>
                <a:t> Ortopedia</a:t>
              </a:r>
            </a:p>
            <a:p>
              <a:pPr>
                <a:buSzPts val="1000"/>
                <a:buFont typeface="Arial" charset="0"/>
                <a:buChar char="•"/>
              </a:pPr>
              <a:r>
                <a:rPr lang="it-IT" sz="1000">
                  <a:solidFill>
                    <a:srgbClr val="000000"/>
                  </a:solidFill>
                </a:rPr>
                <a:t> Ginecologia</a:t>
              </a:r>
            </a:p>
            <a:p>
              <a:pPr>
                <a:buSzPts val="1000"/>
                <a:buFont typeface="Arial" charset="0"/>
                <a:buChar char="•"/>
              </a:pPr>
              <a:r>
                <a:rPr lang="it-IT" sz="1000">
                  <a:solidFill>
                    <a:srgbClr val="000000"/>
                  </a:solidFill>
                </a:rPr>
                <a:t> Pediatria</a:t>
              </a:r>
            </a:p>
            <a:p>
              <a:pPr>
                <a:buSzPts val="1000"/>
                <a:buFont typeface="Arial" charset="0"/>
                <a:buChar char="•"/>
              </a:pPr>
              <a:r>
                <a:rPr lang="it-IT" sz="1000">
                  <a:solidFill>
                    <a:srgbClr val="000000"/>
                  </a:solidFill>
                </a:rPr>
                <a:t> Pronto Soccorso</a:t>
              </a:r>
              <a:endParaRPr lang="it-IT" sz="1000"/>
            </a:p>
          </p:txBody>
        </p:sp>
        <p:sp>
          <p:nvSpPr>
            <p:cNvPr id="12311" name="Rectangle 16"/>
            <p:cNvSpPr>
              <a:spLocks noChangeArrowheads="1"/>
            </p:cNvSpPr>
            <p:nvPr/>
          </p:nvSpPr>
          <p:spPr bwMode="auto">
            <a:xfrm>
              <a:off x="3040" y="1539"/>
              <a:ext cx="1232" cy="419"/>
            </a:xfrm>
            <a:prstGeom prst="rect">
              <a:avLst/>
            </a:prstGeom>
            <a:solidFill>
              <a:srgbClr val="F3E80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it-IT" sz="1400">
                  <a:solidFill>
                    <a:srgbClr val="000000"/>
                  </a:solidFill>
                </a:rPr>
                <a:t>Reparto di degenza post-acuzie </a:t>
              </a:r>
              <a:endParaRPr lang="de-DE"/>
            </a:p>
          </p:txBody>
        </p:sp>
        <p:sp>
          <p:nvSpPr>
            <p:cNvPr id="12312" name="Rectangle 9"/>
            <p:cNvSpPr>
              <a:spLocks noChangeArrowheads="1"/>
            </p:cNvSpPr>
            <p:nvPr/>
          </p:nvSpPr>
          <p:spPr bwMode="auto">
            <a:xfrm>
              <a:off x="3039" y="3127"/>
              <a:ext cx="1233" cy="329"/>
            </a:xfrm>
            <a:prstGeom prst="rect">
              <a:avLst/>
            </a:prstGeom>
            <a:solidFill>
              <a:srgbClr val="F3E80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it-IT" sz="1400">
                  <a:solidFill>
                    <a:srgbClr val="000000"/>
                  </a:solidFill>
                </a:rPr>
                <a:t>Ambulatori specialistici</a:t>
              </a:r>
              <a:endParaRPr lang="it-IT"/>
            </a:p>
          </p:txBody>
        </p:sp>
        <p:sp>
          <p:nvSpPr>
            <p:cNvPr id="12313" name="Rectangle 9"/>
            <p:cNvSpPr>
              <a:spLocks noChangeArrowheads="1"/>
            </p:cNvSpPr>
            <p:nvPr/>
          </p:nvSpPr>
          <p:spPr bwMode="auto">
            <a:xfrm>
              <a:off x="3039" y="3449"/>
              <a:ext cx="1233" cy="341"/>
            </a:xfrm>
            <a:prstGeom prst="rect">
              <a:avLst/>
            </a:prstGeom>
            <a:solidFill>
              <a:srgbClr val="F3E80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it-IT" sz="1400">
                  <a:solidFill>
                    <a:srgbClr val="000000"/>
                  </a:solidFill>
                </a:rPr>
                <a:t>Primo intervento</a:t>
              </a:r>
              <a:r>
                <a:rPr lang="it-IT" sz="1200">
                  <a:solidFill>
                    <a:srgbClr val="000000"/>
                  </a:solidFill>
                </a:rPr>
                <a:t> </a:t>
              </a:r>
              <a:r>
                <a:rPr lang="it-IT" sz="1000">
                  <a:solidFill>
                    <a:srgbClr val="000000"/>
                  </a:solidFill>
                </a:rPr>
                <a:t>tramite i medici di medicina generale (24h)</a:t>
              </a:r>
              <a:endParaRPr lang="de-DE" sz="1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6357B4CD-D0B8-480B-83B5-B525EB73F3C0}" type="slidenum">
              <a:rPr lang="de-DE"/>
              <a:pPr>
                <a:defRPr/>
              </a:pPr>
              <a:t>7</a:t>
            </a:fld>
            <a:endParaRPr lang="de-DE"/>
          </a:p>
        </p:txBody>
      </p:sp>
      <p:sp>
        <p:nvSpPr>
          <p:cNvPr id="23574" name="Titel 1"/>
          <p:cNvSpPr>
            <a:spLocks noGrp="1"/>
          </p:cNvSpPr>
          <p:nvPr>
            <p:ph type="title" idx="4294967295"/>
          </p:nvPr>
        </p:nvSpPr>
        <p:spPr>
          <a:xfrm>
            <a:off x="1587500" y="365125"/>
            <a:ext cx="9766300" cy="944563"/>
          </a:xfrm>
        </p:spPr>
        <p:txBody>
          <a:bodyPr/>
          <a:lstStyle/>
          <a:p>
            <a:pPr eaLnBrk="1" hangingPunct="1"/>
            <a:r>
              <a:rPr lang="it-IT" sz="2800" b="1" smtClean="0"/>
              <a:t>Garantire il finanziamento a lungo termine</a:t>
            </a:r>
            <a:endParaRPr lang="de-DE" sz="2800" b="1" smtClean="0"/>
          </a:p>
        </p:txBody>
      </p:sp>
      <p:sp>
        <p:nvSpPr>
          <p:cNvPr id="8" name="Richtungspfeil 7"/>
          <p:cNvSpPr/>
          <p:nvPr/>
        </p:nvSpPr>
        <p:spPr>
          <a:xfrm>
            <a:off x="305271" y="403226"/>
            <a:ext cx="1282897" cy="855260"/>
          </a:xfrm>
          <a:prstGeom prst="homePlate">
            <a:avLst>
              <a:gd name="adj" fmla="val 3085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50863" y="584200"/>
            <a:ext cx="614362" cy="4921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aphicFrame>
        <p:nvGraphicFramePr>
          <p:cNvPr id="23572" name="Object 20"/>
          <p:cNvGraphicFramePr>
            <a:graphicFrameLocks/>
          </p:cNvGraphicFramePr>
          <p:nvPr/>
        </p:nvGraphicFramePr>
        <p:xfrm>
          <a:off x="4276725" y="1257300"/>
          <a:ext cx="7496175" cy="4772025"/>
        </p:xfrm>
        <a:graphic>
          <a:graphicData uri="http://schemas.openxmlformats.org/presentationml/2006/ole">
            <p:oleObj spid="_x0000_s23572" name="Chart" r:id="rId4" imgW="7496114" imgH="4771948" progId="Excel.Chart.8">
              <p:embed/>
            </p:oleObj>
          </a:graphicData>
        </a:graphic>
      </p:graphicFrame>
      <p:sp>
        <p:nvSpPr>
          <p:cNvPr id="23579" name="Textfeld 13"/>
          <p:cNvSpPr txBox="1">
            <a:spLocks noChangeArrowheads="1"/>
          </p:cNvSpPr>
          <p:nvPr/>
        </p:nvSpPr>
        <p:spPr bwMode="auto">
          <a:xfrm>
            <a:off x="7977188" y="2401888"/>
            <a:ext cx="25114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00"/>
              </a:lnSpc>
            </a:pPr>
            <a:r>
              <a:rPr lang="it-IT">
                <a:solidFill>
                  <a:schemeClr val="bg1"/>
                </a:solidFill>
              </a:rPr>
              <a:t>800 mio €</a:t>
            </a:r>
          </a:p>
          <a:p>
            <a:pPr>
              <a:lnSpc>
                <a:spcPts val="2200"/>
              </a:lnSpc>
            </a:pPr>
            <a:r>
              <a:rPr lang="it-IT">
                <a:solidFill>
                  <a:schemeClr val="bg1"/>
                </a:solidFill>
              </a:rPr>
              <a:t>Ospedali e convenzionati </a:t>
            </a:r>
          </a:p>
        </p:txBody>
      </p:sp>
      <p:sp>
        <p:nvSpPr>
          <p:cNvPr id="23580" name="Textfeld 14"/>
          <p:cNvSpPr txBox="1">
            <a:spLocks noChangeArrowheads="1"/>
          </p:cNvSpPr>
          <p:nvPr/>
        </p:nvSpPr>
        <p:spPr bwMode="auto">
          <a:xfrm>
            <a:off x="6292850" y="3689350"/>
            <a:ext cx="2768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00"/>
              </a:lnSpc>
            </a:pPr>
            <a:r>
              <a:rPr lang="it-IT">
                <a:solidFill>
                  <a:schemeClr val="bg1"/>
                </a:solidFill>
              </a:rPr>
              <a:t>100 mio €</a:t>
            </a:r>
          </a:p>
          <a:p>
            <a:pPr>
              <a:lnSpc>
                <a:spcPts val="2200"/>
              </a:lnSpc>
            </a:pPr>
            <a:r>
              <a:rPr lang="it-IT">
                <a:solidFill>
                  <a:schemeClr val="bg1"/>
                </a:solidFill>
              </a:rPr>
              <a:t>Amministrazione e </a:t>
            </a:r>
          </a:p>
          <a:p>
            <a:pPr>
              <a:lnSpc>
                <a:spcPts val="2200"/>
              </a:lnSpc>
            </a:pPr>
            <a:r>
              <a:rPr lang="it-IT">
                <a:solidFill>
                  <a:schemeClr val="bg1"/>
                </a:solidFill>
              </a:rPr>
              <a:t>Servizi generali aziendali</a:t>
            </a:r>
          </a:p>
        </p:txBody>
      </p:sp>
      <p:sp>
        <p:nvSpPr>
          <p:cNvPr id="23581" name="Textfeld 16"/>
          <p:cNvSpPr txBox="1">
            <a:spLocks noChangeArrowheads="1"/>
          </p:cNvSpPr>
          <p:nvPr/>
        </p:nvSpPr>
        <p:spPr bwMode="auto">
          <a:xfrm>
            <a:off x="6081713" y="5781675"/>
            <a:ext cx="5711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/>
              <a:t>Medici di base, distretti, cure mediche nelle case di riposo, </a:t>
            </a:r>
          </a:p>
          <a:p>
            <a:r>
              <a:rPr lang="it-IT" sz="1400"/>
              <a:t>specialistica sul territorio, farmaci e dispositivi medici</a:t>
            </a:r>
          </a:p>
        </p:txBody>
      </p:sp>
      <p:sp>
        <p:nvSpPr>
          <p:cNvPr id="18" name="Rechteck 17"/>
          <p:cNvSpPr/>
          <p:nvPr/>
        </p:nvSpPr>
        <p:spPr>
          <a:xfrm>
            <a:off x="5618163" y="5891213"/>
            <a:ext cx="434975" cy="346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3583" name="Textfeld 14"/>
          <p:cNvSpPr txBox="1">
            <a:spLocks noChangeArrowheads="1"/>
          </p:cNvSpPr>
          <p:nvPr/>
        </p:nvSpPr>
        <p:spPr bwMode="auto">
          <a:xfrm>
            <a:off x="6451600" y="2457450"/>
            <a:ext cx="14160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00"/>
              </a:lnSpc>
            </a:pPr>
            <a:r>
              <a:rPr lang="it-IT"/>
              <a:t>300 mio €</a:t>
            </a:r>
            <a:br>
              <a:rPr lang="it-IT"/>
            </a:br>
            <a:r>
              <a:rPr lang="it-IT"/>
              <a:t>Territorio</a:t>
            </a:r>
          </a:p>
        </p:txBody>
      </p:sp>
      <p:sp>
        <p:nvSpPr>
          <p:cNvPr id="10" name="Rechteck 9"/>
          <p:cNvSpPr/>
          <p:nvPr/>
        </p:nvSpPr>
        <p:spPr>
          <a:xfrm>
            <a:off x="1833563" y="1639888"/>
            <a:ext cx="2982912" cy="4708525"/>
          </a:xfrm>
          <a:prstGeom prst="rect">
            <a:avLst/>
          </a:prstGeom>
          <a:noFill/>
          <a:ln w="3810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 b="1" dirty="0">
                <a:solidFill>
                  <a:schemeClr val="tx1"/>
                </a:solidFill>
                <a:latin typeface="Arial" charset="0"/>
                <a:cs typeface="Arial" charset="0"/>
              </a:rPr>
              <a:t>L‘assistenza sanitaria costa</a:t>
            </a:r>
          </a:p>
          <a:p>
            <a:pPr algn="ctr">
              <a:defRPr/>
            </a:pPr>
            <a:endParaRPr lang="it-IT" sz="28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it-IT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3,3 mio € </a:t>
            </a:r>
          </a:p>
          <a:p>
            <a:pPr algn="ctr">
              <a:defRPr/>
            </a:pPr>
            <a:r>
              <a:rPr lang="it-IT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euro al giorno </a:t>
            </a:r>
          </a:p>
          <a:p>
            <a:pPr algn="ctr">
              <a:defRPr/>
            </a:pPr>
            <a:endParaRPr lang="it-IT" sz="24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it-IT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1/3 Territorio</a:t>
            </a:r>
          </a:p>
          <a:p>
            <a:pPr algn="ctr">
              <a:defRPr/>
            </a:pPr>
            <a:r>
              <a:rPr lang="it-IT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2/3 Ospedale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5A374FAC-5FF9-4DB1-87A6-57D3CF83B023}" type="slidenum">
              <a:rPr lang="de-DE"/>
              <a:pPr>
                <a:defRPr/>
              </a:pPr>
              <a:t>8</a:t>
            </a:fld>
            <a:endParaRPr lang="de-DE"/>
          </a:p>
        </p:txBody>
      </p:sp>
      <p:sp>
        <p:nvSpPr>
          <p:cNvPr id="25602" name="Titel 1"/>
          <p:cNvSpPr>
            <a:spLocks noGrp="1"/>
          </p:cNvSpPr>
          <p:nvPr>
            <p:ph type="title" idx="4294967295"/>
          </p:nvPr>
        </p:nvSpPr>
        <p:spPr>
          <a:xfrm>
            <a:off x="1587500" y="361950"/>
            <a:ext cx="9766300" cy="944563"/>
          </a:xfrm>
        </p:spPr>
        <p:txBody>
          <a:bodyPr/>
          <a:lstStyle/>
          <a:p>
            <a:pPr eaLnBrk="1" hangingPunct="1"/>
            <a:r>
              <a:rPr lang="it-IT" sz="3200" b="1" smtClean="0">
                <a:cs typeface="Arial" charset="0"/>
              </a:rPr>
              <a:t>Riordino dell‘organizzazione aziendale</a:t>
            </a:r>
            <a:endParaRPr lang="it-IT" sz="3200" b="1" smtClean="0"/>
          </a:p>
        </p:txBody>
      </p:sp>
      <p:sp>
        <p:nvSpPr>
          <p:cNvPr id="8" name="Richtungspfeil 7"/>
          <p:cNvSpPr/>
          <p:nvPr/>
        </p:nvSpPr>
        <p:spPr>
          <a:xfrm>
            <a:off x="305271" y="403226"/>
            <a:ext cx="1282897" cy="855260"/>
          </a:xfrm>
          <a:prstGeom prst="homePlate">
            <a:avLst>
              <a:gd name="adj" fmla="val 3085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50863" y="584200"/>
            <a:ext cx="614362" cy="4921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400" b="1">
                <a:solidFill>
                  <a:schemeClr val="tx1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20" name="Rechteck 19"/>
          <p:cNvSpPr/>
          <p:nvPr/>
        </p:nvSpPr>
        <p:spPr>
          <a:xfrm>
            <a:off x="4743450" y="1639888"/>
            <a:ext cx="6610350" cy="6778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Punti fondamentali per il contenimento della spesa</a:t>
            </a:r>
          </a:p>
        </p:txBody>
      </p:sp>
      <p:sp>
        <p:nvSpPr>
          <p:cNvPr id="21" name="Rechteck 20"/>
          <p:cNvSpPr/>
          <p:nvPr/>
        </p:nvSpPr>
        <p:spPr>
          <a:xfrm>
            <a:off x="4743450" y="2500313"/>
            <a:ext cx="3213100" cy="18367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000" b="1">
                <a:solidFill>
                  <a:schemeClr val="tx1"/>
                </a:solidFill>
                <a:latin typeface="Arial" charset="0"/>
                <a:cs typeface="Arial" charset="0"/>
              </a:rPr>
              <a:t>    Coordinamento dell’offerta,</a:t>
            </a:r>
          </a:p>
          <a:p>
            <a:pPr algn="ctr">
              <a:defRPr/>
            </a:pPr>
            <a:r>
              <a:rPr lang="it-IT" sz="2000" b="1">
                <a:solidFill>
                  <a:schemeClr val="tx1"/>
                </a:solidFill>
                <a:latin typeface="Arial" charset="0"/>
                <a:cs typeface="Arial" charset="0"/>
              </a:rPr>
              <a:t>ottimizzare l‘organizzazione ed i processi</a:t>
            </a:r>
          </a:p>
        </p:txBody>
      </p:sp>
      <p:sp>
        <p:nvSpPr>
          <p:cNvPr id="22" name="Rechteck 21"/>
          <p:cNvSpPr/>
          <p:nvPr/>
        </p:nvSpPr>
        <p:spPr>
          <a:xfrm>
            <a:off x="8140700" y="2500313"/>
            <a:ext cx="3213100" cy="18367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Generare </a:t>
            </a:r>
          </a:p>
          <a:p>
            <a:pPr algn="ctr">
              <a:defRPr/>
            </a:pPr>
            <a:r>
              <a:rPr lang="it-IT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nuovi introiti</a:t>
            </a:r>
            <a:r>
              <a:rPr lang="de-AT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,</a:t>
            </a:r>
            <a:endParaRPr lang="it-IT" sz="20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it-IT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coinvolgimento assicurazioni</a:t>
            </a:r>
          </a:p>
        </p:txBody>
      </p:sp>
      <p:sp>
        <p:nvSpPr>
          <p:cNvPr id="23" name="Rechteck 22"/>
          <p:cNvSpPr/>
          <p:nvPr/>
        </p:nvSpPr>
        <p:spPr>
          <a:xfrm>
            <a:off x="4743450" y="4521200"/>
            <a:ext cx="3213100" cy="1835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Informatica</a:t>
            </a:r>
          </a:p>
          <a:p>
            <a:pPr algn="ctr">
              <a:defRPr/>
            </a:pPr>
            <a:r>
              <a:rPr lang="it-IT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in rete</a:t>
            </a:r>
          </a:p>
        </p:txBody>
      </p:sp>
      <p:sp>
        <p:nvSpPr>
          <p:cNvPr id="24" name="Rechteck 23"/>
          <p:cNvSpPr/>
          <p:nvPr/>
        </p:nvSpPr>
        <p:spPr>
          <a:xfrm>
            <a:off x="8140700" y="4521200"/>
            <a:ext cx="3213100" cy="1835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it-IT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Sistema incentivante: premiare efficienza e responsabilità</a:t>
            </a:r>
          </a:p>
        </p:txBody>
      </p:sp>
      <p:sp>
        <p:nvSpPr>
          <p:cNvPr id="25" name="Ellipse 24"/>
          <p:cNvSpPr/>
          <p:nvPr/>
        </p:nvSpPr>
        <p:spPr>
          <a:xfrm>
            <a:off x="4852988" y="2606675"/>
            <a:ext cx="612775" cy="4921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Ellipse 25"/>
          <p:cNvSpPr/>
          <p:nvPr/>
        </p:nvSpPr>
        <p:spPr>
          <a:xfrm>
            <a:off x="8264525" y="2606675"/>
            <a:ext cx="614363" cy="4921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Ellipse 26"/>
          <p:cNvSpPr/>
          <p:nvPr/>
        </p:nvSpPr>
        <p:spPr>
          <a:xfrm>
            <a:off x="4854575" y="4616450"/>
            <a:ext cx="614363" cy="4921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Ellipse 27"/>
          <p:cNvSpPr/>
          <p:nvPr/>
        </p:nvSpPr>
        <p:spPr>
          <a:xfrm>
            <a:off x="8266113" y="4616450"/>
            <a:ext cx="614362" cy="4921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Rechteck 9"/>
          <p:cNvSpPr/>
          <p:nvPr/>
        </p:nvSpPr>
        <p:spPr>
          <a:xfrm>
            <a:off x="1376363" y="1639888"/>
            <a:ext cx="3059112" cy="4708525"/>
          </a:xfrm>
          <a:prstGeom prst="rect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it-IT" sz="2000" b="1" dirty="0">
                <a:latin typeface="Arial" charset="0"/>
                <a:cs typeface="Arial" charset="0"/>
              </a:rPr>
              <a:t>La spesa aumenta di </a:t>
            </a:r>
          </a:p>
          <a:p>
            <a:pPr algn="ctr">
              <a:defRPr/>
            </a:pPr>
            <a:r>
              <a:rPr lang="it-IT" sz="4000" b="1" dirty="0">
                <a:latin typeface="Arial" charset="0"/>
                <a:cs typeface="Arial" charset="0"/>
              </a:rPr>
              <a:t>+ 20 mio €</a:t>
            </a:r>
            <a:r>
              <a:rPr lang="it-IT" sz="3200" b="1" dirty="0">
                <a:latin typeface="Arial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it-IT" sz="2800" b="1" dirty="0">
                <a:latin typeface="Arial" charset="0"/>
                <a:cs typeface="Arial" charset="0"/>
              </a:rPr>
              <a:t>all’anno</a:t>
            </a:r>
          </a:p>
          <a:p>
            <a:pPr algn="ctr">
              <a:defRPr/>
            </a:pPr>
            <a:r>
              <a:rPr lang="it-IT" sz="1600" b="1" dirty="0">
                <a:latin typeface="Arial" charset="0"/>
                <a:cs typeface="Arial" charset="0"/>
              </a:rPr>
              <a:t>(per l‘incremento dei prezzi)</a:t>
            </a:r>
          </a:p>
          <a:p>
            <a:pPr algn="ctr">
              <a:defRPr/>
            </a:pPr>
            <a:endParaRPr lang="it-IT" sz="2000" b="1" dirty="0">
              <a:latin typeface="Arial" charset="0"/>
              <a:cs typeface="Arial" charset="0"/>
            </a:endParaRPr>
          </a:p>
          <a:p>
            <a:pPr algn="ctr">
              <a:defRPr/>
            </a:pPr>
            <a:endParaRPr lang="it-IT" sz="1000" b="1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it-IT" sz="3600" b="1" dirty="0">
                <a:latin typeface="Arial" charset="0"/>
                <a:cs typeface="Arial" charset="0"/>
              </a:rPr>
              <a:t>Obiettivo: </a:t>
            </a:r>
          </a:p>
          <a:p>
            <a:pPr algn="ctr">
              <a:defRPr/>
            </a:pPr>
            <a:r>
              <a:rPr lang="it-IT" sz="2800" b="1" dirty="0">
                <a:latin typeface="Arial" charset="0"/>
                <a:cs typeface="Arial" charset="0"/>
              </a:rPr>
              <a:t>contenere la spesa sanitaria!</a:t>
            </a:r>
            <a:endParaRPr lang="it-IT" sz="20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56"/>
          <p:cNvGrpSpPr>
            <a:grpSpLocks/>
          </p:cNvGrpSpPr>
          <p:nvPr/>
        </p:nvGrpSpPr>
        <p:grpSpPr bwMode="auto">
          <a:xfrm>
            <a:off x="2425700" y="103188"/>
            <a:ext cx="8489950" cy="6646862"/>
            <a:chOff x="68" y="28"/>
            <a:chExt cx="5216" cy="4037"/>
          </a:xfrm>
        </p:grpSpPr>
        <p:sp>
          <p:nvSpPr>
            <p:cNvPr id="27655" name="Line 94"/>
            <p:cNvSpPr>
              <a:spLocks noChangeShapeType="1"/>
            </p:cNvSpPr>
            <p:nvPr/>
          </p:nvSpPr>
          <p:spPr bwMode="auto">
            <a:xfrm>
              <a:off x="3639" y="239"/>
              <a:ext cx="14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56" name="Line 96"/>
            <p:cNvSpPr>
              <a:spLocks noChangeShapeType="1"/>
            </p:cNvSpPr>
            <p:nvPr/>
          </p:nvSpPr>
          <p:spPr bwMode="auto">
            <a:xfrm flipH="1" flipV="1">
              <a:off x="2789" y="391"/>
              <a:ext cx="0" cy="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57" name="Line 78"/>
            <p:cNvSpPr>
              <a:spLocks noChangeShapeType="1"/>
            </p:cNvSpPr>
            <p:nvPr/>
          </p:nvSpPr>
          <p:spPr bwMode="auto">
            <a:xfrm>
              <a:off x="4059" y="1207"/>
              <a:ext cx="0" cy="23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58" name="Line 77"/>
            <p:cNvSpPr>
              <a:spLocks noChangeShapeType="1"/>
            </p:cNvSpPr>
            <p:nvPr/>
          </p:nvSpPr>
          <p:spPr bwMode="auto">
            <a:xfrm>
              <a:off x="1555" y="1207"/>
              <a:ext cx="0" cy="23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59" name="Line 47"/>
            <p:cNvSpPr>
              <a:spLocks noChangeShapeType="1"/>
            </p:cNvSpPr>
            <p:nvPr/>
          </p:nvSpPr>
          <p:spPr bwMode="auto">
            <a:xfrm>
              <a:off x="2789" y="845"/>
              <a:ext cx="0" cy="322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60" name="AutoShape 4"/>
            <p:cNvSpPr>
              <a:spLocks noChangeArrowheads="1"/>
            </p:cNvSpPr>
            <p:nvPr/>
          </p:nvSpPr>
          <p:spPr bwMode="auto">
            <a:xfrm>
              <a:off x="2109" y="436"/>
              <a:ext cx="1361" cy="409"/>
            </a:xfrm>
            <a:prstGeom prst="bevel">
              <a:avLst>
                <a:gd name="adj" fmla="val 125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1400"/>
                <a:t>Direzione aziendale</a:t>
              </a:r>
            </a:p>
            <a:p>
              <a:pPr algn="ctr"/>
              <a:r>
                <a:rPr lang="it-IT" sz="800"/>
                <a:t>inclusa la direzione dei servizi generali </a:t>
              </a:r>
            </a:p>
          </p:txBody>
        </p:sp>
        <p:sp>
          <p:nvSpPr>
            <p:cNvPr id="27661" name="Rectangle 5"/>
            <p:cNvSpPr>
              <a:spLocks noChangeArrowheads="1"/>
            </p:cNvSpPr>
            <p:nvPr/>
          </p:nvSpPr>
          <p:spPr bwMode="auto">
            <a:xfrm>
              <a:off x="1111" y="1026"/>
              <a:ext cx="1043" cy="181"/>
            </a:xfrm>
            <a:prstGeom prst="rect">
              <a:avLst/>
            </a:prstGeom>
            <a:solidFill>
              <a:srgbClr val="BACDE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1200"/>
                <a:t>Direzione sanitaria</a:t>
              </a:r>
              <a:r>
                <a:rPr lang="it-IT" sz="1200" baseline="30000"/>
                <a:t>1</a:t>
              </a:r>
            </a:p>
          </p:txBody>
        </p:sp>
        <p:sp>
          <p:nvSpPr>
            <p:cNvPr id="27662" name="Rectangle 6"/>
            <p:cNvSpPr>
              <a:spLocks noChangeArrowheads="1"/>
            </p:cNvSpPr>
            <p:nvPr/>
          </p:nvSpPr>
          <p:spPr bwMode="auto">
            <a:xfrm>
              <a:off x="3364" y="1026"/>
              <a:ext cx="1344" cy="181"/>
            </a:xfrm>
            <a:prstGeom prst="rect">
              <a:avLst/>
            </a:prstGeom>
            <a:solidFill>
              <a:srgbClr val="DDAFE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1200"/>
                <a:t>Direzione tecnico-assistenziale</a:t>
              </a:r>
              <a:r>
                <a:rPr lang="it-IT" sz="1200" baseline="30000"/>
                <a:t>2</a:t>
              </a:r>
            </a:p>
          </p:txBody>
        </p:sp>
        <p:sp>
          <p:nvSpPr>
            <p:cNvPr id="27663" name="Rectangle 13"/>
            <p:cNvSpPr>
              <a:spLocks noChangeArrowheads="1"/>
            </p:cNvSpPr>
            <p:nvPr/>
          </p:nvSpPr>
          <p:spPr bwMode="auto">
            <a:xfrm>
              <a:off x="295" y="1253"/>
              <a:ext cx="806" cy="270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it-IT" sz="1000" b="1">
                  <a:solidFill>
                    <a:schemeClr val="bg1"/>
                  </a:solidFill>
                </a:rPr>
                <a:t>Prestazioni cliniche </a:t>
              </a:r>
            </a:p>
            <a:p>
              <a:r>
                <a:rPr lang="it-IT" sz="1000" b="1">
                  <a:solidFill>
                    <a:schemeClr val="bg1"/>
                  </a:solidFill>
                </a:rPr>
                <a:t>a livello</a:t>
              </a:r>
            </a:p>
            <a:p>
              <a:r>
                <a:rPr lang="it-IT" sz="1000" b="1">
                  <a:solidFill>
                    <a:schemeClr val="bg1"/>
                  </a:solidFill>
                </a:rPr>
                <a:t>provinciale</a:t>
              </a:r>
            </a:p>
            <a:p>
              <a:endParaRPr lang="it-IT" sz="1000" b="1">
                <a:solidFill>
                  <a:schemeClr val="bg1"/>
                </a:solidFill>
              </a:endParaRPr>
            </a:p>
            <a:p>
              <a:endParaRPr lang="it-IT" sz="1000" b="1">
                <a:solidFill>
                  <a:schemeClr val="bg1"/>
                </a:solidFill>
              </a:endParaRPr>
            </a:p>
            <a:p>
              <a:endParaRPr lang="it-IT" sz="1000" b="1">
                <a:solidFill>
                  <a:schemeClr val="bg1"/>
                </a:solidFill>
              </a:endParaRPr>
            </a:p>
            <a:p>
              <a:endParaRPr lang="it-IT" sz="1000" b="1">
                <a:solidFill>
                  <a:schemeClr val="bg1"/>
                </a:solidFill>
              </a:endParaRPr>
            </a:p>
            <a:p>
              <a:endParaRPr lang="it-IT" sz="1000" b="1">
                <a:solidFill>
                  <a:schemeClr val="bg1"/>
                </a:solidFill>
              </a:endParaRPr>
            </a:p>
            <a:p>
              <a:r>
                <a:rPr lang="it-IT" sz="900">
                  <a:solidFill>
                    <a:schemeClr val="bg1"/>
                  </a:solidFill>
                </a:rPr>
                <a:t>Sviluppo</a:t>
              </a:r>
            </a:p>
            <a:p>
              <a:r>
                <a:rPr lang="it-IT" sz="900">
                  <a:solidFill>
                    <a:schemeClr val="bg1"/>
                  </a:solidFill>
                </a:rPr>
                <a:t>organizzazione e  </a:t>
              </a:r>
            </a:p>
            <a:p>
              <a:r>
                <a:rPr lang="it-IT" sz="900">
                  <a:solidFill>
                    <a:schemeClr val="bg1"/>
                  </a:solidFill>
                </a:rPr>
                <a:t>processi </a:t>
              </a:r>
              <a:r>
                <a:rPr lang="it-IT" sz="900" baseline="30000">
                  <a:solidFill>
                    <a:schemeClr val="bg1"/>
                  </a:solidFill>
                </a:rPr>
                <a:t>2</a:t>
              </a:r>
            </a:p>
            <a:p>
              <a:endParaRPr lang="it-IT" sz="900">
                <a:solidFill>
                  <a:schemeClr val="bg1"/>
                </a:solidFill>
              </a:endParaRPr>
            </a:p>
            <a:p>
              <a:r>
                <a:rPr lang="it-IT" sz="900">
                  <a:solidFill>
                    <a:schemeClr val="bg1"/>
                  </a:solidFill>
                </a:rPr>
                <a:t>management</a:t>
              </a:r>
            </a:p>
            <a:p>
              <a:r>
                <a:rPr lang="it-IT" sz="900">
                  <a:solidFill>
                    <a:schemeClr val="bg1"/>
                  </a:solidFill>
                </a:rPr>
                <a:t>qualità e processi </a:t>
              </a:r>
              <a:r>
                <a:rPr lang="it-IT" sz="900" baseline="30000">
                  <a:solidFill>
                    <a:schemeClr val="bg1"/>
                  </a:solidFill>
                </a:rPr>
                <a:t>1</a:t>
              </a:r>
            </a:p>
            <a:p>
              <a:endParaRPr lang="it-IT" sz="900">
                <a:solidFill>
                  <a:schemeClr val="bg1"/>
                </a:solidFill>
              </a:endParaRPr>
            </a:p>
            <a:p>
              <a:r>
                <a:rPr lang="it-IT" sz="900">
                  <a:solidFill>
                    <a:schemeClr val="bg1"/>
                  </a:solidFill>
                </a:rPr>
                <a:t>pianificazione </a:t>
              </a:r>
            </a:p>
            <a:p>
              <a:r>
                <a:rPr lang="it-IT" sz="900">
                  <a:solidFill>
                    <a:schemeClr val="bg1"/>
                  </a:solidFill>
                </a:rPr>
                <a:t>clinica e </a:t>
              </a:r>
            </a:p>
            <a:p>
              <a:r>
                <a:rPr lang="it-IT" sz="900">
                  <a:solidFill>
                    <a:schemeClr val="bg1"/>
                  </a:solidFill>
                </a:rPr>
                <a:t>controlling clinico </a:t>
              </a:r>
              <a:r>
                <a:rPr lang="it-IT" sz="900" baseline="30000">
                  <a:solidFill>
                    <a:schemeClr val="bg1"/>
                  </a:solidFill>
                </a:rPr>
                <a:t>1</a:t>
              </a:r>
            </a:p>
            <a:p>
              <a:endParaRPr lang="it-IT" sz="900">
                <a:solidFill>
                  <a:schemeClr val="bg1"/>
                </a:solidFill>
              </a:endParaRPr>
            </a:p>
            <a:p>
              <a:r>
                <a:rPr lang="it-IT" sz="900">
                  <a:solidFill>
                    <a:schemeClr val="bg1"/>
                  </a:solidFill>
                </a:rPr>
                <a:t>Medicina </a:t>
              </a:r>
              <a:r>
                <a:rPr lang="it-IT" sz="900" baseline="30000">
                  <a:solidFill>
                    <a:schemeClr val="bg1"/>
                  </a:solidFill>
                </a:rPr>
                <a:t>1</a:t>
              </a:r>
            </a:p>
            <a:p>
              <a:endParaRPr lang="it-IT" sz="900">
                <a:solidFill>
                  <a:schemeClr val="bg1"/>
                </a:solidFill>
              </a:endParaRPr>
            </a:p>
            <a:p>
              <a:r>
                <a:rPr lang="it-IT" sz="900">
                  <a:solidFill>
                    <a:schemeClr val="bg1"/>
                  </a:solidFill>
                </a:rPr>
                <a:t>Igiene </a:t>
              </a:r>
              <a:r>
                <a:rPr lang="it-IT" sz="900" baseline="30000">
                  <a:solidFill>
                    <a:schemeClr val="bg1"/>
                  </a:solidFill>
                </a:rPr>
                <a:t>1</a:t>
              </a:r>
            </a:p>
            <a:p>
              <a:endParaRPr lang="it-IT" sz="900">
                <a:solidFill>
                  <a:schemeClr val="bg1"/>
                </a:solidFill>
              </a:endParaRPr>
            </a:p>
            <a:p>
              <a:r>
                <a:rPr lang="it-IT" sz="900">
                  <a:solidFill>
                    <a:schemeClr val="bg1"/>
                  </a:solidFill>
                </a:rPr>
                <a:t>Formazione </a:t>
              </a:r>
            </a:p>
            <a:p>
              <a:r>
                <a:rPr lang="it-IT" sz="900">
                  <a:solidFill>
                    <a:schemeClr val="bg1"/>
                  </a:solidFill>
                </a:rPr>
                <a:t>personale </a:t>
              </a:r>
              <a:r>
                <a:rPr lang="it-IT" sz="900" baseline="300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7664" name="Rectangle 14"/>
            <p:cNvSpPr>
              <a:spLocks noChangeArrowheads="1"/>
            </p:cNvSpPr>
            <p:nvPr/>
          </p:nvSpPr>
          <p:spPr bwMode="auto">
            <a:xfrm>
              <a:off x="4513" y="1253"/>
              <a:ext cx="771" cy="2721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it-IT" sz="1000" b="1">
                  <a:solidFill>
                    <a:schemeClr val="bg1"/>
                  </a:solidFill>
                </a:rPr>
                <a:t>Servizi generali </a:t>
              </a:r>
            </a:p>
            <a:p>
              <a:r>
                <a:rPr lang="it-IT" sz="1000" b="1">
                  <a:solidFill>
                    <a:schemeClr val="bg1"/>
                  </a:solidFill>
                </a:rPr>
                <a:t>a livello </a:t>
              </a:r>
            </a:p>
            <a:p>
              <a:r>
                <a:rPr lang="it-IT" sz="1000" b="1">
                  <a:solidFill>
                    <a:schemeClr val="bg1"/>
                  </a:solidFill>
                </a:rPr>
                <a:t>provinciale</a:t>
              </a:r>
            </a:p>
            <a:p>
              <a:endParaRPr lang="it-IT" sz="1000" b="1">
                <a:solidFill>
                  <a:schemeClr val="bg1"/>
                </a:solidFill>
              </a:endParaRPr>
            </a:p>
            <a:p>
              <a:endParaRPr lang="it-IT" sz="1000" b="1">
                <a:solidFill>
                  <a:schemeClr val="bg1"/>
                </a:solidFill>
              </a:endParaRPr>
            </a:p>
            <a:p>
              <a:endParaRPr lang="it-IT" sz="900" b="1">
                <a:solidFill>
                  <a:schemeClr val="bg1"/>
                </a:solidFill>
              </a:endParaRPr>
            </a:p>
            <a:p>
              <a:endParaRPr lang="it-IT" sz="900">
                <a:solidFill>
                  <a:schemeClr val="bg1"/>
                </a:solidFill>
              </a:endParaRPr>
            </a:p>
            <a:p>
              <a:r>
                <a:rPr lang="it-IT" sz="900">
                  <a:solidFill>
                    <a:schemeClr val="bg1"/>
                  </a:solidFill>
                </a:rPr>
                <a:t>economato e finanze </a:t>
              </a:r>
            </a:p>
            <a:p>
              <a:endParaRPr lang="it-IT" sz="900">
                <a:solidFill>
                  <a:schemeClr val="bg1"/>
                </a:solidFill>
              </a:endParaRPr>
            </a:p>
            <a:p>
              <a:r>
                <a:rPr lang="it-IT" sz="900">
                  <a:solidFill>
                    <a:schemeClr val="bg1"/>
                  </a:solidFill>
                </a:rPr>
                <a:t>uff. legale/assicurazioni</a:t>
              </a:r>
            </a:p>
            <a:p>
              <a:endParaRPr lang="it-IT" sz="900">
                <a:solidFill>
                  <a:schemeClr val="bg1"/>
                </a:solidFill>
              </a:endParaRPr>
            </a:p>
            <a:p>
              <a:r>
                <a:rPr lang="it-IT" sz="900">
                  <a:solidFill>
                    <a:schemeClr val="bg1"/>
                  </a:solidFill>
                </a:rPr>
                <a:t>controlling aziendale</a:t>
              </a:r>
            </a:p>
            <a:p>
              <a:endParaRPr lang="it-IT" sz="900">
                <a:solidFill>
                  <a:schemeClr val="bg1"/>
                </a:solidFill>
              </a:endParaRPr>
            </a:p>
            <a:p>
              <a:r>
                <a:rPr lang="it-IT" sz="900">
                  <a:solidFill>
                    <a:schemeClr val="bg1"/>
                  </a:solidFill>
                </a:rPr>
                <a:t>acquisizione</a:t>
              </a:r>
            </a:p>
            <a:p>
              <a:endParaRPr lang="it-IT" sz="900">
                <a:solidFill>
                  <a:schemeClr val="bg1"/>
                </a:solidFill>
              </a:endParaRPr>
            </a:p>
            <a:p>
              <a:r>
                <a:rPr lang="it-IT" sz="900">
                  <a:solidFill>
                    <a:schemeClr val="bg1"/>
                  </a:solidFill>
                </a:rPr>
                <a:t>amm. immobiliare </a:t>
              </a:r>
            </a:p>
            <a:p>
              <a:endParaRPr lang="it-IT" sz="900">
                <a:solidFill>
                  <a:schemeClr val="bg1"/>
                </a:solidFill>
              </a:endParaRPr>
            </a:p>
            <a:p>
              <a:r>
                <a:rPr lang="it-IT" sz="900">
                  <a:solidFill>
                    <a:schemeClr val="bg1"/>
                  </a:solidFill>
                </a:rPr>
                <a:t>amm. personale</a:t>
              </a:r>
            </a:p>
            <a:p>
              <a:endParaRPr lang="it-IT" sz="900">
                <a:solidFill>
                  <a:schemeClr val="bg1"/>
                </a:solidFill>
              </a:endParaRPr>
            </a:p>
            <a:p>
              <a:r>
                <a:rPr lang="it-IT" sz="900">
                  <a:solidFill>
                    <a:schemeClr val="bg1"/>
                  </a:solidFill>
                </a:rPr>
                <a:t>Informatica e </a:t>
              </a:r>
            </a:p>
            <a:p>
              <a:r>
                <a:rPr lang="it-IT" sz="900">
                  <a:solidFill>
                    <a:schemeClr val="bg1"/>
                  </a:solidFill>
                </a:rPr>
                <a:t>tecnica    </a:t>
              </a:r>
            </a:p>
            <a:p>
              <a:endParaRPr lang="it-IT" sz="900">
                <a:solidFill>
                  <a:schemeClr val="bg1"/>
                </a:solidFill>
              </a:endParaRPr>
            </a:p>
            <a:p>
              <a:r>
                <a:rPr lang="it-IT" sz="900">
                  <a:solidFill>
                    <a:schemeClr val="bg1"/>
                  </a:solidFill>
                </a:rPr>
                <a:t>comunicazione e</a:t>
              </a:r>
            </a:p>
            <a:p>
              <a:r>
                <a:rPr lang="it-IT" sz="900">
                  <a:solidFill>
                    <a:schemeClr val="bg1"/>
                  </a:solidFill>
                </a:rPr>
                <a:t>marketing</a:t>
              </a:r>
            </a:p>
            <a:p>
              <a:endParaRPr lang="it-IT" sz="900">
                <a:solidFill>
                  <a:schemeClr val="bg1"/>
                </a:solidFill>
              </a:endParaRPr>
            </a:p>
            <a:p>
              <a:r>
                <a:rPr lang="it-IT" sz="900">
                  <a:solidFill>
                    <a:schemeClr val="bg1"/>
                  </a:solidFill>
                </a:rPr>
                <a:t>prestazioni</a:t>
              </a:r>
            </a:p>
          </p:txBody>
        </p:sp>
        <p:grpSp>
          <p:nvGrpSpPr>
            <p:cNvPr id="27665" name="Group 51"/>
            <p:cNvGrpSpPr>
              <a:grpSpLocks/>
            </p:cNvGrpSpPr>
            <p:nvPr/>
          </p:nvGrpSpPr>
          <p:grpSpPr bwMode="auto">
            <a:xfrm>
              <a:off x="1202" y="1389"/>
              <a:ext cx="3201" cy="2585"/>
              <a:chOff x="1202" y="1389"/>
              <a:chExt cx="3155" cy="2585"/>
            </a:xfrm>
          </p:grpSpPr>
          <p:grpSp>
            <p:nvGrpSpPr>
              <p:cNvPr id="27683" name="Group 23"/>
              <p:cNvGrpSpPr>
                <a:grpSpLocks/>
              </p:cNvGrpSpPr>
              <p:nvPr/>
            </p:nvGrpSpPr>
            <p:grpSpPr bwMode="auto">
              <a:xfrm>
                <a:off x="1202" y="1389"/>
                <a:ext cx="3155" cy="544"/>
                <a:chOff x="1202" y="1389"/>
                <a:chExt cx="3155" cy="544"/>
              </a:xfrm>
            </p:grpSpPr>
            <p:sp>
              <p:nvSpPr>
                <p:cNvPr id="27702" name="Rectangle 7"/>
                <p:cNvSpPr>
                  <a:spLocks noChangeArrowheads="1"/>
                </p:cNvSpPr>
                <p:nvPr/>
              </p:nvSpPr>
              <p:spPr bwMode="auto">
                <a:xfrm>
                  <a:off x="1837" y="1389"/>
                  <a:ext cx="1814" cy="317"/>
                </a:xfrm>
                <a:prstGeom prst="rect">
                  <a:avLst/>
                </a:prstGeom>
                <a:solidFill>
                  <a:srgbClr val="FFD89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t-IT" sz="1000" b="1"/>
                    <a:t>Comprensorio Sanitario Bolzano </a:t>
                  </a:r>
                </a:p>
                <a:p>
                  <a:pPr algn="ctr"/>
                  <a:r>
                    <a:rPr lang="it-IT" sz="1000"/>
                    <a:t>Direzione di Comprensorio</a:t>
                  </a:r>
                </a:p>
                <a:p>
                  <a:pPr algn="ctr"/>
                  <a:r>
                    <a:rPr lang="it-IT" sz="800"/>
                    <a:t>(inclusi servizi e distretti)</a:t>
                  </a:r>
                </a:p>
              </p:txBody>
            </p:sp>
            <p:sp>
              <p:nvSpPr>
                <p:cNvPr id="27703" name="Rectangle 8"/>
                <p:cNvSpPr>
                  <a:spLocks noChangeArrowheads="1"/>
                </p:cNvSpPr>
                <p:nvPr/>
              </p:nvSpPr>
              <p:spPr bwMode="auto">
                <a:xfrm>
                  <a:off x="1837" y="1720"/>
                  <a:ext cx="862" cy="21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t-IT" sz="700"/>
                    <a:t>Ospedale provinciale Bolzano</a:t>
                  </a:r>
                </a:p>
              </p:txBody>
            </p:sp>
            <p:sp>
              <p:nvSpPr>
                <p:cNvPr id="27704" name="Oval 11"/>
                <p:cNvSpPr>
                  <a:spLocks noChangeArrowheads="1"/>
                </p:cNvSpPr>
                <p:nvPr/>
              </p:nvSpPr>
              <p:spPr bwMode="auto">
                <a:xfrm>
                  <a:off x="3696" y="1525"/>
                  <a:ext cx="661" cy="272"/>
                </a:xfrm>
                <a:prstGeom prst="ellipse">
                  <a:avLst/>
                </a:prstGeom>
                <a:solidFill>
                  <a:srgbClr val="DDAFE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t-IT" sz="800"/>
                    <a:t>Coordinatore </a:t>
                  </a:r>
                </a:p>
                <a:p>
                  <a:pPr algn="ctr"/>
                  <a:r>
                    <a:rPr lang="it-IT" sz="800"/>
                    <a:t>tecnico-assistenziale</a:t>
                  </a:r>
                </a:p>
              </p:txBody>
            </p:sp>
            <p:sp>
              <p:nvSpPr>
                <p:cNvPr id="27705" name="Oval 12"/>
                <p:cNvSpPr>
                  <a:spLocks noChangeArrowheads="1"/>
                </p:cNvSpPr>
                <p:nvPr/>
              </p:nvSpPr>
              <p:spPr bwMode="auto">
                <a:xfrm>
                  <a:off x="1202" y="1525"/>
                  <a:ext cx="590" cy="272"/>
                </a:xfrm>
                <a:prstGeom prst="ellipse">
                  <a:avLst/>
                </a:prstGeom>
                <a:solidFill>
                  <a:srgbClr val="BACDE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t-IT" sz="800"/>
                    <a:t>Coordinatore </a:t>
                  </a:r>
                </a:p>
                <a:p>
                  <a:pPr algn="ctr"/>
                  <a:r>
                    <a:rPr lang="it-IT" sz="800"/>
                    <a:t>sanitario</a:t>
                  </a:r>
                </a:p>
              </p:txBody>
            </p:sp>
            <p:sp>
              <p:nvSpPr>
                <p:cNvPr id="27706" name="Rectangle 22"/>
                <p:cNvSpPr>
                  <a:spLocks noChangeArrowheads="1"/>
                </p:cNvSpPr>
                <p:nvPr/>
              </p:nvSpPr>
              <p:spPr bwMode="auto">
                <a:xfrm>
                  <a:off x="2789" y="1720"/>
                  <a:ext cx="862" cy="21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t-IT" sz="700"/>
                    <a:t>6 distretti sanitari</a:t>
                  </a:r>
                </a:p>
              </p:txBody>
            </p:sp>
          </p:grpSp>
          <p:grpSp>
            <p:nvGrpSpPr>
              <p:cNvPr id="27684" name="Group 24"/>
              <p:cNvGrpSpPr>
                <a:grpSpLocks/>
              </p:cNvGrpSpPr>
              <p:nvPr/>
            </p:nvGrpSpPr>
            <p:grpSpPr bwMode="auto">
              <a:xfrm>
                <a:off x="1202" y="2069"/>
                <a:ext cx="3155" cy="544"/>
                <a:chOff x="1202" y="1389"/>
                <a:chExt cx="3155" cy="544"/>
              </a:xfrm>
            </p:grpSpPr>
            <p:sp>
              <p:nvSpPr>
                <p:cNvPr id="27697" name="Rectangle 25"/>
                <p:cNvSpPr>
                  <a:spLocks noChangeArrowheads="1"/>
                </p:cNvSpPr>
                <p:nvPr/>
              </p:nvSpPr>
              <p:spPr bwMode="auto">
                <a:xfrm>
                  <a:off x="1837" y="1389"/>
                  <a:ext cx="1814" cy="317"/>
                </a:xfrm>
                <a:prstGeom prst="rect">
                  <a:avLst/>
                </a:prstGeom>
                <a:solidFill>
                  <a:srgbClr val="FFD89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t-IT" sz="1000" b="1"/>
                    <a:t>Comprensorio Sanitario Bressanone </a:t>
                  </a:r>
                </a:p>
                <a:p>
                  <a:pPr algn="ctr"/>
                  <a:r>
                    <a:rPr lang="it-IT" sz="1000"/>
                    <a:t>Direzione di Comprensorio </a:t>
                  </a:r>
                </a:p>
                <a:p>
                  <a:pPr algn="ctr"/>
                  <a:r>
                    <a:rPr lang="it-IT" sz="800"/>
                    <a:t>(inclusi servizi e distretti) </a:t>
                  </a:r>
                </a:p>
              </p:txBody>
            </p:sp>
            <p:sp>
              <p:nvSpPr>
                <p:cNvPr id="27698" name="Rectangle 26"/>
                <p:cNvSpPr>
                  <a:spLocks noChangeArrowheads="1"/>
                </p:cNvSpPr>
                <p:nvPr/>
              </p:nvSpPr>
              <p:spPr bwMode="auto">
                <a:xfrm>
                  <a:off x="1837" y="1720"/>
                  <a:ext cx="862" cy="21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t-IT" sz="700"/>
                    <a:t>Ospedale distrettuale Bressanone  </a:t>
                  </a:r>
                </a:p>
                <a:p>
                  <a:pPr algn="ctr"/>
                  <a:r>
                    <a:rPr lang="it-IT" sz="700"/>
                    <a:t>Ospedale di base Vipiteno </a:t>
                  </a:r>
                </a:p>
              </p:txBody>
            </p:sp>
            <p:sp>
              <p:nvSpPr>
                <p:cNvPr id="27699" name="Oval 27"/>
                <p:cNvSpPr>
                  <a:spLocks noChangeArrowheads="1"/>
                </p:cNvSpPr>
                <p:nvPr/>
              </p:nvSpPr>
              <p:spPr bwMode="auto">
                <a:xfrm>
                  <a:off x="3696" y="1525"/>
                  <a:ext cx="661" cy="272"/>
                </a:xfrm>
                <a:prstGeom prst="ellipse">
                  <a:avLst/>
                </a:prstGeom>
                <a:solidFill>
                  <a:srgbClr val="DDAFE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t-IT" sz="800"/>
                    <a:t>Coordinatore </a:t>
                  </a:r>
                </a:p>
                <a:p>
                  <a:pPr algn="ctr"/>
                  <a:r>
                    <a:rPr lang="it-IT" sz="800"/>
                    <a:t>tecnico-assistenziale</a:t>
                  </a:r>
                </a:p>
              </p:txBody>
            </p:sp>
            <p:sp>
              <p:nvSpPr>
                <p:cNvPr id="27700" name="Oval 28"/>
                <p:cNvSpPr>
                  <a:spLocks noChangeArrowheads="1"/>
                </p:cNvSpPr>
                <p:nvPr/>
              </p:nvSpPr>
              <p:spPr bwMode="auto">
                <a:xfrm>
                  <a:off x="1202" y="1525"/>
                  <a:ext cx="590" cy="272"/>
                </a:xfrm>
                <a:prstGeom prst="ellipse">
                  <a:avLst/>
                </a:prstGeom>
                <a:solidFill>
                  <a:srgbClr val="BACDE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t-IT" sz="800"/>
                    <a:t>Coordinatore </a:t>
                  </a:r>
                </a:p>
                <a:p>
                  <a:pPr algn="ctr"/>
                  <a:r>
                    <a:rPr lang="it-IT" sz="800"/>
                    <a:t>sanitario</a:t>
                  </a:r>
                </a:p>
              </p:txBody>
            </p:sp>
            <p:sp>
              <p:nvSpPr>
                <p:cNvPr id="27701" name="Rectangle 29"/>
                <p:cNvSpPr>
                  <a:spLocks noChangeArrowheads="1"/>
                </p:cNvSpPr>
                <p:nvPr/>
              </p:nvSpPr>
              <p:spPr bwMode="auto">
                <a:xfrm>
                  <a:off x="2789" y="1720"/>
                  <a:ext cx="862" cy="21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t-IT" sz="700"/>
                    <a:t>3 distretti sanitari</a:t>
                  </a:r>
                </a:p>
              </p:txBody>
            </p:sp>
          </p:grpSp>
          <p:grpSp>
            <p:nvGrpSpPr>
              <p:cNvPr id="27685" name="Group 30"/>
              <p:cNvGrpSpPr>
                <a:grpSpLocks/>
              </p:cNvGrpSpPr>
              <p:nvPr/>
            </p:nvGrpSpPr>
            <p:grpSpPr bwMode="auto">
              <a:xfrm>
                <a:off x="1202" y="2750"/>
                <a:ext cx="3155" cy="544"/>
                <a:chOff x="1202" y="1389"/>
                <a:chExt cx="3155" cy="544"/>
              </a:xfrm>
            </p:grpSpPr>
            <p:sp>
              <p:nvSpPr>
                <p:cNvPr id="27692" name="Rectangle 31"/>
                <p:cNvSpPr>
                  <a:spLocks noChangeArrowheads="1"/>
                </p:cNvSpPr>
                <p:nvPr/>
              </p:nvSpPr>
              <p:spPr bwMode="auto">
                <a:xfrm>
                  <a:off x="1837" y="1389"/>
                  <a:ext cx="1814" cy="317"/>
                </a:xfrm>
                <a:prstGeom prst="rect">
                  <a:avLst/>
                </a:prstGeom>
                <a:solidFill>
                  <a:srgbClr val="FFD89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t-IT" sz="1000" b="1"/>
                    <a:t>Comprensorio Sanitario Brunico</a:t>
                  </a:r>
                </a:p>
                <a:p>
                  <a:pPr algn="ctr"/>
                  <a:r>
                    <a:rPr lang="it-IT" sz="1000"/>
                    <a:t>Direzione di Comprensorio</a:t>
                  </a:r>
                </a:p>
                <a:p>
                  <a:pPr algn="ctr"/>
                  <a:r>
                    <a:rPr lang="it-IT" sz="800"/>
                    <a:t>(Inclusi servizi e distretti)</a:t>
                  </a:r>
                </a:p>
              </p:txBody>
            </p:sp>
            <p:sp>
              <p:nvSpPr>
                <p:cNvPr id="27693" name="Rectangle 32"/>
                <p:cNvSpPr>
                  <a:spLocks noChangeArrowheads="1"/>
                </p:cNvSpPr>
                <p:nvPr/>
              </p:nvSpPr>
              <p:spPr bwMode="auto">
                <a:xfrm>
                  <a:off x="1837" y="1720"/>
                  <a:ext cx="862" cy="21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t-IT" sz="700"/>
                    <a:t>Ospedale distrettuale Brunico </a:t>
                  </a:r>
                </a:p>
                <a:p>
                  <a:pPr algn="ctr"/>
                  <a:r>
                    <a:rPr lang="it-IT" sz="700"/>
                    <a:t>Ospedale di base San Candido</a:t>
                  </a:r>
                </a:p>
              </p:txBody>
            </p:sp>
            <p:sp>
              <p:nvSpPr>
                <p:cNvPr id="27694" name="Oval 33"/>
                <p:cNvSpPr>
                  <a:spLocks noChangeArrowheads="1"/>
                </p:cNvSpPr>
                <p:nvPr/>
              </p:nvSpPr>
              <p:spPr bwMode="auto">
                <a:xfrm>
                  <a:off x="3696" y="1525"/>
                  <a:ext cx="661" cy="272"/>
                </a:xfrm>
                <a:prstGeom prst="ellipse">
                  <a:avLst/>
                </a:prstGeom>
                <a:solidFill>
                  <a:srgbClr val="DDAFE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t-IT" sz="800"/>
                    <a:t>Coordinatore</a:t>
                  </a:r>
                </a:p>
                <a:p>
                  <a:pPr algn="ctr"/>
                  <a:r>
                    <a:rPr lang="it-IT" sz="800"/>
                    <a:t>tecnico-assistenziale</a:t>
                  </a:r>
                </a:p>
              </p:txBody>
            </p:sp>
            <p:sp>
              <p:nvSpPr>
                <p:cNvPr id="27695" name="Oval 34"/>
                <p:cNvSpPr>
                  <a:spLocks noChangeArrowheads="1"/>
                </p:cNvSpPr>
                <p:nvPr/>
              </p:nvSpPr>
              <p:spPr bwMode="auto">
                <a:xfrm>
                  <a:off x="1202" y="1525"/>
                  <a:ext cx="590" cy="272"/>
                </a:xfrm>
                <a:prstGeom prst="ellipse">
                  <a:avLst/>
                </a:prstGeom>
                <a:solidFill>
                  <a:srgbClr val="BACDE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t-IT" sz="800"/>
                    <a:t>Coordinatore </a:t>
                  </a:r>
                </a:p>
                <a:p>
                  <a:pPr algn="ctr"/>
                  <a:r>
                    <a:rPr lang="it-IT" sz="800"/>
                    <a:t>sanitario</a:t>
                  </a:r>
                </a:p>
              </p:txBody>
            </p:sp>
            <p:sp>
              <p:nvSpPr>
                <p:cNvPr id="27696" name="Rectangle 35"/>
                <p:cNvSpPr>
                  <a:spLocks noChangeArrowheads="1"/>
                </p:cNvSpPr>
                <p:nvPr/>
              </p:nvSpPr>
              <p:spPr bwMode="auto">
                <a:xfrm>
                  <a:off x="2789" y="1720"/>
                  <a:ext cx="862" cy="21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t-IT" sz="700"/>
                    <a:t>4 distretti sanitari</a:t>
                  </a:r>
                </a:p>
              </p:txBody>
            </p:sp>
          </p:grpSp>
          <p:grpSp>
            <p:nvGrpSpPr>
              <p:cNvPr id="27686" name="Group 36"/>
              <p:cNvGrpSpPr>
                <a:grpSpLocks/>
              </p:cNvGrpSpPr>
              <p:nvPr/>
            </p:nvGrpSpPr>
            <p:grpSpPr bwMode="auto">
              <a:xfrm>
                <a:off x="1202" y="3430"/>
                <a:ext cx="3155" cy="544"/>
                <a:chOff x="1202" y="1389"/>
                <a:chExt cx="3155" cy="544"/>
              </a:xfrm>
            </p:grpSpPr>
            <p:sp>
              <p:nvSpPr>
                <p:cNvPr id="27687" name="Rectangle 37"/>
                <p:cNvSpPr>
                  <a:spLocks noChangeArrowheads="1"/>
                </p:cNvSpPr>
                <p:nvPr/>
              </p:nvSpPr>
              <p:spPr bwMode="auto">
                <a:xfrm>
                  <a:off x="1837" y="1389"/>
                  <a:ext cx="1814" cy="317"/>
                </a:xfrm>
                <a:prstGeom prst="rect">
                  <a:avLst/>
                </a:prstGeom>
                <a:solidFill>
                  <a:srgbClr val="FFD89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t-IT" sz="1000" b="1"/>
                    <a:t>Comprensorio Sanitario Merano</a:t>
                  </a:r>
                </a:p>
                <a:p>
                  <a:pPr algn="ctr"/>
                  <a:r>
                    <a:rPr lang="it-IT" sz="1000"/>
                    <a:t>Direzione di Comprensorio</a:t>
                  </a:r>
                </a:p>
                <a:p>
                  <a:pPr algn="ctr"/>
                  <a:r>
                    <a:rPr lang="it-IT" sz="800"/>
                    <a:t>Inclusi servizi e distretti</a:t>
                  </a:r>
                </a:p>
              </p:txBody>
            </p:sp>
            <p:sp>
              <p:nvSpPr>
                <p:cNvPr id="27688" name="Rectangle 38"/>
                <p:cNvSpPr>
                  <a:spLocks noChangeArrowheads="1"/>
                </p:cNvSpPr>
                <p:nvPr/>
              </p:nvSpPr>
              <p:spPr bwMode="auto">
                <a:xfrm>
                  <a:off x="1837" y="1720"/>
                  <a:ext cx="862" cy="21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t-IT" sz="700"/>
                    <a:t>Ospedale distrettuale Merano</a:t>
                  </a:r>
                </a:p>
                <a:p>
                  <a:pPr algn="ctr"/>
                  <a:r>
                    <a:rPr lang="it-IT" sz="700"/>
                    <a:t>Ospedale di base Silandro</a:t>
                  </a:r>
                </a:p>
              </p:txBody>
            </p:sp>
            <p:sp>
              <p:nvSpPr>
                <p:cNvPr id="27689" name="Oval 39"/>
                <p:cNvSpPr>
                  <a:spLocks noChangeArrowheads="1"/>
                </p:cNvSpPr>
                <p:nvPr/>
              </p:nvSpPr>
              <p:spPr bwMode="auto">
                <a:xfrm>
                  <a:off x="3696" y="1525"/>
                  <a:ext cx="661" cy="272"/>
                </a:xfrm>
                <a:prstGeom prst="ellipse">
                  <a:avLst/>
                </a:prstGeom>
                <a:solidFill>
                  <a:srgbClr val="DDAFE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t-IT" sz="800"/>
                    <a:t>Coordinatore</a:t>
                  </a:r>
                </a:p>
                <a:p>
                  <a:pPr algn="ctr"/>
                  <a:r>
                    <a:rPr lang="it-IT" sz="800"/>
                    <a:t>tecnico-assistenziale</a:t>
                  </a:r>
                </a:p>
              </p:txBody>
            </p:sp>
            <p:sp>
              <p:nvSpPr>
                <p:cNvPr id="27690" name="Oval 40"/>
                <p:cNvSpPr>
                  <a:spLocks noChangeArrowheads="1"/>
                </p:cNvSpPr>
                <p:nvPr/>
              </p:nvSpPr>
              <p:spPr bwMode="auto">
                <a:xfrm>
                  <a:off x="1202" y="1525"/>
                  <a:ext cx="590" cy="272"/>
                </a:xfrm>
                <a:prstGeom prst="ellipse">
                  <a:avLst/>
                </a:prstGeom>
                <a:solidFill>
                  <a:srgbClr val="BACDE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t-IT" sz="800"/>
                    <a:t>Coordinatore</a:t>
                  </a:r>
                </a:p>
                <a:p>
                  <a:pPr algn="ctr"/>
                  <a:r>
                    <a:rPr lang="it-IT" sz="800"/>
                    <a:t>sanitario</a:t>
                  </a:r>
                </a:p>
              </p:txBody>
            </p:sp>
            <p:sp>
              <p:nvSpPr>
                <p:cNvPr id="27691" name="Rectangle 41"/>
                <p:cNvSpPr>
                  <a:spLocks noChangeArrowheads="1"/>
                </p:cNvSpPr>
                <p:nvPr/>
              </p:nvSpPr>
              <p:spPr bwMode="auto">
                <a:xfrm>
                  <a:off x="2789" y="1720"/>
                  <a:ext cx="862" cy="21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t-IT" sz="700"/>
                    <a:t>6 distretti sanitari</a:t>
                  </a:r>
                </a:p>
              </p:txBody>
            </p:sp>
          </p:grpSp>
        </p:grpSp>
        <p:sp>
          <p:nvSpPr>
            <p:cNvPr id="27666" name="Line 42"/>
            <p:cNvSpPr>
              <a:spLocks noChangeShapeType="1"/>
            </p:cNvSpPr>
            <p:nvPr/>
          </p:nvSpPr>
          <p:spPr bwMode="auto">
            <a:xfrm>
              <a:off x="3470" y="709"/>
              <a:ext cx="14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67" name="Line 44"/>
            <p:cNvSpPr>
              <a:spLocks noChangeShapeType="1"/>
            </p:cNvSpPr>
            <p:nvPr/>
          </p:nvSpPr>
          <p:spPr bwMode="auto">
            <a:xfrm flipH="1">
              <a:off x="612" y="1117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68" name="Line 48"/>
            <p:cNvSpPr>
              <a:spLocks noChangeShapeType="1"/>
            </p:cNvSpPr>
            <p:nvPr/>
          </p:nvSpPr>
          <p:spPr bwMode="auto">
            <a:xfrm flipV="1">
              <a:off x="2194" y="1128"/>
              <a:ext cx="1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69" name="AutoShape 49"/>
            <p:cNvSpPr>
              <a:spLocks noChangeArrowheads="1"/>
            </p:cNvSpPr>
            <p:nvPr/>
          </p:nvSpPr>
          <p:spPr bwMode="auto">
            <a:xfrm>
              <a:off x="2109" y="845"/>
              <a:ext cx="635" cy="136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800"/>
                <a:t>per procura</a:t>
              </a:r>
            </a:p>
          </p:txBody>
        </p:sp>
        <p:sp>
          <p:nvSpPr>
            <p:cNvPr id="27670" name="AutoShape 50"/>
            <p:cNvSpPr>
              <a:spLocks noChangeArrowheads="1"/>
            </p:cNvSpPr>
            <p:nvPr/>
          </p:nvSpPr>
          <p:spPr bwMode="auto">
            <a:xfrm>
              <a:off x="2835" y="845"/>
              <a:ext cx="635" cy="136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800"/>
                <a:t>per procura</a:t>
              </a:r>
            </a:p>
          </p:txBody>
        </p:sp>
        <p:sp>
          <p:nvSpPr>
            <p:cNvPr id="27671" name="Line 80"/>
            <p:cNvSpPr>
              <a:spLocks noChangeShapeType="1"/>
            </p:cNvSpPr>
            <p:nvPr/>
          </p:nvSpPr>
          <p:spPr bwMode="auto">
            <a:xfrm flipH="1" flipV="1">
              <a:off x="4059" y="917"/>
              <a:ext cx="1" cy="9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2" name="Line 81"/>
            <p:cNvSpPr>
              <a:spLocks noChangeShapeType="1"/>
            </p:cNvSpPr>
            <p:nvPr/>
          </p:nvSpPr>
          <p:spPr bwMode="auto">
            <a:xfrm flipH="1">
              <a:off x="3467" y="923"/>
              <a:ext cx="58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3" name="Line 82"/>
            <p:cNvSpPr>
              <a:spLocks noChangeShapeType="1"/>
            </p:cNvSpPr>
            <p:nvPr/>
          </p:nvSpPr>
          <p:spPr bwMode="auto">
            <a:xfrm flipH="1" flipV="1">
              <a:off x="1556" y="917"/>
              <a:ext cx="1" cy="9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4" name="Line 83"/>
            <p:cNvSpPr>
              <a:spLocks noChangeShapeType="1"/>
            </p:cNvSpPr>
            <p:nvPr/>
          </p:nvSpPr>
          <p:spPr bwMode="auto">
            <a:xfrm>
              <a:off x="1565" y="917"/>
              <a:ext cx="5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5" name="Rectangle 85"/>
            <p:cNvSpPr>
              <a:spLocks noChangeArrowheads="1"/>
            </p:cNvSpPr>
            <p:nvPr/>
          </p:nvSpPr>
          <p:spPr bwMode="auto">
            <a:xfrm>
              <a:off x="68" y="119"/>
              <a:ext cx="1724" cy="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sz="1600">
                <a:solidFill>
                  <a:srgbClr val="A50021"/>
                </a:solidFill>
              </a:endParaRPr>
            </a:p>
          </p:txBody>
        </p:sp>
        <p:sp>
          <p:nvSpPr>
            <p:cNvPr id="27676" name="Line 87"/>
            <p:cNvSpPr>
              <a:spLocks noChangeShapeType="1"/>
            </p:cNvSpPr>
            <p:nvPr/>
          </p:nvSpPr>
          <p:spPr bwMode="auto">
            <a:xfrm>
              <a:off x="612" y="4065"/>
              <a:ext cx="4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7" name="Line 88"/>
            <p:cNvSpPr>
              <a:spLocks noChangeShapeType="1"/>
            </p:cNvSpPr>
            <p:nvPr/>
          </p:nvSpPr>
          <p:spPr bwMode="auto">
            <a:xfrm flipV="1">
              <a:off x="4921" y="3974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8" name="Line 89"/>
            <p:cNvSpPr>
              <a:spLocks noChangeShapeType="1"/>
            </p:cNvSpPr>
            <p:nvPr/>
          </p:nvSpPr>
          <p:spPr bwMode="auto">
            <a:xfrm flipV="1">
              <a:off x="612" y="3974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9" name="Line 90"/>
            <p:cNvSpPr>
              <a:spLocks noChangeShapeType="1"/>
            </p:cNvSpPr>
            <p:nvPr/>
          </p:nvSpPr>
          <p:spPr bwMode="auto">
            <a:xfrm>
              <a:off x="612" y="111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80" name="Line 91"/>
            <p:cNvSpPr>
              <a:spLocks noChangeShapeType="1"/>
            </p:cNvSpPr>
            <p:nvPr/>
          </p:nvSpPr>
          <p:spPr bwMode="auto">
            <a:xfrm>
              <a:off x="4921" y="709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81" name="AutoShape 92"/>
            <p:cNvSpPr>
              <a:spLocks noChangeArrowheads="1"/>
            </p:cNvSpPr>
            <p:nvPr/>
          </p:nvSpPr>
          <p:spPr bwMode="auto">
            <a:xfrm>
              <a:off x="1919" y="33"/>
              <a:ext cx="1724" cy="363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1400">
                  <a:solidFill>
                    <a:schemeClr val="bg1"/>
                  </a:solidFill>
                </a:rPr>
                <a:t>Provincia Autonoma (proprietà)</a:t>
              </a:r>
            </a:p>
            <a:p>
              <a:pPr algn="ctr"/>
              <a:r>
                <a:rPr lang="it-IT" sz="800">
                  <a:solidFill>
                    <a:schemeClr val="bg1"/>
                  </a:solidFill>
                </a:rPr>
                <a:t>Assessora alla sanità</a:t>
              </a:r>
            </a:p>
          </p:txBody>
        </p:sp>
        <p:sp>
          <p:nvSpPr>
            <p:cNvPr id="27682" name="Rectangle 93"/>
            <p:cNvSpPr>
              <a:spLocks noChangeArrowheads="1"/>
            </p:cNvSpPr>
            <p:nvPr/>
          </p:nvSpPr>
          <p:spPr bwMode="auto">
            <a:xfrm>
              <a:off x="3787" y="28"/>
              <a:ext cx="1497" cy="54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it-IT" sz="1400"/>
                <a:t>Struttura di governance:</a:t>
              </a:r>
            </a:p>
            <a:p>
              <a:pPr marL="742950" lvl="1" indent="-285750">
                <a:buFontTx/>
                <a:buChar char="•"/>
              </a:pPr>
              <a:r>
                <a:rPr lang="it-IT" sz="1400"/>
                <a:t>Indirizzo</a:t>
              </a:r>
            </a:p>
            <a:p>
              <a:pPr marL="742950" lvl="1" indent="-285750">
                <a:buFontTx/>
                <a:buChar char="•"/>
              </a:pPr>
              <a:r>
                <a:rPr lang="it-IT" sz="1400"/>
                <a:t>Budget</a:t>
              </a:r>
            </a:p>
            <a:p>
              <a:pPr marL="742950" lvl="1" indent="-285750">
                <a:buFontTx/>
                <a:buChar char="•"/>
              </a:pPr>
              <a:r>
                <a:rPr lang="it-IT" sz="1400"/>
                <a:t>Controlling </a:t>
              </a:r>
              <a:endParaRPr lang="it-IT" sz="800"/>
            </a:p>
          </p:txBody>
        </p:sp>
      </p:grpSp>
      <p:sp>
        <p:nvSpPr>
          <p:cNvPr id="8" name="Richtungspfeil 7"/>
          <p:cNvSpPr/>
          <p:nvPr/>
        </p:nvSpPr>
        <p:spPr>
          <a:xfrm>
            <a:off x="521171" y="409576"/>
            <a:ext cx="1282897" cy="855260"/>
          </a:xfrm>
          <a:prstGeom prst="homePlate">
            <a:avLst>
              <a:gd name="adj" fmla="val 3085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766763" y="590550"/>
            <a:ext cx="614362" cy="4921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400" b="1">
                <a:solidFill>
                  <a:schemeClr val="tx1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27654" name="Text Box 60"/>
          <p:cNvSpPr txBox="1">
            <a:spLocks noChangeArrowheads="1"/>
          </p:cNvSpPr>
          <p:nvPr/>
        </p:nvSpPr>
        <p:spPr bwMode="auto">
          <a:xfrm>
            <a:off x="2066925" y="311150"/>
            <a:ext cx="2286000" cy="1054100"/>
          </a:xfrm>
          <a:prstGeom prst="rect">
            <a:avLst/>
          </a:prstGeom>
          <a:solidFill>
            <a:srgbClr val="C9CED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>
                <a:solidFill>
                  <a:srgbClr val="CC0000"/>
                </a:solidFill>
              </a:rPr>
              <a:t>Organigramma </a:t>
            </a:r>
          </a:p>
          <a:p>
            <a:pPr algn="ctr">
              <a:spcBef>
                <a:spcPct val="50000"/>
              </a:spcBef>
            </a:pPr>
            <a:r>
              <a:rPr lang="de-DE" b="1">
                <a:solidFill>
                  <a:srgbClr val="CC0000"/>
                </a:solidFill>
              </a:rPr>
              <a:t>Azienda sanitaria</a:t>
            </a:r>
            <a:br>
              <a:rPr lang="de-DE" b="1">
                <a:solidFill>
                  <a:srgbClr val="CC0000"/>
                </a:solidFill>
              </a:rPr>
            </a:br>
            <a:r>
              <a:rPr lang="de-DE" b="1">
                <a:solidFill>
                  <a:srgbClr val="CC0000"/>
                </a:solidFill>
              </a:rPr>
              <a:t>dell‘Alto Adige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Glänzend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969</Words>
  <Application>Microsoft Office PowerPoint</Application>
  <PresentationFormat>Benutzerdefiniert</PresentationFormat>
  <Paragraphs>362</Paragraphs>
  <Slides>13</Slides>
  <Notes>10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Entwurfsvorlage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Wingdings</vt:lpstr>
      <vt:lpstr>Office Theme</vt:lpstr>
      <vt:lpstr>Office Theme</vt:lpstr>
      <vt:lpstr>Chart</vt:lpstr>
      <vt:lpstr>Assistenza Sanitaria Alto Adige  2020  Linee guida per lo sviluppo</vt:lpstr>
      <vt:lpstr>Da tenere a mente: Piano di sviluppo </vt:lpstr>
      <vt:lpstr>I passi fino ad ora intrapresi</vt:lpstr>
      <vt:lpstr>Linee guida per lo sviluppo – Assistenza Sanitaria Alto Adige 2020  </vt:lpstr>
      <vt:lpstr>Rafforzare l‘assistenza sul territorio</vt:lpstr>
      <vt:lpstr>Offrire una qualità ottimale nei 7 ospedali</vt:lpstr>
      <vt:lpstr>Garantire il finanziamento a lungo termine</vt:lpstr>
      <vt:lpstr>Riordino dell‘organizzazione aziendale</vt:lpstr>
      <vt:lpstr>Folie 9</vt:lpstr>
      <vt:lpstr>Folie 10</vt:lpstr>
      <vt:lpstr>La sintesi di quanto emerso durante gli incontri:</vt:lpstr>
      <vt:lpstr>La sintesi di quanto emerso durante gli incontri:</vt:lpstr>
      <vt:lpstr>I prossimi passi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Caroline Cerar</dc:creator>
  <cp:lastModifiedBy>Astrid Pichler</cp:lastModifiedBy>
  <cp:revision>173</cp:revision>
  <dcterms:created xsi:type="dcterms:W3CDTF">2014-09-21T21:38:59Z</dcterms:created>
  <dcterms:modified xsi:type="dcterms:W3CDTF">2014-10-15T16:29:16Z</dcterms:modified>
</cp:coreProperties>
</file>