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9"/>
  </p:notesMasterIdLst>
  <p:handoutMasterIdLst>
    <p:handoutMasterId r:id="rId10"/>
  </p:handoutMasterIdLst>
  <p:sldIdLst>
    <p:sldId id="392" r:id="rId2"/>
    <p:sldId id="393" r:id="rId3"/>
    <p:sldId id="397" r:id="rId4"/>
    <p:sldId id="398" r:id="rId5"/>
    <p:sldId id="399" r:id="rId6"/>
    <p:sldId id="401" r:id="rId7"/>
    <p:sldId id="400" r:id="rId8"/>
  </p:sldIdLst>
  <p:sldSz cx="12192000" cy="6858000"/>
  <p:notesSz cx="6808788" cy="99409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fga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srgbClr val="FF0000"/>
    </p:penClr>
  </p:showPr>
  <p:clrMru>
    <a:srgbClr val="DDDDDD"/>
    <a:srgbClr val="F7F7F7"/>
    <a:srgbClr val="111111"/>
    <a:srgbClr val="C6C6C6"/>
    <a:srgbClr val="939393"/>
    <a:srgbClr val="7FA3CF"/>
    <a:srgbClr val="BFD1E7"/>
    <a:srgbClr val="AEC5E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343" autoAdjust="0"/>
  </p:normalViewPr>
  <p:slideViewPr>
    <p:cSldViewPr snapToGrid="0">
      <p:cViewPr varScale="1">
        <p:scale>
          <a:sx n="107" d="100"/>
          <a:sy n="107" d="100"/>
        </p:scale>
        <p:origin x="-90" y="-78"/>
      </p:cViewPr>
      <p:guideLst>
        <p:guide orient="horz" pos="199"/>
        <p:guide orient="horz" pos="4014"/>
        <p:guide pos="7359"/>
        <p:guide pos="873"/>
        <p:guide pos="54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-160"/>
    </p:cViewPr>
  </p:sorterViewPr>
  <p:notesViewPr>
    <p:cSldViewPr snapToGrid="0">
      <p:cViewPr varScale="1">
        <p:scale>
          <a:sx n="52" d="100"/>
          <a:sy n="52" d="100"/>
        </p:scale>
        <p:origin x="-2958" y="-90"/>
      </p:cViewPr>
      <p:guideLst>
        <p:guide orient="horz" pos="3132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6" tIns="46538" rIns="93076" bIns="46538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6" tIns="46538" rIns="93076" bIns="46538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D3CB9668-A733-4BC6-B497-5AA7A69F222C}" type="datetimeFigureOut">
              <a:rPr lang="de-DE"/>
              <a:pPr>
                <a:defRPr/>
              </a:pPr>
              <a:t>25.05.2017</a:t>
            </a:fld>
            <a:endParaRPr lang="de-DE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6" tIns="46538" rIns="93076" bIns="46538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0863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6" tIns="46538" rIns="93076" bIns="46538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55345F49-87E6-4E6D-8FF1-44B4078237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97" tIns="46950" rIns="93897" bIns="46950" numCol="1" anchor="t" anchorCtr="0" compatLnSpc="1">
            <a:prstTxWarp prst="textNoShape">
              <a:avLst/>
            </a:prstTxWarp>
          </a:bodyPr>
          <a:lstStyle>
            <a:lvl1pPr defTabSz="936403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97" tIns="46950" rIns="93897" bIns="46950" numCol="1" anchor="t" anchorCtr="0" compatLnSpc="1">
            <a:prstTxWarp prst="textNoShape">
              <a:avLst/>
            </a:prstTxWarp>
          </a:bodyPr>
          <a:lstStyle>
            <a:lvl1pPr algn="r" defTabSz="936403">
              <a:defRPr sz="1300"/>
            </a:lvl1pPr>
          </a:lstStyle>
          <a:p>
            <a:pPr>
              <a:defRPr/>
            </a:pPr>
            <a:fld id="{3CB9B615-A3CD-4DF5-AF3B-212A1F8D114F}" type="datetimeFigureOut">
              <a:rPr lang="de-DE"/>
              <a:pPr>
                <a:defRPr/>
              </a:pPr>
              <a:t>25.05.2017</a:t>
            </a:fld>
            <a:endParaRPr lang="de-D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425" y="747713"/>
            <a:ext cx="6623050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6712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97" tIns="46950" rIns="93897" bIns="469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495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97" tIns="46950" rIns="93897" bIns="46950" numCol="1" anchor="b" anchorCtr="0" compatLnSpc="1">
            <a:prstTxWarp prst="textNoShape">
              <a:avLst/>
            </a:prstTxWarp>
          </a:bodyPr>
          <a:lstStyle>
            <a:lvl1pPr defTabSz="936403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39275"/>
            <a:ext cx="29495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97" tIns="46950" rIns="93897" bIns="46950" numCol="1" anchor="b" anchorCtr="0" compatLnSpc="1">
            <a:prstTxWarp prst="textNoShape">
              <a:avLst/>
            </a:prstTxWarp>
          </a:bodyPr>
          <a:lstStyle>
            <a:lvl1pPr algn="r" defTabSz="936403">
              <a:defRPr sz="1300"/>
            </a:lvl1pPr>
          </a:lstStyle>
          <a:p>
            <a:pPr>
              <a:defRPr/>
            </a:pPr>
            <a:fld id="{469D3117-0EA4-4278-85CC-CDC445EE56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814" tIns="46908" rIns="93814" bIns="46908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814" tIns="46908" rIns="93814" bIns="46908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814" tIns="46908" rIns="93814" bIns="46908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814" tIns="46908" rIns="93814" bIns="46908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814" tIns="46908" rIns="93814" bIns="46908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814" tIns="46908" rIns="93814" bIns="46908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1854" y="1006477"/>
            <a:ext cx="10315852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9075" y="2808549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62446-BDF0-4344-981C-C5351819D349}" type="datetimeFigureOut">
              <a:rPr lang="de-DE"/>
              <a:pPr>
                <a:defRPr/>
              </a:pPr>
              <a:t>25.05.2017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1313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24013" y="28940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6E6E7-8964-41F0-9425-26866ED3FCEB}" type="datetimeFigureOut">
              <a:rPr lang="de-DE"/>
              <a:pPr>
                <a:defRPr/>
              </a:pPr>
              <a:t>25.05.2017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65301" y="1600202"/>
            <a:ext cx="4711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81800" y="1600202"/>
            <a:ext cx="4800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D410D-490F-4D67-8D93-8AC46D11DE8A}" type="datetimeFigureOut">
              <a:rPr lang="de-DE"/>
              <a:pPr>
                <a:defRPr/>
              </a:pPr>
              <a:t>25.05.2017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7"/>
          <p:cNvSpPr>
            <a:spLocks noChangeArrowheads="1"/>
          </p:cNvSpPr>
          <p:nvPr userDrawn="1"/>
        </p:nvSpPr>
        <p:spPr bwMode="auto">
          <a:xfrm rot="5400000">
            <a:off x="-2232819" y="2234407"/>
            <a:ext cx="5938837" cy="1473200"/>
          </a:xfrm>
          <a:prstGeom prst="rect">
            <a:avLst/>
          </a:prstGeom>
          <a:gradFill rotWithShape="1">
            <a:gsLst>
              <a:gs pos="0">
                <a:srgbClr val="C6C6C6"/>
              </a:gs>
              <a:gs pos="100000">
                <a:schemeClr val="bg1"/>
              </a:gs>
            </a:gsLst>
            <a:lin ang="10800000"/>
          </a:gra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Textfeld 8"/>
          <p:cNvSpPr txBox="1"/>
          <p:nvPr userDrawn="1"/>
        </p:nvSpPr>
        <p:spPr>
          <a:xfrm>
            <a:off x="-31750" y="1219200"/>
            <a:ext cx="15367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Gesundheitsversorgung Südtirol 2020</a:t>
            </a:r>
          </a:p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Entwicklungsleitlinien</a:t>
            </a:r>
            <a:b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</a:br>
            <a:endParaRPr lang="de-DE" sz="900" dirty="0">
              <a:solidFill>
                <a:srgbClr val="5F5F5F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41288"/>
            <a:ext cx="8016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tift komp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940425"/>
            <a:ext cx="147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43994" y="1535113"/>
            <a:ext cx="47076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743994" y="2174875"/>
            <a:ext cx="47076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908801" y="1535113"/>
            <a:ext cx="4710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908801" y="2174875"/>
            <a:ext cx="47103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4734-6F44-4072-AC75-7BE594FFA9E0}" type="datetimeFigureOut">
              <a:rPr lang="de-DE"/>
              <a:pPr>
                <a:defRPr/>
              </a:pPr>
              <a:t>25.05.2017</a:t>
            </a:fld>
            <a:endParaRPr lang="de-DE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788400" y="6356350"/>
            <a:ext cx="2844800" cy="365125"/>
          </a:xfrm>
        </p:spPr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>
              <a:defRPr/>
            </a:pPr>
            <a:fld id="{19385F64-63CF-49F2-903D-39DC659A98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2745F-1F00-42B3-9773-DA15F39142AB}" type="datetimeFigureOut">
              <a:rPr lang="de-DE"/>
              <a:pPr>
                <a:defRPr/>
              </a:pPr>
              <a:t>25.05.2017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9833-17DA-4CDC-86AF-4012A3F48B52}" type="datetimeFigureOut">
              <a:rPr lang="de-DE"/>
              <a:pPr>
                <a:defRPr/>
              </a:pPr>
              <a:t>25.05.2017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53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22964" y="273052"/>
            <a:ext cx="56594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65300" y="1435102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3C8DC-F469-468D-9AF2-D74BA5B82697}" type="datetimeFigureOut">
              <a:rPr lang="de-DE"/>
              <a:pPr>
                <a:defRPr/>
              </a:pPr>
              <a:t>25.05.2017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E8FB-101E-4C4F-8EB9-827BF2BDE2DC}" type="datetimeFigureOut">
              <a:rPr lang="de-DE"/>
              <a:pPr>
                <a:defRPr/>
              </a:pPr>
              <a:t>25.05.2017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CDBC-69C2-40FF-9EA2-64B370C92C9A}" type="datetimeFigureOut">
              <a:rPr lang="de-DE"/>
              <a:pPr>
                <a:defRPr/>
              </a:pPr>
              <a:t>25.05.2017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4DD8-5FBA-4AFB-8632-D45AC90AEC91}" type="datetimeFigureOut">
              <a:rPr lang="de-DE"/>
              <a:pPr>
                <a:defRPr/>
              </a:pPr>
              <a:t>25.05.2017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7"/>
          <p:cNvSpPr>
            <a:spLocks noChangeArrowheads="1"/>
          </p:cNvSpPr>
          <p:nvPr userDrawn="1"/>
        </p:nvSpPr>
        <p:spPr bwMode="auto">
          <a:xfrm rot="5400000">
            <a:off x="-2232819" y="2234407"/>
            <a:ext cx="5938837" cy="1473200"/>
          </a:xfrm>
          <a:prstGeom prst="rect">
            <a:avLst/>
          </a:prstGeom>
          <a:gradFill rotWithShape="1">
            <a:gsLst>
              <a:gs pos="0">
                <a:srgbClr val="C6C6C6"/>
              </a:gs>
              <a:gs pos="100000">
                <a:schemeClr val="bg1"/>
              </a:gs>
            </a:gsLst>
            <a:lin ang="10800000"/>
          </a:gra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Textfeld 8"/>
          <p:cNvSpPr txBox="1"/>
          <p:nvPr userDrawn="1"/>
        </p:nvSpPr>
        <p:spPr>
          <a:xfrm>
            <a:off x="-31750" y="1219200"/>
            <a:ext cx="15367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Gesundheitsversorgung Südtirol 2020</a:t>
            </a:r>
          </a:p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Entwicklungsleitlinien</a:t>
            </a:r>
            <a:b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</a:br>
            <a:endParaRPr lang="de-DE" sz="900" dirty="0">
              <a:solidFill>
                <a:srgbClr val="5F5F5F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41288"/>
            <a:ext cx="8016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tift komp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940425"/>
            <a:ext cx="147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2"/>
          <p:cNvSpPr/>
          <p:nvPr userDrawn="1"/>
        </p:nvSpPr>
        <p:spPr>
          <a:xfrm>
            <a:off x="1803400" y="1531938"/>
            <a:ext cx="612775" cy="492125"/>
          </a:xfrm>
          <a:prstGeom prst="ellipse">
            <a:avLst/>
          </a:prstGeom>
          <a:solidFill>
            <a:srgbClr val="CBD2D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Ellipse 3"/>
          <p:cNvSpPr/>
          <p:nvPr userDrawn="1"/>
        </p:nvSpPr>
        <p:spPr>
          <a:xfrm>
            <a:off x="1803400" y="2486025"/>
            <a:ext cx="612775" cy="492125"/>
          </a:xfrm>
          <a:prstGeom prst="ellipse">
            <a:avLst/>
          </a:prstGeom>
          <a:solidFill>
            <a:srgbClr val="CBD2D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Ellipse 4"/>
          <p:cNvSpPr/>
          <p:nvPr userDrawn="1"/>
        </p:nvSpPr>
        <p:spPr>
          <a:xfrm>
            <a:off x="1803400" y="3441700"/>
            <a:ext cx="612775" cy="492125"/>
          </a:xfrm>
          <a:prstGeom prst="ellipse">
            <a:avLst/>
          </a:prstGeom>
          <a:solidFill>
            <a:srgbClr val="CBD2D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Ellipse 5"/>
          <p:cNvSpPr/>
          <p:nvPr userDrawn="1"/>
        </p:nvSpPr>
        <p:spPr>
          <a:xfrm>
            <a:off x="1804988" y="4460875"/>
            <a:ext cx="614362" cy="492125"/>
          </a:xfrm>
          <a:prstGeom prst="ellipse">
            <a:avLst/>
          </a:prstGeom>
          <a:solidFill>
            <a:srgbClr val="CBD2D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Ellipse 10"/>
          <p:cNvSpPr/>
          <p:nvPr userDrawn="1"/>
        </p:nvSpPr>
        <p:spPr>
          <a:xfrm>
            <a:off x="1804988" y="5364163"/>
            <a:ext cx="614362" cy="492125"/>
          </a:xfrm>
          <a:prstGeom prst="ellipse">
            <a:avLst/>
          </a:prstGeom>
          <a:solidFill>
            <a:srgbClr val="CBD2D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Rechteck 7"/>
          <p:cNvSpPr>
            <a:spLocks noChangeArrowheads="1"/>
          </p:cNvSpPr>
          <p:nvPr userDrawn="1"/>
        </p:nvSpPr>
        <p:spPr bwMode="auto">
          <a:xfrm rot="5400000">
            <a:off x="-2679700" y="2717800"/>
            <a:ext cx="6858000" cy="1447800"/>
          </a:xfrm>
          <a:prstGeom prst="rect">
            <a:avLst/>
          </a:prstGeom>
          <a:solidFill>
            <a:srgbClr val="CBD2DF"/>
          </a:solidFill>
          <a:ln w="25400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Textfeld 8"/>
          <p:cNvSpPr txBox="1"/>
          <p:nvPr userDrawn="1"/>
        </p:nvSpPr>
        <p:spPr>
          <a:xfrm>
            <a:off x="14288" y="2684463"/>
            <a:ext cx="15097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Gesundheitsversorgung Südtirol 2020</a:t>
            </a:r>
          </a:p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Entwicklungsleitlinien</a:t>
            </a:r>
            <a:b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</a:br>
            <a:endParaRPr lang="de-DE" sz="900" dirty="0">
              <a:solidFill>
                <a:srgbClr val="5F5F5F"/>
              </a:solidFill>
              <a:latin typeface="Century Gothic"/>
              <a:cs typeface="Century Gothic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7025" y="1625600"/>
            <a:ext cx="8016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stift kompr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30175" y="5470525"/>
            <a:ext cx="11747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atumsplatzhalter 3"/>
          <p:cNvSpPr txBox="1">
            <a:spLocks/>
          </p:cNvSpPr>
          <p:nvPr userDrawn="1"/>
        </p:nvSpPr>
        <p:spPr>
          <a:xfrm>
            <a:off x="649288" y="6270625"/>
            <a:ext cx="2844800" cy="47625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90DEC2D-9ACC-45B1-9EA7-F8727CF3BEBA}" type="datetime1">
              <a:rPr lang="de-DE" smtClean="0">
                <a:latin typeface="Century Gothic"/>
                <a:cs typeface="Century Gothic"/>
              </a:rPr>
              <a:pPr>
                <a:defRPr/>
              </a:pPr>
              <a:t>25.05.2017</a:t>
            </a:fld>
            <a:endParaRPr lang="de-DE" dirty="0">
              <a:latin typeface="Century Gothic"/>
              <a:cs typeface="Century Gothic"/>
            </a:endParaRPr>
          </a:p>
        </p:txBody>
      </p:sp>
      <p:sp>
        <p:nvSpPr>
          <p:cNvPr id="18" name="Foliennummernplatzhalter 5"/>
          <p:cNvSpPr txBox="1">
            <a:spLocks/>
          </p:cNvSpPr>
          <p:nvPr userDrawn="1"/>
        </p:nvSpPr>
        <p:spPr>
          <a:xfrm>
            <a:off x="8777288" y="6270625"/>
            <a:ext cx="2844800" cy="47625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6697175-7C59-4751-811B-54834438F4D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98427"/>
            <a:ext cx="10515600" cy="1325563"/>
          </a:xfrm>
        </p:spPr>
        <p:txBody>
          <a:bodyPr/>
          <a:lstStyle>
            <a:lvl1pPr algn="r">
              <a:defRPr>
                <a:latin typeface="Century Gothic"/>
                <a:cs typeface="Century Gothic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idx="1"/>
          </p:nvPr>
        </p:nvSpPr>
        <p:spPr bwMode="auto">
          <a:xfrm>
            <a:off x="2794001" y="1635125"/>
            <a:ext cx="90805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 marL="685783" indent="-228594">
              <a:buClr>
                <a:schemeClr val="accent3">
                  <a:lumMod val="60000"/>
                  <a:lumOff val="40000"/>
                </a:schemeClr>
              </a:buClr>
              <a:buFont typeface="Symbol" charset="2"/>
              <a:buChar char="-"/>
              <a:defRPr>
                <a:latin typeface="Century Gothic"/>
                <a:cs typeface="Century Gothic"/>
              </a:defRPr>
            </a:lvl2pPr>
            <a:lvl3pPr marL="1142971" indent="-228594">
              <a:buFont typeface="Courier New"/>
              <a:buChar char="o"/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832D-82C3-47B1-9741-453C87209277}" type="datetime1">
              <a:rPr lang="de-DE"/>
              <a:pPr>
                <a:defRPr/>
              </a:pPr>
              <a:t>25.05.2017</a:t>
            </a:fld>
            <a:endParaRPr lang="de-DE"/>
          </a:p>
        </p:txBody>
      </p:sp>
      <p:sp>
        <p:nvSpPr>
          <p:cNvPr id="2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>
              <a:defRPr/>
            </a:pPr>
            <a:fld id="{02820272-26AB-4E69-ADFF-DFD34882AF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7"/>
          <p:cNvSpPr>
            <a:spLocks noChangeArrowheads="1"/>
          </p:cNvSpPr>
          <p:nvPr userDrawn="1"/>
        </p:nvSpPr>
        <p:spPr bwMode="auto">
          <a:xfrm rot="5400000">
            <a:off x="-2232819" y="2234407"/>
            <a:ext cx="5938837" cy="1473200"/>
          </a:xfrm>
          <a:prstGeom prst="rect">
            <a:avLst/>
          </a:prstGeom>
          <a:gradFill rotWithShape="1">
            <a:gsLst>
              <a:gs pos="0">
                <a:srgbClr val="C6C6C6"/>
              </a:gs>
              <a:gs pos="100000">
                <a:schemeClr val="bg1"/>
              </a:gs>
            </a:gsLst>
            <a:lin ang="10800000"/>
          </a:gra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Textfeld 8"/>
          <p:cNvSpPr txBox="1"/>
          <p:nvPr userDrawn="1"/>
        </p:nvSpPr>
        <p:spPr>
          <a:xfrm>
            <a:off x="-31750" y="1219200"/>
            <a:ext cx="15367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Gesundheitsversorgung Südtirol 2020</a:t>
            </a:r>
          </a:p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Entwicklungsleitlinien</a:t>
            </a:r>
            <a:b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</a:br>
            <a:endParaRPr lang="de-DE" sz="900" dirty="0">
              <a:solidFill>
                <a:srgbClr val="5F5F5F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41288"/>
            <a:ext cx="8016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tift komp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940425"/>
            <a:ext cx="147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6"/>
          <p:cNvPicPr>
            <a:picLocks noChangeAspect="1"/>
          </p:cNvPicPr>
          <p:nvPr userDrawn="1"/>
        </p:nvPicPr>
        <p:blipFill>
          <a:blip r:embed="rId4"/>
          <a:srcRect t="-1904" b="14590"/>
          <a:stretch>
            <a:fillRect/>
          </a:stretch>
        </p:blipFill>
        <p:spPr bwMode="auto">
          <a:xfrm>
            <a:off x="0" y="-134938"/>
            <a:ext cx="12192000" cy="698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69972" y="1284517"/>
            <a:ext cx="7261617" cy="188413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69970" y="3341912"/>
            <a:ext cx="726161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E390-A83F-475F-BE09-AC63A277A7E8}" type="datetimeFigureOut">
              <a:rPr lang="de-DE"/>
              <a:pPr>
                <a:defRPr/>
              </a:pPr>
              <a:t>25.05.2017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7"/>
          <p:cNvSpPr>
            <a:spLocks noChangeArrowheads="1"/>
          </p:cNvSpPr>
          <p:nvPr userDrawn="1"/>
        </p:nvSpPr>
        <p:spPr bwMode="auto">
          <a:xfrm rot="5400000">
            <a:off x="-2232819" y="2234407"/>
            <a:ext cx="5938837" cy="1473200"/>
          </a:xfrm>
          <a:prstGeom prst="rect">
            <a:avLst/>
          </a:prstGeom>
          <a:gradFill rotWithShape="1">
            <a:gsLst>
              <a:gs pos="0">
                <a:srgbClr val="C6C6C6"/>
              </a:gs>
              <a:gs pos="100000">
                <a:schemeClr val="bg1"/>
              </a:gs>
            </a:gsLst>
            <a:lin ang="10800000"/>
          </a:gra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Textfeld 8"/>
          <p:cNvSpPr txBox="1"/>
          <p:nvPr userDrawn="1"/>
        </p:nvSpPr>
        <p:spPr>
          <a:xfrm>
            <a:off x="-31750" y="1219200"/>
            <a:ext cx="15367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Gesundheitsversorgung Südtirol 2020</a:t>
            </a:r>
          </a:p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Entwicklungsleitlinien</a:t>
            </a:r>
            <a:b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</a:br>
            <a:endParaRPr lang="de-DE" sz="900" dirty="0">
              <a:solidFill>
                <a:srgbClr val="5F5F5F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41288"/>
            <a:ext cx="8016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tift komp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940425"/>
            <a:ext cx="147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7" descr="shutterstock_121112239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69972" y="1284517"/>
            <a:ext cx="7261617" cy="188413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69970" y="3341912"/>
            <a:ext cx="726161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7"/>
          <p:cNvSpPr>
            <a:spLocks noChangeArrowheads="1"/>
          </p:cNvSpPr>
          <p:nvPr userDrawn="1"/>
        </p:nvSpPr>
        <p:spPr bwMode="auto">
          <a:xfrm rot="5400000">
            <a:off x="-2232819" y="2234407"/>
            <a:ext cx="5938837" cy="1473200"/>
          </a:xfrm>
          <a:prstGeom prst="rect">
            <a:avLst/>
          </a:prstGeom>
          <a:gradFill rotWithShape="1">
            <a:gsLst>
              <a:gs pos="0">
                <a:srgbClr val="C6C6C6"/>
              </a:gs>
              <a:gs pos="100000">
                <a:schemeClr val="bg1"/>
              </a:gs>
            </a:gsLst>
            <a:lin ang="10800000"/>
          </a:gra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Textfeld 8"/>
          <p:cNvSpPr txBox="1"/>
          <p:nvPr userDrawn="1"/>
        </p:nvSpPr>
        <p:spPr>
          <a:xfrm>
            <a:off x="-31750" y="1219200"/>
            <a:ext cx="15367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Gesundheitsversorgung Südtirol 2020</a:t>
            </a:r>
          </a:p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Entwicklungsleitlinien</a:t>
            </a:r>
            <a:b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</a:br>
            <a:endParaRPr lang="de-DE" sz="900" dirty="0">
              <a:solidFill>
                <a:srgbClr val="5F5F5F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41288"/>
            <a:ext cx="8016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tift komp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940425"/>
            <a:ext cx="147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/>
          <a:srcRect t="21" b="14746"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193" y="3042110"/>
            <a:ext cx="7261617" cy="188413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192" y="5099505"/>
            <a:ext cx="726161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7"/>
          <p:cNvSpPr>
            <a:spLocks noChangeArrowheads="1"/>
          </p:cNvSpPr>
          <p:nvPr userDrawn="1"/>
        </p:nvSpPr>
        <p:spPr bwMode="auto">
          <a:xfrm rot="5400000">
            <a:off x="-2232819" y="2234407"/>
            <a:ext cx="5938837" cy="1473200"/>
          </a:xfrm>
          <a:prstGeom prst="rect">
            <a:avLst/>
          </a:prstGeom>
          <a:gradFill rotWithShape="1">
            <a:gsLst>
              <a:gs pos="0">
                <a:srgbClr val="C6C6C6"/>
              </a:gs>
              <a:gs pos="100000">
                <a:schemeClr val="bg1"/>
              </a:gs>
            </a:gsLst>
            <a:lin ang="10800000"/>
          </a:gra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Textfeld 8"/>
          <p:cNvSpPr txBox="1"/>
          <p:nvPr userDrawn="1"/>
        </p:nvSpPr>
        <p:spPr>
          <a:xfrm>
            <a:off x="-31750" y="1219200"/>
            <a:ext cx="15367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Gesundheitsversorgung Südtirol 2020</a:t>
            </a:r>
          </a:p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Entwicklungsleitlinien</a:t>
            </a:r>
            <a:b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</a:br>
            <a:endParaRPr lang="de-DE" sz="900" dirty="0">
              <a:solidFill>
                <a:srgbClr val="5F5F5F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41288"/>
            <a:ext cx="8016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tift komp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940425"/>
            <a:ext cx="147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4" descr="shutterstock_121112239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193" y="3042110"/>
            <a:ext cx="7261617" cy="188413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192" y="5099505"/>
            <a:ext cx="726161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7"/>
          <p:cNvSpPr>
            <a:spLocks noChangeArrowheads="1"/>
          </p:cNvSpPr>
          <p:nvPr userDrawn="1"/>
        </p:nvSpPr>
        <p:spPr bwMode="auto">
          <a:xfrm rot="5400000">
            <a:off x="-2232819" y="2234407"/>
            <a:ext cx="5938837" cy="1473200"/>
          </a:xfrm>
          <a:prstGeom prst="rect">
            <a:avLst/>
          </a:prstGeom>
          <a:gradFill rotWithShape="1">
            <a:gsLst>
              <a:gs pos="0">
                <a:srgbClr val="C6C6C6"/>
              </a:gs>
              <a:gs pos="100000">
                <a:schemeClr val="bg1"/>
              </a:gs>
            </a:gsLst>
            <a:lin ang="10800000"/>
          </a:gra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Textfeld 8"/>
          <p:cNvSpPr txBox="1"/>
          <p:nvPr userDrawn="1"/>
        </p:nvSpPr>
        <p:spPr>
          <a:xfrm>
            <a:off x="-31750" y="1219200"/>
            <a:ext cx="15367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Gesundheitsversorgung Südtirol 2020</a:t>
            </a:r>
          </a:p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Entwicklungsleitlinien</a:t>
            </a:r>
            <a:b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</a:br>
            <a:endParaRPr lang="de-DE" sz="900" dirty="0">
              <a:solidFill>
                <a:srgbClr val="5F5F5F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41288"/>
            <a:ext cx="8016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tift komp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940425"/>
            <a:ext cx="147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3"/>
          <p:cNvPicPr>
            <a:picLocks noChangeAspect="1"/>
          </p:cNvPicPr>
          <p:nvPr userDrawn="1"/>
        </p:nvPicPr>
        <p:blipFill>
          <a:blip r:embed="rId4"/>
          <a:srcRect l="208" t="6725" r="-208" b="13567"/>
          <a:stretch>
            <a:fillRect/>
          </a:stretch>
        </p:blipFill>
        <p:spPr bwMode="auto">
          <a:xfrm>
            <a:off x="0" y="-76200"/>
            <a:ext cx="12304713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193" y="3042110"/>
            <a:ext cx="7261617" cy="188413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192" y="5099505"/>
            <a:ext cx="726161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7"/>
          <p:cNvSpPr>
            <a:spLocks noChangeArrowheads="1"/>
          </p:cNvSpPr>
          <p:nvPr userDrawn="1"/>
        </p:nvSpPr>
        <p:spPr bwMode="auto">
          <a:xfrm rot="5400000">
            <a:off x="-2232819" y="2234407"/>
            <a:ext cx="5938837" cy="1473200"/>
          </a:xfrm>
          <a:prstGeom prst="rect">
            <a:avLst/>
          </a:prstGeom>
          <a:gradFill rotWithShape="1">
            <a:gsLst>
              <a:gs pos="0">
                <a:srgbClr val="C6C6C6"/>
              </a:gs>
              <a:gs pos="100000">
                <a:schemeClr val="bg1"/>
              </a:gs>
            </a:gsLst>
            <a:lin ang="10800000"/>
          </a:gra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Textfeld 8"/>
          <p:cNvSpPr txBox="1"/>
          <p:nvPr userDrawn="1"/>
        </p:nvSpPr>
        <p:spPr>
          <a:xfrm>
            <a:off x="-31750" y="1219200"/>
            <a:ext cx="15367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Gesundheitsversorgung Südtirol 2020</a:t>
            </a:r>
          </a:p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Entwicklungsleitlinien</a:t>
            </a:r>
            <a:b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</a:br>
            <a:endParaRPr lang="de-DE" sz="900" dirty="0">
              <a:solidFill>
                <a:srgbClr val="5F5F5F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41288"/>
            <a:ext cx="8016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tift komp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940425"/>
            <a:ext cx="147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7938"/>
            <a:ext cx="97028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5"/>
          <p:cNvSpPr/>
          <p:nvPr userDrawn="1"/>
        </p:nvSpPr>
        <p:spPr>
          <a:xfrm>
            <a:off x="9677400" y="0"/>
            <a:ext cx="2514600" cy="685165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18292" y="781510"/>
            <a:ext cx="3973709" cy="188413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18292" y="4032705"/>
            <a:ext cx="397370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7"/>
          <p:cNvSpPr>
            <a:spLocks noChangeArrowheads="1"/>
          </p:cNvSpPr>
          <p:nvPr userDrawn="1"/>
        </p:nvSpPr>
        <p:spPr bwMode="auto">
          <a:xfrm rot="5400000">
            <a:off x="-2232819" y="2234407"/>
            <a:ext cx="5938837" cy="1473200"/>
          </a:xfrm>
          <a:prstGeom prst="rect">
            <a:avLst/>
          </a:prstGeom>
          <a:gradFill rotWithShape="1">
            <a:gsLst>
              <a:gs pos="0">
                <a:srgbClr val="C6C6C6"/>
              </a:gs>
              <a:gs pos="100000">
                <a:schemeClr val="bg1"/>
              </a:gs>
            </a:gsLst>
            <a:lin ang="10800000"/>
          </a:gra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Textfeld 8"/>
          <p:cNvSpPr txBox="1"/>
          <p:nvPr userDrawn="1"/>
        </p:nvSpPr>
        <p:spPr>
          <a:xfrm>
            <a:off x="-31750" y="1219200"/>
            <a:ext cx="15367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Gesundheitsversorgung Südtirol 2020</a:t>
            </a:r>
          </a:p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Entwicklungsleitlinien</a:t>
            </a:r>
            <a:b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</a:br>
            <a:endParaRPr lang="de-DE" sz="900" dirty="0">
              <a:solidFill>
                <a:srgbClr val="5F5F5F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41288"/>
            <a:ext cx="8016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tift komp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940425"/>
            <a:ext cx="147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4"/>
          <p:cNvSpPr/>
          <p:nvPr userDrawn="1"/>
        </p:nvSpPr>
        <p:spPr>
          <a:xfrm>
            <a:off x="0" y="0"/>
            <a:ext cx="21986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9" name="Grafik 3"/>
          <p:cNvPicPr>
            <a:picLocks noChangeAspect="1"/>
          </p:cNvPicPr>
          <p:nvPr userDrawn="1"/>
        </p:nvPicPr>
        <p:blipFill>
          <a:blip r:embed="rId4"/>
          <a:srcRect b="5238"/>
          <a:stretch>
            <a:fillRect/>
          </a:stretch>
        </p:blipFill>
        <p:spPr bwMode="auto">
          <a:xfrm>
            <a:off x="2076450" y="369888"/>
            <a:ext cx="1011555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192" y="200938"/>
            <a:ext cx="7261617" cy="188413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192" y="5099505"/>
            <a:ext cx="726161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50000"/>
              </a:lnSpc>
              <a:spcAft>
                <a:spcPts val="600"/>
              </a:spcAft>
              <a:defRPr/>
            </a:lvl2pPr>
            <a:lvl3pPr>
              <a:lnSpc>
                <a:spcPct val="150000"/>
              </a:lnSpc>
              <a:spcAft>
                <a:spcPts val="600"/>
              </a:spcAft>
              <a:defRPr/>
            </a:lvl3pPr>
            <a:lvl4pPr>
              <a:lnSpc>
                <a:spcPct val="150000"/>
              </a:lnSpc>
              <a:spcAft>
                <a:spcPts val="600"/>
              </a:spcAft>
              <a:defRPr/>
            </a:lvl4pPr>
            <a:lvl5pPr>
              <a:lnSpc>
                <a:spcPct val="15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B4F1-EDF4-48B0-831E-AA1D6985E150}" type="datetimeFigureOut">
              <a:rPr lang="de-DE"/>
              <a:pPr>
                <a:defRPr/>
              </a:pPr>
              <a:t>25.05.2017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752600" y="274638"/>
            <a:ext cx="10107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752600" y="1600200"/>
            <a:ext cx="10107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de-DE"/>
              <a:t>1</a:t>
            </a:r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 rot="5400000">
            <a:off x="-2232819" y="2234407"/>
            <a:ext cx="5938837" cy="1473200"/>
          </a:xfrm>
          <a:prstGeom prst="rect">
            <a:avLst/>
          </a:prstGeom>
          <a:gradFill rotWithShape="1">
            <a:gsLst>
              <a:gs pos="0">
                <a:srgbClr val="C6C6C6"/>
              </a:gs>
              <a:gs pos="100000">
                <a:schemeClr val="bg1"/>
              </a:gs>
            </a:gsLst>
            <a:lin ang="10800000"/>
          </a:gra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-31750" y="101600"/>
            <a:ext cx="1536700" cy="2309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900" dirty="0" err="1">
                <a:solidFill>
                  <a:srgbClr val="5F5F5F"/>
                </a:solidFill>
                <a:latin typeface="Century Gothic" pitchFamily="34" charset="0"/>
              </a:rPr>
              <a:t>Gesundheit</a:t>
            </a:r>
            <a:r>
              <a:rPr lang="it-IT" sz="900" dirty="0">
                <a:solidFill>
                  <a:srgbClr val="5F5F5F"/>
                </a:solidFill>
                <a:latin typeface="Century Gothic" pitchFamily="34" charset="0"/>
              </a:rPr>
              <a:t> 2020</a:t>
            </a:r>
            <a:br>
              <a:rPr lang="it-IT" sz="900" dirty="0">
                <a:solidFill>
                  <a:srgbClr val="5F5F5F"/>
                </a:solidFill>
                <a:latin typeface="Century Gothic" pitchFamily="34" charset="0"/>
              </a:rPr>
            </a:br>
            <a:r>
              <a:rPr lang="it-IT" sz="900" dirty="0" err="1">
                <a:solidFill>
                  <a:srgbClr val="5F5F5F"/>
                </a:solidFill>
                <a:latin typeface="Century Gothic" pitchFamily="34" charset="0"/>
              </a:rPr>
              <a:t>Sicher</a:t>
            </a:r>
            <a:r>
              <a:rPr lang="it-IT" sz="900" dirty="0">
                <a:solidFill>
                  <a:srgbClr val="5F5F5F"/>
                </a:solidFill>
                <a:latin typeface="Century Gothic" pitchFamily="34" charset="0"/>
              </a:rPr>
              <a:t>. </a:t>
            </a:r>
            <a:r>
              <a:rPr lang="it-IT" sz="900" dirty="0" err="1">
                <a:solidFill>
                  <a:srgbClr val="5F5F5F"/>
                </a:solidFill>
                <a:latin typeface="Century Gothic" pitchFamily="34" charset="0"/>
              </a:rPr>
              <a:t>Gut</a:t>
            </a:r>
            <a:r>
              <a:rPr lang="it-IT" sz="900" dirty="0">
                <a:solidFill>
                  <a:srgbClr val="5F5F5F"/>
                </a:solidFill>
                <a:latin typeface="Century Gothic" pitchFamily="34" charset="0"/>
              </a:rPr>
              <a:t>. </a:t>
            </a:r>
            <a:r>
              <a:rPr lang="it-IT" sz="900" dirty="0" err="1">
                <a:solidFill>
                  <a:srgbClr val="5F5F5F"/>
                </a:solidFill>
                <a:latin typeface="Century Gothic" pitchFamily="34" charset="0"/>
              </a:rPr>
              <a:t>Versorgt</a:t>
            </a:r>
            <a:r>
              <a:rPr lang="it-IT" sz="900" dirty="0">
                <a:solidFill>
                  <a:srgbClr val="5F5F5F"/>
                </a:solidFill>
                <a:latin typeface="Century Gothic" pitchFamily="34" charset="0"/>
              </a:rPr>
              <a:t>.</a:t>
            </a:r>
          </a:p>
          <a:p>
            <a:pPr algn="ctr">
              <a:defRPr/>
            </a:pPr>
            <a:endParaRPr lang="it-IT" sz="900" dirty="0">
              <a:solidFill>
                <a:srgbClr val="5F5F5F"/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it-IT" sz="900" dirty="0">
              <a:solidFill>
                <a:srgbClr val="5F5F5F"/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it-IT" sz="900" dirty="0">
              <a:solidFill>
                <a:srgbClr val="5F5F5F"/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it-IT" sz="900" dirty="0">
              <a:solidFill>
                <a:srgbClr val="5F5F5F"/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it-IT" sz="900" dirty="0">
              <a:solidFill>
                <a:srgbClr val="5F5F5F"/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it-IT" sz="900" dirty="0">
              <a:solidFill>
                <a:srgbClr val="5F5F5F"/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it-IT" sz="900" dirty="0">
                <a:solidFill>
                  <a:srgbClr val="5F5F5F"/>
                </a:solidFill>
                <a:latin typeface="Century Gothic" pitchFamily="34" charset="0"/>
              </a:rPr>
              <a:t/>
            </a:r>
            <a:br>
              <a:rPr lang="it-IT" sz="900" dirty="0">
                <a:solidFill>
                  <a:srgbClr val="5F5F5F"/>
                </a:solidFill>
                <a:latin typeface="Century Gothic" pitchFamily="34" charset="0"/>
              </a:rPr>
            </a:br>
            <a:r>
              <a:rPr lang="it-IT" sz="900" dirty="0">
                <a:solidFill>
                  <a:srgbClr val="5F5F5F"/>
                </a:solidFill>
                <a:latin typeface="Century Gothic" pitchFamily="34" charset="0"/>
              </a:rPr>
              <a:t/>
            </a:r>
            <a:br>
              <a:rPr lang="it-IT" sz="900" dirty="0">
                <a:solidFill>
                  <a:srgbClr val="5F5F5F"/>
                </a:solidFill>
                <a:latin typeface="Century Gothic" pitchFamily="34" charset="0"/>
              </a:rPr>
            </a:br>
            <a:r>
              <a:rPr lang="it-IT" sz="900" dirty="0">
                <a:solidFill>
                  <a:srgbClr val="5F5F5F"/>
                </a:solidFill>
                <a:latin typeface="Century Gothic" pitchFamily="34" charset="0"/>
              </a:rPr>
              <a:t/>
            </a:r>
            <a:br>
              <a:rPr lang="it-IT" sz="900" dirty="0">
                <a:solidFill>
                  <a:srgbClr val="5F5F5F"/>
                </a:solidFill>
                <a:latin typeface="Century Gothic" pitchFamily="34" charset="0"/>
              </a:rPr>
            </a:br>
            <a:r>
              <a:rPr lang="it-IT" sz="900" dirty="0">
                <a:solidFill>
                  <a:srgbClr val="5F5F5F"/>
                </a:solidFill>
                <a:latin typeface="Century Gothic" pitchFamily="34" charset="0"/>
              </a:rPr>
              <a:t> Salute 2020</a:t>
            </a:r>
            <a:br>
              <a:rPr lang="it-IT" sz="900" dirty="0">
                <a:solidFill>
                  <a:srgbClr val="5F5F5F"/>
                </a:solidFill>
                <a:latin typeface="Century Gothic" pitchFamily="34" charset="0"/>
              </a:rPr>
            </a:br>
            <a:r>
              <a:rPr lang="it-IT" sz="900" dirty="0">
                <a:solidFill>
                  <a:srgbClr val="5F5F5F"/>
                </a:solidFill>
                <a:latin typeface="Century Gothic" pitchFamily="34" charset="0"/>
              </a:rPr>
              <a:t>Sicurezza. Assistenza. Qualità.</a:t>
            </a:r>
          </a:p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 pitchFamily="34" charset="0"/>
              </a:rPr>
              <a:t/>
            </a:r>
            <a:br>
              <a:rPr lang="de-DE" sz="900" dirty="0">
                <a:solidFill>
                  <a:srgbClr val="5F5F5F"/>
                </a:solidFill>
                <a:latin typeface="Century Gothic" pitchFamily="34" charset="0"/>
              </a:rPr>
            </a:br>
            <a:endParaRPr lang="de-DE" sz="900" dirty="0">
              <a:solidFill>
                <a:srgbClr val="5F5F5F"/>
              </a:solidFill>
              <a:latin typeface="Century Gothic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322263" y="573088"/>
            <a:ext cx="80168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41488" y="6318250"/>
            <a:ext cx="1052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>
              <a:defRPr/>
            </a:pPr>
            <a:fld id="{EAE117D2-B573-4A46-B15E-19EDB6DF5F1A}" type="datetimeFigureOut">
              <a:rPr lang="de-DE"/>
              <a:pPr>
                <a:defRPr/>
              </a:pPr>
              <a:t>25.05.2017</a:t>
            </a:fld>
            <a:endParaRPr lang="de-DE" dirty="0"/>
          </a:p>
        </p:txBody>
      </p:sp>
      <p:pic>
        <p:nvPicPr>
          <p:cNvPr id="1034" name="Picture 9" descr="stift kompr"/>
          <p:cNvPicPr>
            <a:picLocks noChangeAspect="1" noChangeArrowheads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0" y="5908675"/>
            <a:ext cx="14732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67" r:id="rId9"/>
    <p:sldLayoutId id="2147483668" r:id="rId10"/>
    <p:sldLayoutId id="2147483669" r:id="rId11"/>
    <p:sldLayoutId id="2147483684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85" r:id="rId19"/>
  </p:sldLayoutIdLst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5pPr>
      <a:lvl6pPr marL="457189" algn="l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377" algn="l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566" algn="l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754" algn="l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1313" indent="-341313" algn="l" defTabSz="45561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lang="de-DE" sz="3200" kern="1200" dirty="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de-DE" sz="2800" kern="1200" dirty="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de-DE" sz="2400" kern="1200" dirty="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de-DE" sz="2000" kern="1200" dirty="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de-DE" sz="2000" kern="1200" dirty="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ctrTitle"/>
          </p:nvPr>
        </p:nvSpPr>
        <p:spPr>
          <a:xfrm>
            <a:off x="4670425" y="2592388"/>
            <a:ext cx="7261225" cy="1884362"/>
          </a:xfrm>
        </p:spPr>
        <p:txBody>
          <a:bodyPr anchor="b"/>
          <a:lstStyle/>
          <a:p>
            <a:pPr algn="ctr" eaLnBrk="1" hangingPunct="1"/>
            <a:r>
              <a:rPr lang="de-DE" sz="4800" b="1" smtClean="0">
                <a:latin typeface="Century Gothic" pitchFamily="34" charset="0"/>
                <a:cs typeface="Century Gothic" pitchFamily="34" charset="0"/>
              </a:rPr>
              <a:t>Gesundheit 2020</a:t>
            </a:r>
            <a:r>
              <a:rPr lang="de-DE" sz="4800" smtClean="0">
                <a:latin typeface="Century Gothic" pitchFamily="34" charset="0"/>
                <a:cs typeface="Century Gothic" pitchFamily="34" charset="0"/>
              </a:rPr>
              <a:t/>
            </a:r>
            <a:br>
              <a:rPr lang="de-DE" sz="4800" smtClean="0">
                <a:latin typeface="Century Gothic" pitchFamily="34" charset="0"/>
                <a:cs typeface="Century Gothic" pitchFamily="34" charset="0"/>
              </a:rPr>
            </a:br>
            <a:r>
              <a:rPr lang="de-DE" sz="3600" smtClean="0">
                <a:latin typeface="Century Gothic" pitchFamily="34" charset="0"/>
                <a:cs typeface="Century Gothic" pitchFamily="34" charset="0"/>
              </a:rPr>
              <a:t>Sicher. Gut. Versorgt.</a:t>
            </a:r>
            <a:r>
              <a:rPr lang="de-DE" sz="3200" smtClean="0">
                <a:latin typeface="Century Gothic" pitchFamily="34" charset="0"/>
                <a:cs typeface="Century Gothic" pitchFamily="34" charset="0"/>
              </a:rPr>
              <a:t/>
            </a:r>
            <a:br>
              <a:rPr lang="de-DE" sz="3200" smtClean="0">
                <a:latin typeface="Century Gothic" pitchFamily="34" charset="0"/>
                <a:cs typeface="Century Gothic" pitchFamily="34" charset="0"/>
              </a:rPr>
            </a:br>
            <a:r>
              <a:rPr lang="de-DE" sz="3200" smtClean="0">
                <a:latin typeface="Century Gothic" pitchFamily="34" charset="0"/>
                <a:cs typeface="Century Gothic" pitchFamily="34" charset="0"/>
              </a:rPr>
              <a:t/>
            </a:r>
            <a:br>
              <a:rPr lang="de-DE" sz="3200" smtClean="0">
                <a:latin typeface="Century Gothic" pitchFamily="34" charset="0"/>
                <a:cs typeface="Century Gothic" pitchFamily="34" charset="0"/>
              </a:rPr>
            </a:br>
            <a:r>
              <a:rPr lang="de-DE" sz="4800" smtClean="0">
                <a:latin typeface="Century Gothic" pitchFamily="34" charset="0"/>
                <a:cs typeface="Century Gothic" pitchFamily="34" charset="0"/>
              </a:rPr>
              <a:t/>
            </a:r>
            <a:br>
              <a:rPr lang="de-DE" sz="4800" smtClean="0">
                <a:latin typeface="Century Gothic" pitchFamily="34" charset="0"/>
                <a:cs typeface="Century Gothic" pitchFamily="34" charset="0"/>
              </a:rPr>
            </a:br>
            <a:r>
              <a:rPr lang="de-DE" sz="4800" smtClean="0">
                <a:latin typeface="Century Gothic" pitchFamily="34" charset="0"/>
                <a:cs typeface="Century Gothic" pitchFamily="34" charset="0"/>
              </a:rPr>
              <a:t> </a:t>
            </a:r>
            <a:r>
              <a:rPr lang="de-DE" sz="4800" b="1" smtClean="0">
                <a:latin typeface="Century Gothic" pitchFamily="34" charset="0"/>
                <a:cs typeface="Century Gothic" pitchFamily="34" charset="0"/>
              </a:rPr>
              <a:t>Salute 2020</a:t>
            </a:r>
            <a:r>
              <a:rPr lang="de-DE" sz="4800" smtClean="0">
                <a:latin typeface="Century Gothic" pitchFamily="34" charset="0"/>
                <a:cs typeface="Century Gothic" pitchFamily="34" charset="0"/>
              </a:rPr>
              <a:t/>
            </a:r>
            <a:br>
              <a:rPr lang="de-DE" sz="4800" smtClean="0">
                <a:latin typeface="Century Gothic" pitchFamily="34" charset="0"/>
                <a:cs typeface="Century Gothic" pitchFamily="34" charset="0"/>
              </a:rPr>
            </a:br>
            <a:r>
              <a:rPr lang="de-DE" sz="3600" smtClean="0">
                <a:latin typeface="Century Gothic" pitchFamily="34" charset="0"/>
                <a:cs typeface="Century Gothic" pitchFamily="34" charset="0"/>
              </a:rPr>
              <a:t>Sicurezza. Assistenza. Qualità.</a:t>
            </a:r>
            <a:endParaRPr lang="de-DE" sz="2800" smtClean="0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23554" name="Untertitel 2"/>
          <p:cNvSpPr>
            <a:spLocks noGrp="1"/>
          </p:cNvSpPr>
          <p:nvPr>
            <p:ph type="subTitle" idx="1"/>
          </p:nvPr>
        </p:nvSpPr>
        <p:spPr>
          <a:xfrm>
            <a:off x="4768850" y="5221288"/>
            <a:ext cx="7261225" cy="98425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sz="2400" smtClean="0">
                <a:solidFill>
                  <a:srgbClr val="777777"/>
                </a:solidFill>
                <a:latin typeface="Century Gothic" pitchFamily="34" charset="0"/>
                <a:cs typeface="Century Gothic" pitchFamily="34" charset="0"/>
              </a:rPr>
              <a:t>Bozen | Bolzano </a:t>
            </a:r>
          </a:p>
          <a:p>
            <a:pPr eaLnBrk="1" hangingPunct="1">
              <a:lnSpc>
                <a:spcPct val="70000"/>
              </a:lnSpc>
            </a:pPr>
            <a:endParaRPr sz="900" smtClean="0">
              <a:solidFill>
                <a:srgbClr val="777777"/>
              </a:solidFill>
              <a:latin typeface="Century Gothic" pitchFamily="34" charset="0"/>
              <a:cs typeface="Century Gothic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sz="2400" smtClean="0">
                <a:solidFill>
                  <a:srgbClr val="777777"/>
                </a:solidFill>
                <a:latin typeface="Century Gothic" pitchFamily="34" charset="0"/>
                <a:cs typeface="Century Gothic" pitchFamily="34" charset="0"/>
              </a:rPr>
              <a:t>29. 5. 2017</a:t>
            </a:r>
          </a:p>
        </p:txBody>
      </p:sp>
      <p:pic>
        <p:nvPicPr>
          <p:cNvPr id="2355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5450" y="2160588"/>
            <a:ext cx="8016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Rectangle 86"/>
          <p:cNvGrpSpPr>
            <a:grpSpLocks noGrp="1"/>
          </p:cNvGrpSpPr>
          <p:nvPr/>
        </p:nvGrpSpPr>
        <p:grpSpPr bwMode="auto">
          <a:xfrm>
            <a:off x="1474788" y="0"/>
            <a:ext cx="10717212" cy="1884363"/>
            <a:chOff x="922" y="-4"/>
            <a:chExt cx="6762" cy="730"/>
          </a:xfrm>
        </p:grpSpPr>
        <p:pic>
          <p:nvPicPr>
            <p:cNvPr id="25605" name="Rectangle 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2" y="-4"/>
              <a:ext cx="6762" cy="73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25606" name="Text Box 4"/>
            <p:cNvSpPr txBox="1">
              <a:spLocks noChangeArrowheads="1"/>
            </p:cNvSpPr>
            <p:nvPr/>
          </p:nvSpPr>
          <p:spPr bwMode="auto">
            <a:xfrm>
              <a:off x="925" y="0"/>
              <a:ext cx="6755" cy="7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457200"/>
              <a:r>
                <a:rPr lang="de-DE" sz="3600" b="1">
                  <a:latin typeface="Century Gothic" pitchFamily="34" charset="0"/>
                </a:rPr>
                <a:t>GRUNDVERSORGUNG</a:t>
              </a:r>
            </a:p>
            <a:p>
              <a:pPr defTabSz="457200">
                <a:lnSpc>
                  <a:spcPct val="120000"/>
                </a:lnSpc>
                <a:spcBef>
                  <a:spcPct val="20000"/>
                </a:spcBef>
              </a:pPr>
              <a:r>
                <a:rPr lang="de-DE" sz="2400" b="1">
                  <a:latin typeface="Century Gothic" pitchFamily="34" charset="0"/>
                </a:rPr>
                <a:t>Unsere Gesundheitsversorgung</a:t>
              </a:r>
              <a:r>
                <a:rPr lang="de-DE" sz="2400">
                  <a:latin typeface="Century Gothic" pitchFamily="34" charset="0"/>
                </a:rPr>
                <a:t> ist für die Menschen in ihrem unmittelbaren Lebensumfeld da.</a:t>
              </a:r>
            </a:p>
          </p:txBody>
        </p:sp>
      </p:grp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10709275" y="6273800"/>
            <a:ext cx="1052513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54784F10-B731-4F86-83F8-7FD5F1326E27}" type="slidenum">
              <a:rPr lang="de-DE"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pPr algn="r">
                <a:defRPr/>
              </a:pPr>
              <a:t>2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25603" name="CD3A6B0E-B861-43B7-906B-5A82965AD632" descr="3D483989-85A6-4A6E-B75B-04B983A5DF36@domain_not_s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9688" y="2127250"/>
            <a:ext cx="4494212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6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3488" y="2497138"/>
            <a:ext cx="3359150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Rectangle 86"/>
          <p:cNvGrpSpPr>
            <a:grpSpLocks noGrp="1"/>
          </p:cNvGrpSpPr>
          <p:nvPr/>
        </p:nvGrpSpPr>
        <p:grpSpPr bwMode="auto">
          <a:xfrm>
            <a:off x="1474788" y="0"/>
            <a:ext cx="10717212" cy="1876425"/>
            <a:chOff x="922" y="-4"/>
            <a:chExt cx="6762" cy="730"/>
          </a:xfrm>
        </p:grpSpPr>
        <p:pic>
          <p:nvPicPr>
            <p:cNvPr id="27653" name="Rectangle 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2" y="-4"/>
              <a:ext cx="6762" cy="73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27654" name="Text Box 4"/>
            <p:cNvSpPr txBox="1">
              <a:spLocks noChangeArrowheads="1"/>
            </p:cNvSpPr>
            <p:nvPr/>
          </p:nvSpPr>
          <p:spPr bwMode="auto">
            <a:xfrm>
              <a:off x="925" y="0"/>
              <a:ext cx="6755" cy="7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457200"/>
              <a:r>
                <a:rPr lang="de-DE" sz="3600" b="1">
                  <a:latin typeface="Century Gothic" pitchFamily="34" charset="0"/>
                </a:rPr>
                <a:t>ASSISTENZA DI PRIMO LIVELLO</a:t>
              </a:r>
            </a:p>
            <a:p>
              <a:pPr defTabSz="457200">
                <a:lnSpc>
                  <a:spcPct val="120000"/>
                </a:lnSpc>
                <a:spcBef>
                  <a:spcPct val="20000"/>
                </a:spcBef>
              </a:pPr>
              <a:r>
                <a:rPr lang="de-DE" sz="2400">
                  <a:latin typeface="Century Gothic" pitchFamily="34" charset="0"/>
                </a:rPr>
                <a:t>Ogni cittadino deve poter accedere alla </a:t>
              </a:r>
              <a:r>
                <a:rPr lang="de-DE" sz="2400" b="1">
                  <a:latin typeface="Century Gothic" pitchFamily="34" charset="0"/>
                </a:rPr>
                <a:t>nostra assistenza sanitaria</a:t>
              </a:r>
              <a:r>
                <a:rPr lang="de-DE" sz="2400">
                  <a:latin typeface="Century Gothic" pitchFamily="34" charset="0"/>
                </a:rPr>
                <a:t> </a:t>
              </a:r>
            </a:p>
            <a:p>
              <a:pPr defTabSz="457200">
                <a:lnSpc>
                  <a:spcPct val="120000"/>
                </a:lnSpc>
                <a:spcBef>
                  <a:spcPct val="20000"/>
                </a:spcBef>
              </a:pPr>
              <a:r>
                <a:rPr lang="de-DE" sz="2400">
                  <a:latin typeface="Century Gothic" pitchFamily="34" charset="0"/>
                </a:rPr>
                <a:t>nel proprio contesto geografico.</a:t>
              </a:r>
            </a:p>
          </p:txBody>
        </p:sp>
      </p:grp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10709275" y="6273800"/>
            <a:ext cx="1052513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06D3693F-9A02-4CA7-84B1-6AB2CAA83C33}" type="slidenum">
              <a:rPr lang="de-DE"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pPr algn="r">
                <a:defRPr/>
              </a:pPr>
              <a:t>3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27651" name="Picture 9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8263" y="2144713"/>
            <a:ext cx="4452937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0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7463" y="2532063"/>
            <a:ext cx="3392487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Rectangle 86"/>
          <p:cNvGrpSpPr>
            <a:grpSpLocks noGrp="1"/>
          </p:cNvGrpSpPr>
          <p:nvPr/>
        </p:nvGrpSpPr>
        <p:grpSpPr bwMode="auto">
          <a:xfrm>
            <a:off x="1484313" y="0"/>
            <a:ext cx="10707687" cy="1841500"/>
            <a:chOff x="922" y="-4"/>
            <a:chExt cx="6762" cy="730"/>
          </a:xfrm>
        </p:grpSpPr>
        <p:pic>
          <p:nvPicPr>
            <p:cNvPr id="29700" name="Rectangle 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2" y="-4"/>
              <a:ext cx="6762" cy="73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29701" name="Text Box 4"/>
            <p:cNvSpPr txBox="1">
              <a:spLocks noChangeArrowheads="1"/>
            </p:cNvSpPr>
            <p:nvPr/>
          </p:nvSpPr>
          <p:spPr bwMode="auto">
            <a:xfrm>
              <a:off x="925" y="0"/>
              <a:ext cx="6755" cy="7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457200"/>
              <a:r>
                <a:rPr lang="de-DE" sz="3600" b="1">
                  <a:latin typeface="Century Gothic" pitchFamily="34" charset="0"/>
                </a:rPr>
                <a:t>QUALITÄTSPAKT</a:t>
              </a:r>
            </a:p>
            <a:p>
              <a:pPr defTabSz="457200">
                <a:spcBef>
                  <a:spcPct val="50000"/>
                </a:spcBef>
              </a:pPr>
              <a:r>
                <a:rPr lang="de-DE" sz="2400">
                  <a:latin typeface="Century Gothic" pitchFamily="34" charset="0"/>
                </a:rPr>
                <a:t>für die wohnortnahe Versorgung durch die Allgemeinmedizin </a:t>
              </a:r>
            </a:p>
            <a:p>
              <a:pPr defTabSz="457200">
                <a:spcBef>
                  <a:spcPct val="30000"/>
                </a:spcBef>
              </a:pPr>
              <a:r>
                <a:rPr lang="de-DE">
                  <a:latin typeface="Century Gothic" pitchFamily="34" charset="0"/>
                </a:rPr>
                <a:t>(unterzeichnet am 24. Mai 2017)</a:t>
              </a:r>
            </a:p>
          </p:txBody>
        </p:sp>
      </p:grp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10709275" y="6273800"/>
            <a:ext cx="1052513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0055FC7A-BBD2-4AAD-9F5D-C8BDE56E57F4}" type="slidenum">
              <a:rPr lang="de-DE"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pPr algn="r">
                <a:defRPr/>
              </a:pPr>
              <a:t>4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1647825" y="2138363"/>
            <a:ext cx="9845675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lnSpc>
                <a:spcPct val="120000"/>
              </a:lnSpc>
              <a:spcBef>
                <a:spcPct val="1000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de-DE" sz="2200">
                <a:latin typeface="Century Gothic" pitchFamily="34" charset="0"/>
              </a:rPr>
              <a:t>Verstärkung der wohnortnahen Versorgung vor allem von Menschen mit chronischen Erkrankungen durch Einführung von </a:t>
            </a:r>
            <a:r>
              <a:rPr lang="de-DE" sz="2200" b="1">
                <a:solidFill>
                  <a:srgbClr val="336699"/>
                </a:solidFill>
                <a:latin typeface="Century Gothic" pitchFamily="34" charset="0"/>
              </a:rPr>
              <a:t>Betreuungspfaden</a:t>
            </a:r>
            <a:r>
              <a:rPr lang="de-DE" sz="2200">
                <a:latin typeface="Century Gothic" pitchFamily="34" charset="0"/>
              </a:rPr>
              <a:t> und </a:t>
            </a:r>
            <a:r>
              <a:rPr lang="de-DE" sz="2200" b="1">
                <a:solidFill>
                  <a:srgbClr val="336699"/>
                </a:solidFill>
                <a:latin typeface="Century Gothic" pitchFamily="34" charset="0"/>
              </a:rPr>
              <a:t>gemeinsamen Gesundheitszielen</a:t>
            </a:r>
          </a:p>
          <a:p>
            <a:pPr marL="355600" indent="-355600">
              <a:lnSpc>
                <a:spcPct val="120000"/>
              </a:lnSpc>
              <a:spcBef>
                <a:spcPct val="1000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de-DE" sz="2200">
                <a:latin typeface="Century Gothic" pitchFamily="34" charset="0"/>
              </a:rPr>
              <a:t>Verstärkung der </a:t>
            </a:r>
            <a:r>
              <a:rPr lang="de-DE" sz="2200" b="1">
                <a:solidFill>
                  <a:srgbClr val="336699"/>
                </a:solidFill>
                <a:latin typeface="Century Gothic" pitchFamily="34" charset="0"/>
              </a:rPr>
              <a:t>Zusammenarbeit</a:t>
            </a:r>
            <a:r>
              <a:rPr lang="de-DE" sz="2200">
                <a:latin typeface="Century Gothic" pitchFamily="34" charset="0"/>
              </a:rPr>
              <a:t> der Hausärzte untereinander durch Einführung einer neuen Form der </a:t>
            </a:r>
            <a:r>
              <a:rPr lang="de-DE" sz="2200" b="1">
                <a:solidFill>
                  <a:srgbClr val="336699"/>
                </a:solidFill>
                <a:latin typeface="Century Gothic" pitchFamily="34" charset="0"/>
              </a:rPr>
              <a:t>vernetzten Gruppenmedizin</a:t>
            </a:r>
          </a:p>
          <a:p>
            <a:pPr marL="355600" indent="-355600">
              <a:lnSpc>
                <a:spcPct val="120000"/>
              </a:lnSpc>
              <a:spcBef>
                <a:spcPct val="1000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de-DE" sz="2200" b="1">
                <a:solidFill>
                  <a:srgbClr val="336699"/>
                </a:solidFill>
                <a:latin typeface="Century Gothic" pitchFamily="34" charset="0"/>
              </a:rPr>
              <a:t>Angemessenere</a:t>
            </a:r>
            <a:r>
              <a:rPr lang="de-DE" sz="2200">
                <a:latin typeface="Century Gothic" pitchFamily="34" charset="0"/>
              </a:rPr>
              <a:t> Versorgung der Bevölkerung durch ein </a:t>
            </a:r>
            <a:r>
              <a:rPr lang="de-DE" sz="2200" b="1">
                <a:solidFill>
                  <a:srgbClr val="336699"/>
                </a:solidFill>
                <a:latin typeface="Century Gothic" pitchFamily="34" charset="0"/>
              </a:rPr>
              <a:t>ausgewogeneres Verhältnis</a:t>
            </a:r>
            <a:r>
              <a:rPr lang="de-DE" sz="2200">
                <a:latin typeface="Century Gothic" pitchFamily="34" charset="0"/>
              </a:rPr>
              <a:t> zwischen Krankenhausbetreuung und wohnortnaher Versorgung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Rectangle 86"/>
          <p:cNvGrpSpPr>
            <a:grpSpLocks noGrp="1"/>
          </p:cNvGrpSpPr>
          <p:nvPr/>
        </p:nvGrpSpPr>
        <p:grpSpPr bwMode="auto">
          <a:xfrm>
            <a:off x="1484313" y="0"/>
            <a:ext cx="10707687" cy="1831975"/>
            <a:chOff x="922" y="-4"/>
            <a:chExt cx="6762" cy="730"/>
          </a:xfrm>
        </p:grpSpPr>
        <p:pic>
          <p:nvPicPr>
            <p:cNvPr id="31748" name="Rectangle 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2" y="-4"/>
              <a:ext cx="6762" cy="73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31749" name="Text Box 4"/>
            <p:cNvSpPr txBox="1">
              <a:spLocks noChangeArrowheads="1"/>
            </p:cNvSpPr>
            <p:nvPr/>
          </p:nvSpPr>
          <p:spPr bwMode="auto">
            <a:xfrm>
              <a:off x="925" y="0"/>
              <a:ext cx="6755" cy="7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457200"/>
              <a:r>
                <a:rPr lang="de-DE" sz="3600" b="1">
                  <a:latin typeface="Century Gothic" pitchFamily="34" charset="0"/>
                </a:rPr>
                <a:t>PATTO PER LA QUALITÀ</a:t>
              </a:r>
            </a:p>
            <a:p>
              <a:pPr defTabSz="457200">
                <a:spcBef>
                  <a:spcPct val="50000"/>
                </a:spcBef>
              </a:pPr>
              <a:r>
                <a:rPr lang="de-DE" sz="2400">
                  <a:latin typeface="Century Gothic" pitchFamily="34" charset="0"/>
                </a:rPr>
                <a:t>dell‘assistenza primaria da parte della medicina generale</a:t>
              </a:r>
            </a:p>
            <a:p>
              <a:pPr defTabSz="457200">
                <a:spcBef>
                  <a:spcPct val="30000"/>
                </a:spcBef>
              </a:pPr>
              <a:r>
                <a:rPr lang="de-DE">
                  <a:latin typeface="Century Gothic" pitchFamily="34" charset="0"/>
                </a:rPr>
                <a:t>(firmato il 24 maggio 2017)</a:t>
              </a:r>
              <a:endParaRPr lang="de-DE" sz="2400">
                <a:latin typeface="Century Gothic" pitchFamily="34" charset="0"/>
              </a:endParaRPr>
            </a:p>
          </p:txBody>
        </p:sp>
      </p:grp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10709275" y="6273800"/>
            <a:ext cx="1052513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A4F0A262-4244-4C81-8D08-DE239DE283E2}" type="slidenum">
              <a:rPr lang="de-DE"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pPr algn="r">
                <a:defRPr/>
              </a:pPr>
              <a:t>5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647825" y="2138363"/>
            <a:ext cx="9845675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lnSpc>
                <a:spcPct val="120000"/>
              </a:lnSpc>
              <a:spcBef>
                <a:spcPct val="1000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de-DE" sz="2200">
                <a:latin typeface="Century Gothic" pitchFamily="34" charset="0"/>
              </a:rPr>
              <a:t>Rafforzamento dell‘assistenza primaria soprattutto per le persone affette da malattie croniche tramite introduzione di </a:t>
            </a:r>
            <a:r>
              <a:rPr lang="it-IT" sz="2200" b="1">
                <a:solidFill>
                  <a:srgbClr val="336699"/>
                </a:solidFill>
                <a:latin typeface="Century Gothic" pitchFamily="34" charset="0"/>
              </a:rPr>
              <a:t>percorsi diagnostici terapeutici assistenziali</a:t>
            </a:r>
            <a:r>
              <a:rPr lang="it-IT" sz="2200">
                <a:latin typeface="Century Gothic" pitchFamily="34" charset="0"/>
              </a:rPr>
              <a:t> e </a:t>
            </a:r>
            <a:r>
              <a:rPr lang="it-IT" sz="2200" b="1">
                <a:solidFill>
                  <a:srgbClr val="336699"/>
                </a:solidFill>
                <a:latin typeface="Century Gothic" pitchFamily="34" charset="0"/>
              </a:rPr>
              <a:t>obiettivi assistenziali e gestionali condivisi</a:t>
            </a:r>
            <a:endParaRPr lang="de-DE" sz="2200" b="1">
              <a:solidFill>
                <a:srgbClr val="336699"/>
              </a:solidFill>
              <a:latin typeface="Century Gothic" pitchFamily="34" charset="0"/>
            </a:endParaRPr>
          </a:p>
          <a:p>
            <a:pPr marL="355600" indent="-355600">
              <a:lnSpc>
                <a:spcPct val="120000"/>
              </a:lnSpc>
              <a:spcBef>
                <a:spcPct val="1000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it-IT" sz="2200">
                <a:latin typeface="Century Gothic" pitchFamily="34" charset="0"/>
              </a:rPr>
              <a:t>Maggiore </a:t>
            </a:r>
            <a:r>
              <a:rPr lang="it-IT" sz="2200" b="1">
                <a:solidFill>
                  <a:srgbClr val="336699"/>
                </a:solidFill>
                <a:latin typeface="Century Gothic" pitchFamily="34" charset="0"/>
              </a:rPr>
              <a:t>integrazione e collaborazione</a:t>
            </a:r>
            <a:r>
              <a:rPr lang="it-IT" sz="2200">
                <a:latin typeface="Century Gothic" pitchFamily="34" charset="0"/>
              </a:rPr>
              <a:t> dei medici di medicina generale tramite una nuova forma di </a:t>
            </a:r>
            <a:r>
              <a:rPr lang="it-IT" sz="2200" b="1">
                <a:solidFill>
                  <a:srgbClr val="336699"/>
                </a:solidFill>
                <a:latin typeface="Century Gothic" pitchFamily="34" charset="0"/>
              </a:rPr>
              <a:t>associazionismo complesso</a:t>
            </a:r>
            <a:endParaRPr lang="de-DE" sz="2200" b="1">
              <a:solidFill>
                <a:srgbClr val="336699"/>
              </a:solidFill>
              <a:latin typeface="Century Gothic" pitchFamily="34" charset="0"/>
            </a:endParaRPr>
          </a:p>
          <a:p>
            <a:pPr marL="355600" indent="-355600">
              <a:lnSpc>
                <a:spcPct val="120000"/>
              </a:lnSpc>
              <a:spcBef>
                <a:spcPct val="1000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de-DE" sz="2200">
                <a:latin typeface="Century Gothic" pitchFamily="34" charset="0"/>
              </a:rPr>
              <a:t>Assistenza più </a:t>
            </a:r>
            <a:r>
              <a:rPr lang="de-DE" sz="2200" b="1">
                <a:solidFill>
                  <a:srgbClr val="336699"/>
                </a:solidFill>
                <a:latin typeface="Century Gothic" pitchFamily="34" charset="0"/>
              </a:rPr>
              <a:t>appropriata</a:t>
            </a:r>
            <a:r>
              <a:rPr lang="de-DE" sz="2200">
                <a:latin typeface="Century Gothic" pitchFamily="34" charset="0"/>
              </a:rPr>
              <a:t> della popolazione tramite un </a:t>
            </a:r>
            <a:r>
              <a:rPr lang="de-DE" sz="2200" b="1">
                <a:solidFill>
                  <a:srgbClr val="336699"/>
                </a:solidFill>
                <a:latin typeface="Century Gothic" pitchFamily="34" charset="0"/>
              </a:rPr>
              <a:t>rapporto equlibrato</a:t>
            </a:r>
            <a:r>
              <a:rPr lang="de-DE" sz="2200">
                <a:latin typeface="Century Gothic" pitchFamily="34" charset="0"/>
              </a:rPr>
              <a:t> tra assistenza ospedaliera e territoriale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Rectangle 86"/>
          <p:cNvGrpSpPr>
            <a:grpSpLocks noGrp="1"/>
          </p:cNvGrpSpPr>
          <p:nvPr/>
        </p:nvGrpSpPr>
        <p:grpSpPr bwMode="auto">
          <a:xfrm>
            <a:off x="1484313" y="0"/>
            <a:ext cx="10707687" cy="1681163"/>
            <a:chOff x="922" y="-4"/>
            <a:chExt cx="6762" cy="730"/>
          </a:xfrm>
        </p:grpSpPr>
        <p:pic>
          <p:nvPicPr>
            <p:cNvPr id="33799" name="Rectangle 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2" y="-4"/>
              <a:ext cx="6762" cy="73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33800" name="Text Box 4"/>
            <p:cNvSpPr txBox="1">
              <a:spLocks noChangeArrowheads="1"/>
            </p:cNvSpPr>
            <p:nvPr/>
          </p:nvSpPr>
          <p:spPr bwMode="auto">
            <a:xfrm>
              <a:off x="925" y="0"/>
              <a:ext cx="6755" cy="7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457200"/>
              <a:r>
                <a:rPr lang="de-DE" sz="3600" b="1">
                  <a:latin typeface="Century Gothic" pitchFamily="34" charset="0"/>
                </a:rPr>
                <a:t>FINANZIERUNG</a:t>
              </a:r>
            </a:p>
            <a:p>
              <a:pPr defTabSz="457200">
                <a:spcBef>
                  <a:spcPct val="50000"/>
                </a:spcBef>
              </a:pPr>
              <a:r>
                <a:rPr lang="de-DE" sz="2400">
                  <a:latin typeface="Century Gothic" pitchFamily="34" charset="0"/>
                </a:rPr>
                <a:t>und Förderung der Jungärzte</a:t>
              </a:r>
            </a:p>
          </p:txBody>
        </p:sp>
      </p:grp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10709275" y="6273800"/>
            <a:ext cx="1052513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11FA3F15-14EB-4746-823E-A46DD2FEFA52}" type="slidenum">
              <a:rPr lang="de-DE"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pPr algn="r">
                <a:defRPr/>
              </a:pPr>
              <a:t>6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5888038" y="2587625"/>
            <a:ext cx="578961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0"/>
              </a:spcBef>
              <a:buClr>
                <a:srgbClr val="336699"/>
              </a:buClr>
              <a:buFont typeface="Wingdings" pitchFamily="2" charset="2"/>
              <a:buNone/>
            </a:pPr>
            <a:r>
              <a:rPr lang="de-DE" sz="2200">
                <a:latin typeface="Century Gothic" pitchFamily="34" charset="0"/>
              </a:rPr>
              <a:t>Zur Finanzierung der Maßnahmen stellt die Landesregierung </a:t>
            </a:r>
            <a:r>
              <a:rPr lang="de-DE" sz="2200" b="1">
                <a:solidFill>
                  <a:srgbClr val="336699"/>
                </a:solidFill>
                <a:latin typeface="Century Gothic" pitchFamily="34" charset="0"/>
              </a:rPr>
              <a:t>8,9 Millionen Euro</a:t>
            </a:r>
            <a:r>
              <a:rPr lang="de-DE" sz="2200">
                <a:latin typeface="Century Gothic" pitchFamily="34" charset="0"/>
              </a:rPr>
              <a:t> jährlich zur Verfügung.</a:t>
            </a:r>
          </a:p>
        </p:txBody>
      </p:sp>
      <p:pic>
        <p:nvPicPr>
          <p:cNvPr id="33796" name="Picture 7" descr="Immagine correl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5475" y="2397125"/>
            <a:ext cx="377825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2157413" y="4945063"/>
            <a:ext cx="9126537" cy="1166812"/>
          </a:xfrm>
          <a:prstGeom prst="rect">
            <a:avLst/>
          </a:prstGeom>
          <a:solidFill>
            <a:srgbClr val="BFD1E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527175">
              <a:lnSpc>
                <a:spcPct val="150000"/>
              </a:lnSpc>
              <a:spcBef>
                <a:spcPct val="100000"/>
              </a:spcBef>
              <a:spcAft>
                <a:spcPct val="150000"/>
              </a:spcAft>
            </a:pPr>
            <a:r>
              <a:rPr lang="de-DE">
                <a:latin typeface="Century Gothic" pitchFamily="34" charset="0"/>
              </a:rPr>
              <a:t>Gesonderte Förderung für Jungärzte, die mit eigener Gesetzes-maßnahme vorgesehen wird </a:t>
            </a:r>
          </a:p>
        </p:txBody>
      </p:sp>
      <p:sp>
        <p:nvSpPr>
          <p:cNvPr id="33798" name="AutoShape 9"/>
          <p:cNvSpPr>
            <a:spLocks noChangeArrowheads="1"/>
          </p:cNvSpPr>
          <p:nvPr/>
        </p:nvSpPr>
        <p:spPr bwMode="auto">
          <a:xfrm>
            <a:off x="2555875" y="5138738"/>
            <a:ext cx="833438" cy="828675"/>
          </a:xfrm>
          <a:prstGeom prst="plus">
            <a:avLst>
              <a:gd name="adj" fmla="val 4562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Rectangle 86"/>
          <p:cNvGrpSpPr>
            <a:grpSpLocks noGrp="1"/>
          </p:cNvGrpSpPr>
          <p:nvPr/>
        </p:nvGrpSpPr>
        <p:grpSpPr bwMode="auto">
          <a:xfrm>
            <a:off x="1484313" y="0"/>
            <a:ext cx="10707687" cy="1681163"/>
            <a:chOff x="922" y="-4"/>
            <a:chExt cx="6762" cy="730"/>
          </a:xfrm>
        </p:grpSpPr>
        <p:pic>
          <p:nvPicPr>
            <p:cNvPr id="35847" name="Rectangle 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2" y="-4"/>
              <a:ext cx="6762" cy="73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35848" name="Text Box 4"/>
            <p:cNvSpPr txBox="1">
              <a:spLocks noChangeArrowheads="1"/>
            </p:cNvSpPr>
            <p:nvPr/>
          </p:nvSpPr>
          <p:spPr bwMode="auto">
            <a:xfrm>
              <a:off x="925" y="0"/>
              <a:ext cx="6755" cy="7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457200"/>
              <a:r>
                <a:rPr lang="de-DE" sz="3600" b="1">
                  <a:latin typeface="Century Gothic" pitchFamily="34" charset="0"/>
                </a:rPr>
                <a:t>FINANZIAMENTO</a:t>
              </a:r>
            </a:p>
            <a:p>
              <a:pPr defTabSz="457200">
                <a:spcBef>
                  <a:spcPct val="50000"/>
                </a:spcBef>
              </a:pPr>
              <a:r>
                <a:rPr lang="de-DE" sz="2400">
                  <a:latin typeface="Century Gothic" pitchFamily="34" charset="0"/>
                </a:rPr>
                <a:t>e promozione di giovani medici</a:t>
              </a:r>
            </a:p>
          </p:txBody>
        </p:sp>
      </p:grp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10709275" y="6273800"/>
            <a:ext cx="1052513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971002FC-FC0B-4BA6-847A-64A503F9CB50}" type="slidenum">
              <a:rPr lang="de-DE"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rPr>
              <a:pPr algn="r">
                <a:defRPr/>
              </a:pPr>
              <a:t>7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5888038" y="2492375"/>
            <a:ext cx="55499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0"/>
              </a:spcBef>
              <a:buClr>
                <a:srgbClr val="336699"/>
              </a:buClr>
              <a:buFont typeface="Wingdings" pitchFamily="2" charset="2"/>
              <a:buNone/>
            </a:pPr>
            <a:r>
              <a:rPr lang="de-DE" sz="2200">
                <a:latin typeface="Century Gothic" pitchFamily="34" charset="0"/>
              </a:rPr>
              <a:t>Per finanziare le misure previste dal patto la Giunta provinciale ogni anno mette a disposizione un importo di </a:t>
            </a:r>
            <a:r>
              <a:rPr lang="de-DE" sz="2200" b="1">
                <a:solidFill>
                  <a:srgbClr val="336699"/>
                </a:solidFill>
                <a:latin typeface="Century Gothic" pitchFamily="34" charset="0"/>
              </a:rPr>
              <a:t>8,9 millioni di euro</a:t>
            </a:r>
            <a:r>
              <a:rPr lang="de-DE" sz="2200">
                <a:latin typeface="Century Gothic" pitchFamily="34" charset="0"/>
              </a:rPr>
              <a:t>.</a:t>
            </a:r>
          </a:p>
        </p:txBody>
      </p:sp>
      <p:pic>
        <p:nvPicPr>
          <p:cNvPr id="35844" name="Picture 8" descr="Immagine correl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5475" y="2397125"/>
            <a:ext cx="377825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2157413" y="4945063"/>
            <a:ext cx="9126537" cy="1166812"/>
          </a:xfrm>
          <a:prstGeom prst="rect">
            <a:avLst/>
          </a:prstGeom>
          <a:solidFill>
            <a:srgbClr val="BFD1E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527175">
              <a:lnSpc>
                <a:spcPct val="150000"/>
              </a:lnSpc>
              <a:spcBef>
                <a:spcPct val="100000"/>
              </a:spcBef>
              <a:spcAft>
                <a:spcPct val="150000"/>
              </a:spcAft>
            </a:pPr>
            <a:r>
              <a:rPr lang="de-DE">
                <a:latin typeface="Century Gothic" pitchFamily="34" charset="0"/>
              </a:rPr>
              <a:t>In aggiunta è prevista la promozione di giovani medici da attuare con provvedimento legislativo separato. </a:t>
            </a:r>
          </a:p>
        </p:txBody>
      </p:sp>
      <p:sp>
        <p:nvSpPr>
          <p:cNvPr id="35846" name="AutoShape 12"/>
          <p:cNvSpPr>
            <a:spLocks noChangeArrowheads="1"/>
          </p:cNvSpPr>
          <p:nvPr/>
        </p:nvSpPr>
        <p:spPr bwMode="auto">
          <a:xfrm>
            <a:off x="2555875" y="5138738"/>
            <a:ext cx="833438" cy="828675"/>
          </a:xfrm>
          <a:prstGeom prst="plus">
            <a:avLst>
              <a:gd name="adj" fmla="val 4562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249</Words>
  <Application>Microsoft Macintosh PowerPoint</Application>
  <PresentationFormat>Benutzerdefiniert</PresentationFormat>
  <Paragraphs>35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Entwurfsvorlage</vt:lpstr>
      </vt:variant>
      <vt:variant>
        <vt:i4>11</vt:i4>
      </vt:variant>
      <vt:variant>
        <vt:lpstr>Folientitel</vt:lpstr>
      </vt:variant>
      <vt:variant>
        <vt:i4>7</vt:i4>
      </vt:variant>
    </vt:vector>
  </HeadingPairs>
  <TitlesOfParts>
    <vt:vector size="22" baseType="lpstr">
      <vt:lpstr>Arial</vt:lpstr>
      <vt:lpstr>Century Gothic</vt:lpstr>
      <vt:lpstr>Calibri</vt:lpstr>
      <vt:lpstr>Wingdings</vt:lpstr>
      <vt:lpstr>Benutzerdefiniertes Design</vt:lpstr>
      <vt:lpstr>Benutzerdefiniertes Design</vt:lpstr>
      <vt:lpstr>Benutzerdefiniertes Design</vt:lpstr>
      <vt:lpstr>Benutzerdefiniertes Design</vt:lpstr>
      <vt:lpstr>Benutzerdefiniertes Design</vt:lpstr>
      <vt:lpstr>Benutzerdefiniertes Design</vt:lpstr>
      <vt:lpstr>Benutzerdefiniertes Design</vt:lpstr>
      <vt:lpstr>Benutzerdefiniertes Design</vt:lpstr>
      <vt:lpstr>Benutzerdefiniertes Design</vt:lpstr>
      <vt:lpstr>Benutzerdefiniertes Design</vt:lpstr>
      <vt:lpstr>Benutzerdefiniertes Design</vt:lpstr>
      <vt:lpstr>Gesundheit 2020 Sicher. Gut. Versorgt.    Salute 2020 Sicurezza. Assistenza. Qualità.</vt:lpstr>
      <vt:lpstr>Folie 2</vt:lpstr>
      <vt:lpstr>Folie 3</vt:lpstr>
      <vt:lpstr>Folie 4</vt:lpstr>
      <vt:lpstr>Folie 5</vt:lpstr>
      <vt:lpstr>Folie 6</vt:lpstr>
      <vt:lpstr>Folie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Caroline Cerar</dc:creator>
  <cp:lastModifiedBy>pb33005</cp:lastModifiedBy>
  <cp:revision>1295</cp:revision>
  <cp:lastPrinted>2017-01-22T20:17:45Z</cp:lastPrinted>
  <dcterms:created xsi:type="dcterms:W3CDTF">2014-09-21T21:38:59Z</dcterms:created>
  <dcterms:modified xsi:type="dcterms:W3CDTF">2017-05-25T13:34:46Z</dcterms:modified>
</cp:coreProperties>
</file>