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018" r:id="rId2"/>
  </p:sldMasterIdLst>
  <p:notesMasterIdLst>
    <p:notesMasterId r:id="rId54"/>
  </p:notesMasterIdLst>
  <p:handoutMasterIdLst>
    <p:handoutMasterId r:id="rId55"/>
  </p:handoutMasterIdLst>
  <p:sldIdLst>
    <p:sldId id="291" r:id="rId3"/>
    <p:sldId id="754" r:id="rId4"/>
    <p:sldId id="699" r:id="rId5"/>
    <p:sldId id="709" r:id="rId6"/>
    <p:sldId id="753" r:id="rId7"/>
    <p:sldId id="755" r:id="rId8"/>
    <p:sldId id="756" r:id="rId9"/>
    <p:sldId id="732" r:id="rId10"/>
    <p:sldId id="733" r:id="rId11"/>
    <p:sldId id="734" r:id="rId12"/>
    <p:sldId id="441" r:id="rId13"/>
    <p:sldId id="751" r:id="rId14"/>
    <p:sldId id="710" r:id="rId15"/>
    <p:sldId id="711" r:id="rId16"/>
    <p:sldId id="708" r:id="rId17"/>
    <p:sldId id="712" r:id="rId18"/>
    <p:sldId id="713" r:id="rId19"/>
    <p:sldId id="714" r:id="rId20"/>
    <p:sldId id="715" r:id="rId21"/>
    <p:sldId id="719" r:id="rId22"/>
    <p:sldId id="757" r:id="rId23"/>
    <p:sldId id="701" r:id="rId24"/>
    <p:sldId id="758" r:id="rId25"/>
    <p:sldId id="759" r:id="rId26"/>
    <p:sldId id="735" r:id="rId27"/>
    <p:sldId id="736" r:id="rId28"/>
    <p:sldId id="737" r:id="rId29"/>
    <p:sldId id="738" r:id="rId30"/>
    <p:sldId id="739" r:id="rId31"/>
    <p:sldId id="740" r:id="rId32"/>
    <p:sldId id="741" r:id="rId33"/>
    <p:sldId id="742" r:id="rId34"/>
    <p:sldId id="750" r:id="rId35"/>
    <p:sldId id="686" r:id="rId36"/>
    <p:sldId id="702" r:id="rId37"/>
    <p:sldId id="706" r:id="rId38"/>
    <p:sldId id="697" r:id="rId39"/>
    <p:sldId id="707" r:id="rId40"/>
    <p:sldId id="728" r:id="rId41"/>
    <p:sldId id="705" r:id="rId42"/>
    <p:sldId id="760" r:id="rId43"/>
    <p:sldId id="761" r:id="rId44"/>
    <p:sldId id="762" r:id="rId45"/>
    <p:sldId id="743" r:id="rId46"/>
    <p:sldId id="744" r:id="rId47"/>
    <p:sldId id="745" r:id="rId48"/>
    <p:sldId id="746" r:id="rId49"/>
    <p:sldId id="747" r:id="rId50"/>
    <p:sldId id="748" r:id="rId51"/>
    <p:sldId id="717" r:id="rId52"/>
    <p:sldId id="749" r:id="rId53"/>
  </p:sldIdLst>
  <p:sldSz cx="12192000" cy="6858000"/>
  <p:notesSz cx="6808788" cy="9940925"/>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 userDrawn="1">
          <p15:clr>
            <a:srgbClr val="A4A3A4"/>
          </p15:clr>
        </p15:guide>
        <p15:guide id="2" pos="3840">
          <p15:clr>
            <a:srgbClr val="A4A3A4"/>
          </p15:clr>
        </p15:guide>
        <p15:guide id="3" orient="horz" pos="2160" userDrawn="1">
          <p15:clr>
            <a:srgbClr val="A4A3A4"/>
          </p15:clr>
        </p15:guide>
        <p15:guide id="4" orient="horz" pos="4292" userDrawn="1">
          <p15:clr>
            <a:srgbClr val="A4A3A4"/>
          </p15:clr>
        </p15:guide>
        <p15:guide id="5" orient="horz" pos="2478"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hnewein, Thoma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CD0E16"/>
    <a:srgbClr val="E1E3EF"/>
    <a:srgbClr val="FDFDF3"/>
    <a:srgbClr val="BD0000"/>
    <a:srgbClr val="C00000"/>
    <a:srgbClr val="FEFBF2"/>
    <a:srgbClr val="E50004"/>
    <a:srgbClr val="FF0505"/>
    <a:srgbClr val="CB2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3" autoAdjust="0"/>
    <p:restoredTop sz="93620" autoAdjust="0"/>
  </p:normalViewPr>
  <p:slideViewPr>
    <p:cSldViewPr>
      <p:cViewPr varScale="1">
        <p:scale>
          <a:sx n="74" d="100"/>
          <a:sy n="74" d="100"/>
        </p:scale>
        <p:origin x="678" y="72"/>
      </p:cViewPr>
      <p:guideLst>
        <p:guide orient="horz" pos="28"/>
        <p:guide pos="3840"/>
        <p:guide orient="horz" pos="2160"/>
        <p:guide orient="horz" pos="4292"/>
        <p:guide orient="horz" pos="2478"/>
      </p:guideLst>
    </p:cSldViewPr>
  </p:slideViewPr>
  <p:notesTextViewPr>
    <p:cViewPr>
      <p:scale>
        <a:sx n="75" d="100"/>
        <a:sy n="75" d="100"/>
      </p:scale>
      <p:origin x="0" y="0"/>
    </p:cViewPr>
  </p:notesTextViewPr>
  <p:notesViewPr>
    <p:cSldViewPr>
      <p:cViewPr varScale="1">
        <p:scale>
          <a:sx n="78" d="100"/>
          <a:sy n="78" d="100"/>
        </p:scale>
        <p:origin x="3258"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P10P195A\Data\prov.bz\Central%20Administration\16\16.5\Data\8_Datenauswertung%20-analysen\8-2%20Erhebungen\Endergebnisse\2020_2019-20\Statistik\GR-Pr&#228;sentation_2018-19%20-%20Kopie.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10P195A\Data\prov.bz\Central%20Administration\16\16.5\Data\8_Datenauswertung%20-analysen\8-2%20Erhebungen\Endergebnisse\2020_2019-20\Statistik\GR-Pr&#228;sentation_2018-19%20-%20Kopi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i="0" u="none" strike="noStrike" baseline="0">
                <a:solidFill>
                  <a:srgbClr val="000000"/>
                </a:solidFill>
                <a:latin typeface="Arial"/>
                <a:ea typeface="Arial"/>
                <a:cs typeface="Arial"/>
              </a:defRPr>
            </a:pPr>
            <a:r>
              <a:rPr lang="de-DE" sz="2200" b="0" i="0" u="none" strike="noStrike" baseline="0" dirty="0">
                <a:solidFill>
                  <a:srgbClr val="000000"/>
                </a:solidFill>
                <a:latin typeface="Arial"/>
                <a:cs typeface="Arial"/>
              </a:rPr>
              <a:t>Deutschsprachige Grundschule</a:t>
            </a:r>
          </a:p>
          <a:p>
            <a:pPr>
              <a:defRPr sz="2000" b="0" i="0" u="none" strike="noStrike" baseline="0">
                <a:solidFill>
                  <a:srgbClr val="000000"/>
                </a:solidFill>
                <a:latin typeface="Arial"/>
                <a:ea typeface="Arial"/>
                <a:cs typeface="Arial"/>
              </a:defRPr>
            </a:pPr>
            <a:r>
              <a:rPr lang="de-DE" sz="1600" b="0" i="0" u="none" strike="noStrike" baseline="0" dirty="0">
                <a:solidFill>
                  <a:srgbClr val="000000"/>
                </a:solidFill>
                <a:latin typeface="Arial"/>
                <a:cs typeface="Arial"/>
              </a:rPr>
              <a:t>(insgesamt </a:t>
            </a:r>
            <a:r>
              <a:rPr lang="de-DE" sz="1600" b="1" i="0" u="none" strike="noStrike" baseline="0" dirty="0">
                <a:solidFill>
                  <a:srgbClr val="000000"/>
                </a:solidFill>
                <a:latin typeface="Arial"/>
                <a:cs typeface="Arial"/>
              </a:rPr>
              <a:t>20.118</a:t>
            </a:r>
            <a:r>
              <a:rPr lang="de-DE" sz="1600" b="0" i="0" u="none" strike="noStrike" baseline="0" dirty="0">
                <a:solidFill>
                  <a:srgbClr val="000000"/>
                </a:solidFill>
                <a:latin typeface="Arial"/>
                <a:cs typeface="Arial"/>
              </a:rPr>
              <a:t> Schüler*innen)</a:t>
            </a:r>
          </a:p>
        </c:rich>
      </c:tx>
      <c:layout>
        <c:manualLayout>
          <c:xMode val="edge"/>
          <c:yMode val="edge"/>
          <c:x val="0.13831788324865221"/>
          <c:y val="3.0181086519114688E-2"/>
        </c:manualLayout>
      </c:layout>
      <c:overlay val="0"/>
      <c:spPr>
        <a:noFill/>
        <a:ln w="25400">
          <a:noFill/>
        </a:ln>
      </c:spPr>
    </c:title>
    <c:autoTitleDeleted val="0"/>
    <c:plotArea>
      <c:layout>
        <c:manualLayout>
          <c:layoutTarget val="inner"/>
          <c:xMode val="edge"/>
          <c:yMode val="edge"/>
          <c:x val="0.17570109493747713"/>
          <c:y val="0.25553319919517103"/>
          <c:w val="0.61869215345005246"/>
          <c:h val="0.66599597585513082"/>
        </c:manualLayout>
      </c:layout>
      <c:pieChart>
        <c:varyColors val="1"/>
        <c:ser>
          <c:idx val="0"/>
          <c:order val="0"/>
          <c:tx>
            <c:strRef>
              <c:f>NV_GS_GR1_S3!$A$69</c:f>
              <c:strCache>
                <c:ptCount val="1"/>
                <c:pt idx="0">
                  <c:v>Grundschule</c:v>
                </c:pt>
              </c:strCache>
            </c:strRef>
          </c:tx>
          <c:spPr>
            <a:solidFill>
              <a:srgbClr val="00B0F0"/>
            </a:solidFill>
            <a:ln w="12700">
              <a:solidFill>
                <a:srgbClr val="000000"/>
              </a:solidFill>
              <a:prstDash val="solid"/>
            </a:ln>
          </c:spPr>
          <c:dPt>
            <c:idx val="0"/>
            <c:bubble3D val="0"/>
            <c:extLst xmlns:c16r2="http://schemas.microsoft.com/office/drawing/2015/06/chart">
              <c:ext xmlns:c16="http://schemas.microsoft.com/office/drawing/2014/chart" uri="{C3380CC4-5D6E-409C-BE32-E72D297353CC}">
                <c16:uniqueId val="{00000000-532E-41C7-8625-EA22846E1E63}"/>
              </c:ext>
            </c:extLst>
          </c:dPt>
          <c:dPt>
            <c:idx val="1"/>
            <c:bubble3D val="0"/>
            <c:spPr>
              <a:solidFill>
                <a:schemeClr val="bg2">
                  <a:lumMod val="10000"/>
                </a:schemeClr>
              </a:solidFill>
              <a:ln w="12700">
                <a:solidFill>
                  <a:srgbClr val="000000"/>
                </a:solidFill>
                <a:prstDash val="solid"/>
              </a:ln>
            </c:spPr>
            <c:extLst xmlns:c16r2="http://schemas.microsoft.com/office/drawing/2015/06/chart">
              <c:ext xmlns:c16="http://schemas.microsoft.com/office/drawing/2014/chart" uri="{C3380CC4-5D6E-409C-BE32-E72D297353CC}">
                <c16:uniqueId val="{00000002-532E-41C7-8625-EA22846E1E63}"/>
              </c:ext>
            </c:extLst>
          </c:dPt>
          <c:dLbls>
            <c:dLbl>
              <c:idx val="0"/>
              <c:layout>
                <c:manualLayout>
                  <c:x val="-0.26857867276504921"/>
                  <c:y val="0.11331484972829096"/>
                </c:manualLayout>
              </c:layout>
              <c:numFmt formatCode="0.00%" sourceLinked="0"/>
              <c:spPr>
                <a:noFill/>
                <a:ln w="25400">
                  <a:noFill/>
                </a:ln>
              </c:spPr>
              <c:txPr>
                <a:bodyPr/>
                <a:lstStyle/>
                <a:p>
                  <a:pPr>
                    <a:defRPr sz="1400" b="1" i="0" u="none" strike="noStrike" baseline="0">
                      <a:solidFill>
                        <a:srgbClr val="000000"/>
                      </a:solidFill>
                      <a:latin typeface="Arial"/>
                      <a:ea typeface="Arial"/>
                      <a:cs typeface="Arial"/>
                    </a:defRPr>
                  </a:pPr>
                  <a:endParaRPr lang="it-IT"/>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532E-41C7-8625-EA22846E1E63}"/>
                </c:ext>
                <c:ext xmlns:c15="http://schemas.microsoft.com/office/drawing/2012/chart" uri="{CE6537A1-D6FC-4f65-9D91-7224C49458BB}">
                  <c15:layout>
                    <c:manualLayout>
                      <c:w val="0.25729595015576323"/>
                      <c:h val="0.19173048872705897"/>
                    </c:manualLayout>
                  </c15:layout>
                </c:ext>
              </c:extLst>
            </c:dLbl>
            <c:dLbl>
              <c:idx val="1"/>
              <c:layout>
                <c:manualLayout>
                  <c:x val="-4.409232307521388E-2"/>
                  <c:y val="0.10501521336338973"/>
                </c:manualLayout>
              </c:layout>
              <c:numFmt formatCode="0.00%" sourceLinked="0"/>
              <c:spPr>
                <a:noFill/>
                <a:ln w="25400">
                  <a:noFill/>
                </a:ln>
              </c:spPr>
              <c:txPr>
                <a:bodyPr/>
                <a:lstStyle/>
                <a:p>
                  <a:pPr>
                    <a:defRPr sz="1400" b="1" i="0" u="none" strike="noStrike" baseline="0">
                      <a:solidFill>
                        <a:srgbClr val="000000"/>
                      </a:solidFill>
                      <a:latin typeface="Arial"/>
                      <a:ea typeface="Arial"/>
                      <a:cs typeface="Arial"/>
                    </a:defRPr>
                  </a:pPr>
                  <a:endParaRPr lang="it-IT"/>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532E-41C7-8625-EA22846E1E63}"/>
                </c:ext>
                <c:ext xmlns:c15="http://schemas.microsoft.com/office/drawing/2012/chart" uri="{CE6537A1-D6FC-4f65-9D91-7224C49458BB}">
                  <c15:layout>
                    <c:manualLayout>
                      <c:w val="0.23764668509054548"/>
                      <c:h val="0.16641296128387167"/>
                    </c:manualLayout>
                  </c15:layout>
                </c:ext>
              </c:extLst>
            </c:dLbl>
            <c:numFmt formatCode="0.00%" sourceLinked="0"/>
            <c:spPr>
              <a:noFill/>
              <a:ln w="25400">
                <a:noFill/>
              </a:ln>
            </c:spPr>
            <c:txPr>
              <a:bodyPr wrap="square" lIns="38100" tIns="19050" rIns="38100" bIns="19050" anchor="ctr">
                <a:spAutoFit/>
              </a:bodyPr>
              <a:lstStyle/>
              <a:p>
                <a:pPr>
                  <a:defRPr sz="1400" b="1" i="0" u="none" strike="noStrike" baseline="0">
                    <a:solidFill>
                      <a:srgbClr val="000000"/>
                    </a:solidFill>
                    <a:latin typeface="Arial"/>
                    <a:ea typeface="Arial"/>
                    <a:cs typeface="Arial"/>
                  </a:defRPr>
                </a:pPr>
                <a:endParaRPr lang="it-IT"/>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NV_GS_GR1_S3!$B$68:$C$68</c:f>
              <c:strCache>
                <c:ptCount val="2"/>
                <c:pt idx="0">
                  <c:v>versetzte Schüler*innen</c:v>
                </c:pt>
                <c:pt idx="1">
                  <c:v>nicht versetzte Schüler*innen</c:v>
                </c:pt>
              </c:strCache>
            </c:strRef>
          </c:cat>
          <c:val>
            <c:numRef>
              <c:f>NV_GS_GR1_S3!$B$69:$C$69</c:f>
              <c:numCache>
                <c:formatCode>General</c:formatCode>
                <c:ptCount val="2"/>
                <c:pt idx="0" formatCode="#,##0">
                  <c:v>20118</c:v>
                </c:pt>
                <c:pt idx="1">
                  <c:v>32</c:v>
                </c:pt>
              </c:numCache>
            </c:numRef>
          </c:val>
          <c:extLst xmlns:c16r2="http://schemas.microsoft.com/office/drawing/2015/06/chart">
            <c:ext xmlns:c16="http://schemas.microsoft.com/office/drawing/2014/chart" uri="{C3380CC4-5D6E-409C-BE32-E72D297353CC}">
              <c16:uniqueId val="{00000003-532E-41C7-8625-EA22846E1E63}"/>
            </c:ext>
          </c:extLst>
        </c:ser>
        <c:ser>
          <c:idx val="1"/>
          <c:order val="1"/>
          <c:tx>
            <c:strRef>
              <c:f>NV_GS_GR1_S3!$A$69</c:f>
              <c:strCache>
                <c:ptCount val="1"/>
                <c:pt idx="0">
                  <c:v>Grundschule</c:v>
                </c:pt>
              </c:strCache>
            </c:strRef>
          </c:tx>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extLst xmlns:c16r2="http://schemas.microsoft.com/office/drawing/2015/06/chart">
              <c:ext xmlns:c16="http://schemas.microsoft.com/office/drawing/2014/chart" uri="{C3380CC4-5D6E-409C-BE32-E72D297353CC}">
                <c16:uniqueId val="{00000005-532E-41C7-8625-EA22846E1E63}"/>
              </c:ext>
            </c:extLst>
          </c:dPt>
          <c:dPt>
            <c:idx val="1"/>
            <c:bubble3D val="0"/>
            <c:extLst xmlns:c16r2="http://schemas.microsoft.com/office/drawing/2015/06/chart">
              <c:ext xmlns:c16="http://schemas.microsoft.com/office/drawing/2014/chart" uri="{C3380CC4-5D6E-409C-BE32-E72D297353CC}">
                <c16:uniqueId val="{00000006-532E-41C7-8625-EA22846E1E63}"/>
              </c:ext>
            </c:extLst>
          </c:dPt>
          <c:dLbls>
            <c:numFmt formatCode="0%" sourceLinked="0"/>
            <c:spPr>
              <a:noFill/>
              <a:ln w="25400">
                <a:noFill/>
              </a:ln>
            </c:spPr>
            <c:txPr>
              <a:bodyPr wrap="square" lIns="38100" tIns="19050" rIns="38100" bIns="19050" anchor="ctr">
                <a:spAutoFit/>
              </a:bodyPr>
              <a:lstStyle/>
              <a:p>
                <a:pPr>
                  <a:defRPr sz="800" b="0" i="0" u="none" strike="noStrike" baseline="0">
                    <a:solidFill>
                      <a:srgbClr val="000000"/>
                    </a:solidFill>
                    <a:latin typeface="Arial"/>
                    <a:ea typeface="Arial"/>
                    <a:cs typeface="Arial"/>
                  </a:defRPr>
                </a:pPr>
                <a:endParaRPr lang="it-IT"/>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NV_GS_GR1_S3!$B$68:$C$68</c:f>
              <c:strCache>
                <c:ptCount val="2"/>
                <c:pt idx="0">
                  <c:v>versetzte Schüler*innen</c:v>
                </c:pt>
                <c:pt idx="1">
                  <c:v>nicht versetzte Schüler*innen</c:v>
                </c:pt>
              </c:strCache>
            </c:strRef>
          </c:cat>
          <c:val>
            <c:numRef>
              <c:f>NV_GS_GR1_S3!$B$69:$C$69</c:f>
              <c:numCache>
                <c:formatCode>General</c:formatCode>
                <c:ptCount val="2"/>
                <c:pt idx="0" formatCode="#,##0">
                  <c:v>20118</c:v>
                </c:pt>
                <c:pt idx="1">
                  <c:v>32</c:v>
                </c:pt>
              </c:numCache>
            </c:numRef>
          </c:val>
          <c:extLst xmlns:c16r2="http://schemas.microsoft.com/office/drawing/2015/06/chart">
            <c:ext xmlns:c16="http://schemas.microsoft.com/office/drawing/2014/chart" uri="{C3380CC4-5D6E-409C-BE32-E72D297353CC}">
              <c16:uniqueId val="{00000007-532E-41C7-8625-EA22846E1E63}"/>
            </c:ext>
          </c:extLst>
        </c:ser>
        <c:dLbls>
          <c:showLegendKey val="0"/>
          <c:showVal val="0"/>
          <c:showCatName val="1"/>
          <c:showSerName val="0"/>
          <c:showPercent val="1"/>
          <c:showBubbleSize val="0"/>
          <c:showLeaderLines val="1"/>
        </c:dLbls>
        <c:firstSliceAng val="240"/>
      </c:pieChart>
      <c:spPr>
        <a:noFill/>
        <a:ln w="25400">
          <a:noFill/>
        </a:ln>
      </c:spPr>
    </c:plotArea>
    <c:plotVisOnly val="1"/>
    <c:dispBlanksAs val="zero"/>
    <c:showDLblsOverMax val="0"/>
  </c:chart>
  <c:spPr>
    <a:solidFill>
      <a:srgbClr val="FFFFFF"/>
    </a:solidFill>
    <a:ln w="6350">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000000"/>
                </a:solidFill>
                <a:latin typeface="Arial"/>
                <a:ea typeface="Arial"/>
                <a:cs typeface="Arial"/>
              </a:defRPr>
            </a:pPr>
            <a:r>
              <a:rPr lang="de-DE" sz="2200" b="0" i="0" u="none" strike="noStrike" baseline="0" dirty="0">
                <a:solidFill>
                  <a:srgbClr val="000000"/>
                </a:solidFill>
                <a:latin typeface="Arial"/>
                <a:cs typeface="Arial"/>
              </a:rPr>
              <a:t>Deutschsprachige Mittelschule</a:t>
            </a:r>
          </a:p>
          <a:p>
            <a:pPr>
              <a:defRPr sz="2000" b="0" i="0" u="none" strike="noStrike" baseline="0">
                <a:solidFill>
                  <a:srgbClr val="000000"/>
                </a:solidFill>
                <a:latin typeface="Arial"/>
                <a:ea typeface="Arial"/>
                <a:cs typeface="Arial"/>
              </a:defRPr>
            </a:pPr>
            <a:r>
              <a:rPr lang="de-DE" sz="1600" b="0" i="0" u="none" strike="noStrike" baseline="0" dirty="0">
                <a:solidFill>
                  <a:srgbClr val="000000"/>
                </a:solidFill>
                <a:latin typeface="Arial"/>
                <a:cs typeface="Arial"/>
              </a:rPr>
              <a:t>(insgesamt </a:t>
            </a:r>
            <a:r>
              <a:rPr lang="de-DE" sz="1600" b="1" i="0" u="none" strike="noStrike" baseline="0" dirty="0">
                <a:solidFill>
                  <a:srgbClr val="000000"/>
                </a:solidFill>
                <a:latin typeface="Arial"/>
                <a:cs typeface="Arial"/>
              </a:rPr>
              <a:t>12.446</a:t>
            </a:r>
            <a:r>
              <a:rPr lang="de-DE" sz="1600" b="0" i="0" u="none" strike="noStrike" baseline="0" dirty="0">
                <a:solidFill>
                  <a:srgbClr val="000000"/>
                </a:solidFill>
                <a:latin typeface="Arial"/>
                <a:cs typeface="Arial"/>
              </a:rPr>
              <a:t> Schüler*innen)</a:t>
            </a:r>
          </a:p>
          <a:p>
            <a:pPr>
              <a:defRPr sz="2000" b="0" i="0" u="none" strike="noStrike" baseline="0">
                <a:solidFill>
                  <a:srgbClr val="000000"/>
                </a:solidFill>
                <a:latin typeface="Arial"/>
                <a:ea typeface="Arial"/>
                <a:cs typeface="Arial"/>
              </a:defRPr>
            </a:pPr>
            <a:endParaRPr lang="de-DE" sz="1600" b="0" i="0" u="none" strike="noStrike" baseline="0" dirty="0">
              <a:solidFill>
                <a:srgbClr val="000000"/>
              </a:solidFill>
              <a:latin typeface="Arial"/>
              <a:cs typeface="Arial"/>
            </a:endParaRPr>
          </a:p>
        </c:rich>
      </c:tx>
      <c:layout>
        <c:manualLayout>
          <c:xMode val="edge"/>
          <c:yMode val="edge"/>
          <c:x val="0.1455223880597015"/>
          <c:y val="3.0120540993154244E-2"/>
        </c:manualLayout>
      </c:layout>
      <c:overlay val="0"/>
      <c:spPr>
        <a:noFill/>
        <a:ln w="25400">
          <a:noFill/>
        </a:ln>
      </c:spPr>
    </c:title>
    <c:autoTitleDeleted val="0"/>
    <c:plotArea>
      <c:layout>
        <c:manualLayout>
          <c:layoutTarget val="inner"/>
          <c:xMode val="edge"/>
          <c:yMode val="edge"/>
          <c:x val="0.17537313432835822"/>
          <c:y val="0.25502058040870595"/>
          <c:w val="0.61940298507462688"/>
          <c:h val="0.66666797398181399"/>
        </c:manualLayout>
      </c:layout>
      <c:pieChart>
        <c:varyColors val="1"/>
        <c:ser>
          <c:idx val="0"/>
          <c:order val="0"/>
          <c:tx>
            <c:strRef>
              <c:f>NV_GS_GR1_S3!$A$106</c:f>
              <c:strCache>
                <c:ptCount val="1"/>
                <c:pt idx="0">
                  <c:v>Mittelschule</c:v>
                </c:pt>
              </c:strCache>
            </c:strRef>
          </c:tx>
          <c:spPr>
            <a:ln>
              <a:solidFill>
                <a:srgbClr val="000000"/>
              </a:solidFill>
            </a:ln>
          </c:spPr>
          <c:dPt>
            <c:idx val="1"/>
            <c:bubble3D val="0"/>
            <c:spPr>
              <a:solidFill>
                <a:srgbClr val="FFFF00"/>
              </a:solidFill>
              <a:ln>
                <a:solidFill>
                  <a:srgbClr val="000000"/>
                </a:solidFill>
              </a:ln>
            </c:spPr>
            <c:extLst xmlns:c16r2="http://schemas.microsoft.com/office/drawing/2015/06/chart">
              <c:ext xmlns:c16="http://schemas.microsoft.com/office/drawing/2014/chart" uri="{C3380CC4-5D6E-409C-BE32-E72D297353CC}">
                <c16:uniqueId val="{00000001-DA9C-41CD-A1DE-57425ADF19B2}"/>
              </c:ext>
            </c:extLst>
          </c:dPt>
          <c:dLbls>
            <c:dLbl>
              <c:idx val="0"/>
              <c:layout>
                <c:manualLayout>
                  <c:x val="-0.25621890547263682"/>
                  <c:y val="0.13699718672890435"/>
                </c:manualLayout>
              </c:layout>
              <c:numFmt formatCode="0.00%" sourceLinked="0"/>
              <c:spPr>
                <a:noFill/>
                <a:ln w="25400">
                  <a:noFill/>
                </a:ln>
              </c:spPr>
              <c:txPr>
                <a:bodyPr wrap="square" lIns="38100" tIns="19050" rIns="38100" bIns="19050" anchor="ctr">
                  <a:noAutofit/>
                </a:bodyPr>
                <a:lstStyle/>
                <a:p>
                  <a:pPr>
                    <a:defRPr sz="1400" b="1" i="0" u="none" strike="noStrike" baseline="0">
                      <a:solidFill>
                        <a:srgbClr val="000000"/>
                      </a:solidFill>
                      <a:latin typeface="Arial"/>
                      <a:ea typeface="Arial"/>
                      <a:cs typeface="Arial"/>
                    </a:defRPr>
                  </a:pPr>
                  <a:endParaRPr lang="it-IT"/>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DA9C-41CD-A1DE-57425ADF19B2}"/>
                </c:ext>
                <c:ext xmlns:c15="http://schemas.microsoft.com/office/drawing/2012/chart" uri="{CE6537A1-D6FC-4f65-9D91-7224C49458BB}">
                  <c15:layout>
                    <c:manualLayout>
                      <c:w val="0.27798507462686567"/>
                      <c:h val="0.15302727877578176"/>
                    </c:manualLayout>
                  </c15:layout>
                </c:ext>
              </c:extLst>
            </c:dLbl>
            <c:dLbl>
              <c:idx val="1"/>
              <c:layout>
                <c:manualLayout>
                  <c:x val="-6.7822407170098587E-3"/>
                  <c:y val="5.547250596687945E-2"/>
                </c:manualLayout>
              </c:layout>
              <c:numFmt formatCode="0.00%" sourceLinked="0"/>
              <c:spPr>
                <a:noFill/>
                <a:ln w="25400">
                  <a:noFill/>
                </a:ln>
              </c:spPr>
              <c:txPr>
                <a:bodyPr wrap="square" lIns="38100" tIns="19050" rIns="38100" bIns="19050" anchor="ctr">
                  <a:noAutofit/>
                </a:bodyPr>
                <a:lstStyle/>
                <a:p>
                  <a:pPr>
                    <a:defRPr sz="1400" b="1" i="0" u="none" strike="noStrike" baseline="0">
                      <a:solidFill>
                        <a:srgbClr val="000000"/>
                      </a:solidFill>
                      <a:latin typeface="Arial"/>
                      <a:ea typeface="Arial"/>
                      <a:cs typeface="Arial"/>
                    </a:defRPr>
                  </a:pPr>
                  <a:endParaRPr lang="it-IT"/>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A9C-41CD-A1DE-57425ADF19B2}"/>
                </c:ext>
                <c:ext xmlns:c15="http://schemas.microsoft.com/office/drawing/2012/chart" uri="{CE6537A1-D6FC-4f65-9D91-7224C49458BB}">
                  <c15:layout>
                    <c:manualLayout>
                      <c:w val="0.25568905403822528"/>
                      <c:h val="0.19590926317024007"/>
                    </c:manualLayout>
                  </c15:layout>
                </c:ext>
              </c:extLst>
            </c:dLbl>
            <c:numFmt formatCode="0.00%" sourceLinked="0"/>
            <c:spPr>
              <a:noFill/>
              <a:ln w="25400">
                <a:noFill/>
              </a:ln>
            </c:spPr>
            <c:txPr>
              <a:bodyPr wrap="square" lIns="38100" tIns="19050" rIns="38100" bIns="19050" anchor="ctr">
                <a:spAutoFit/>
              </a:bodyPr>
              <a:lstStyle/>
              <a:p>
                <a:pPr>
                  <a:defRPr sz="1400" b="1" i="0" u="none" strike="noStrike" baseline="0">
                    <a:solidFill>
                      <a:srgbClr val="000000"/>
                    </a:solidFill>
                    <a:latin typeface="Arial"/>
                    <a:ea typeface="Arial"/>
                    <a:cs typeface="Arial"/>
                  </a:defRPr>
                </a:pPr>
                <a:endParaRPr lang="it-IT"/>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NV_GS_GR1_S3!$B$105:$C$105</c:f>
              <c:strCache>
                <c:ptCount val="2"/>
                <c:pt idx="0">
                  <c:v>versetzte Schüler*innen</c:v>
                </c:pt>
                <c:pt idx="1">
                  <c:v>nicht versetzte Schüler*innen</c:v>
                </c:pt>
              </c:strCache>
            </c:strRef>
          </c:cat>
          <c:val>
            <c:numRef>
              <c:f>NV_GS_GR1_S3!$B$106:$C$106</c:f>
              <c:numCache>
                <c:formatCode>General</c:formatCode>
                <c:ptCount val="2"/>
                <c:pt idx="0" formatCode="#,##0">
                  <c:v>12446</c:v>
                </c:pt>
                <c:pt idx="1">
                  <c:v>35</c:v>
                </c:pt>
              </c:numCache>
            </c:numRef>
          </c:val>
          <c:extLst xmlns:c16r2="http://schemas.microsoft.com/office/drawing/2015/06/chart">
            <c:ext xmlns:c16="http://schemas.microsoft.com/office/drawing/2014/chart" uri="{C3380CC4-5D6E-409C-BE32-E72D297353CC}">
              <c16:uniqueId val="{00000003-DA9C-41CD-A1DE-57425ADF19B2}"/>
            </c:ext>
          </c:extLst>
        </c:ser>
        <c:dLbls>
          <c:showLegendKey val="0"/>
          <c:showVal val="0"/>
          <c:showCatName val="1"/>
          <c:showSerName val="0"/>
          <c:showPercent val="1"/>
          <c:showBubbleSize val="0"/>
          <c:showLeaderLines val="1"/>
        </c:dLbls>
        <c:firstSliceAng val="240"/>
      </c:pieChart>
      <c:spPr>
        <a:noFill/>
        <a:ln w="25400">
          <a:noFill/>
        </a:ln>
      </c:spPr>
    </c:plotArea>
    <c:plotVisOnly val="1"/>
    <c:dispBlanksAs val="zero"/>
    <c:showDLblsOverMax val="0"/>
  </c:chart>
  <c:spPr>
    <a:solidFill>
      <a:srgbClr val="FFFFFF"/>
    </a:solidFill>
    <a:ln w="6350">
      <a:noFill/>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0"/>
      <c:rotY val="210"/>
      <c:rAngAx val="0"/>
      <c:perspective val="0"/>
    </c:view3D>
    <c:floor>
      <c:thickness val="0"/>
    </c:floor>
    <c:sideWall>
      <c:thickness val="0"/>
    </c:sideWall>
    <c:backWall>
      <c:thickness val="0"/>
    </c:backWall>
    <c:plotArea>
      <c:layout>
        <c:manualLayout>
          <c:layoutTarget val="inner"/>
          <c:xMode val="edge"/>
          <c:yMode val="edge"/>
          <c:x val="0.25579150579150578"/>
          <c:y val="0.15417256011315417"/>
          <c:w val="0.68532818532818529"/>
          <c:h val="0.4780763790664781"/>
        </c:manualLayout>
      </c:layout>
      <c:pie3DChart>
        <c:varyColors val="1"/>
        <c:ser>
          <c:idx val="0"/>
          <c:order val="0"/>
          <c:spPr>
            <a:gradFill rotWithShape="0">
              <a:gsLst>
                <a:gs pos="0">
                  <a:srgbClr val="00FFFF"/>
                </a:gs>
                <a:gs pos="100000">
                  <a:srgbClr val="800000"/>
                </a:gs>
              </a:gsLst>
              <a:path path="rect">
                <a:fillToRect l="50000" t="50000" r="50000" b="50000"/>
              </a:path>
            </a:gradFill>
            <a:ln w="12700">
              <a:solidFill>
                <a:srgbClr val="000000"/>
              </a:solidFill>
              <a:prstDash val="solid"/>
            </a:ln>
          </c:spPr>
          <c:explosion val="27"/>
          <c:dPt>
            <c:idx val="0"/>
            <c:bubble3D val="0"/>
            <c:spPr>
              <a:solidFill>
                <a:schemeClr val="accent1">
                  <a:lumMod val="75000"/>
                </a:schemeClr>
              </a:solidFill>
              <a:ln w="12700">
                <a:solidFill>
                  <a:srgbClr val="000000"/>
                </a:solidFill>
                <a:prstDash val="solid"/>
              </a:ln>
            </c:spPr>
            <c:extLst xmlns:c16r2="http://schemas.microsoft.com/office/drawing/2015/06/chart">
              <c:ext xmlns:c16="http://schemas.microsoft.com/office/drawing/2014/chart" uri="{C3380CC4-5D6E-409C-BE32-E72D297353CC}">
                <c16:uniqueId val="{00000001-F9B6-4FE0-B3EC-A3C02C780D68}"/>
              </c:ext>
            </c:extLst>
          </c:dPt>
          <c:dPt>
            <c:idx val="1"/>
            <c:bubble3D val="0"/>
            <c:explosion val="20"/>
            <c:spPr>
              <a:solidFill>
                <a:schemeClr val="accent1">
                  <a:lumMod val="40000"/>
                  <a:lumOff val="60000"/>
                </a:schemeClr>
              </a:solidFill>
              <a:ln w="12700">
                <a:solidFill>
                  <a:srgbClr val="000000"/>
                </a:solidFill>
                <a:prstDash val="solid"/>
              </a:ln>
            </c:spPr>
            <c:extLst xmlns:c16r2="http://schemas.microsoft.com/office/drawing/2015/06/chart">
              <c:ext xmlns:c16="http://schemas.microsoft.com/office/drawing/2014/chart" uri="{C3380CC4-5D6E-409C-BE32-E72D297353CC}">
                <c16:uniqueId val="{00000003-F9B6-4FE0-B3EC-A3C02C780D68}"/>
              </c:ext>
            </c:extLst>
          </c:dPt>
          <c:dPt>
            <c:idx val="2"/>
            <c:bubble3D val="0"/>
            <c:spPr>
              <a:solidFill>
                <a:schemeClr val="accent4">
                  <a:lumMod val="60000"/>
                  <a:lumOff val="40000"/>
                </a:schemeClr>
              </a:solidFill>
              <a:ln w="12700">
                <a:solidFill>
                  <a:srgbClr val="000000"/>
                </a:solidFill>
                <a:prstDash val="solid"/>
              </a:ln>
            </c:spPr>
            <c:extLst xmlns:c16r2="http://schemas.microsoft.com/office/drawing/2015/06/chart">
              <c:ext xmlns:c16="http://schemas.microsoft.com/office/drawing/2014/chart" uri="{C3380CC4-5D6E-409C-BE32-E72D297353CC}">
                <c16:uniqueId val="{00000005-F9B6-4FE0-B3EC-A3C02C780D68}"/>
              </c:ext>
            </c:extLst>
          </c:dPt>
          <c:dPt>
            <c:idx val="3"/>
            <c:bubble3D val="0"/>
            <c:spPr>
              <a:gradFill rotWithShape="0">
                <a:gsLst>
                  <a:gs pos="0">
                    <a:srgbClr xmlns:mc="http://schemas.openxmlformats.org/markup-compatibility/2006" xmlns:a14="http://schemas.microsoft.com/office/drawing/2010/main" val="00FFFF" mc:Ignorable="a14" a14:legacySpreadsheetColorIndex="15"/>
                  </a:gs>
                  <a:gs pos="100000">
                    <a:srgbClr xmlns:mc="http://schemas.openxmlformats.org/markup-compatibility/2006" xmlns:a14="http://schemas.microsoft.com/office/drawing/2010/main" val="000202" mc:Ignorable="a14" a14:legacySpreadsheetColorIndex="15">
                      <a:gamma/>
                      <a:shade val="76471"/>
                      <a:invGamma/>
                    </a:srgbClr>
                  </a:gs>
                </a:gsLst>
                <a:lin ang="2700000" scaled="1"/>
              </a:gradFill>
              <a:ln w="12700">
                <a:solidFill>
                  <a:srgbClr val="000000"/>
                </a:solidFill>
                <a:prstDash val="solid"/>
              </a:ln>
            </c:spPr>
            <c:extLst xmlns:c16r2="http://schemas.microsoft.com/office/drawing/2015/06/chart">
              <c:ext xmlns:c16="http://schemas.microsoft.com/office/drawing/2014/chart" uri="{C3380CC4-5D6E-409C-BE32-E72D297353CC}">
                <c16:uniqueId val="{00000007-F9B6-4FE0-B3EC-A3C02C780D68}"/>
              </c:ext>
            </c:extLst>
          </c:dPt>
          <c:dLbls>
            <c:dLbl>
              <c:idx val="0"/>
              <c:layout>
                <c:manualLayout>
                  <c:x val="-0.16425063952584162"/>
                  <c:y val="2.9798345794377467E-2"/>
                </c:manualLayout>
              </c:layout>
              <c:tx>
                <c:rich>
                  <a:bodyPr/>
                  <a:lstStyle/>
                  <a:p>
                    <a:pPr>
                      <a:defRPr sz="1400" b="0" i="0" u="none" strike="noStrike" baseline="0">
                        <a:solidFill>
                          <a:srgbClr val="000000"/>
                        </a:solidFill>
                        <a:latin typeface="Verdana"/>
                        <a:ea typeface="Verdana"/>
                        <a:cs typeface="Verdana"/>
                      </a:defRPr>
                    </a:pPr>
                    <a:fld id="{D1078D2B-30C8-49A5-8348-4D47C5A412A5}" type="CATEGORYNAME">
                      <a:rPr lang="de-DE" sz="1400" b="1">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[NOME CATEGORIA]</a:t>
                    </a:fld>
                    <a:r>
                      <a:rPr lang="de-DE" sz="1400" b="1" baseline="0" dirty="0">
                        <a:latin typeface="Arial" panose="020B0604020202020204" pitchFamily="34" charset="0"/>
                        <a:cs typeface="Arial" panose="020B0604020202020204" pitchFamily="34" charset="0"/>
                      </a:rPr>
                      <a:t>
</a:t>
                    </a:r>
                    <a:fld id="{D3B15849-137D-40D0-9F89-2F78E7D0D9F4}" type="PERCENTAGE">
                      <a:rPr lang="de-DE" sz="1400" b="1" baseline="0">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[PERCENTUALE]</a:t>
                    </a:fld>
                    <a:endParaRPr lang="de-DE" sz="1400" b="1" baseline="0" dirty="0">
                      <a:latin typeface="Arial" panose="020B0604020202020204" pitchFamily="34" charset="0"/>
                      <a:cs typeface="Arial" panose="020B0604020202020204" pitchFamily="34" charset="0"/>
                    </a:endParaRPr>
                  </a:p>
                </c:rich>
              </c:tx>
              <c:numFmt formatCode="0.00%" sourceLinked="0"/>
              <c:spPr>
                <a:noFill/>
                <a:ln w="25400">
                  <a:noFill/>
                </a:ln>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9B6-4FE0-B3EC-A3C02C780D68}"/>
                </c:ext>
                <c:ext xmlns:c15="http://schemas.microsoft.com/office/drawing/2012/chart" uri="{CE6537A1-D6FC-4f65-9D91-7224C49458BB}">
                  <c15:layout>
                    <c:manualLayout>
                      <c:w val="0.20448128811010913"/>
                      <c:h val="0.23752961140518436"/>
                    </c:manualLayout>
                  </c15:layout>
                  <c15:dlblFieldTable/>
                  <c15:showDataLabelsRange val="0"/>
                </c:ext>
              </c:extLst>
            </c:dLbl>
            <c:dLbl>
              <c:idx val="1"/>
              <c:layout>
                <c:manualLayout>
                  <c:x val="-0.19969234016973092"/>
                  <c:y val="-2.4633469484690623E-2"/>
                </c:manualLayout>
              </c:layout>
              <c:tx>
                <c:rich>
                  <a:bodyPr/>
                  <a:lstStyle/>
                  <a:p>
                    <a:pPr>
                      <a:defRPr sz="1400" b="0" i="0" u="none" strike="noStrike" baseline="0">
                        <a:solidFill>
                          <a:srgbClr val="000000"/>
                        </a:solidFill>
                        <a:latin typeface="Verdana"/>
                        <a:ea typeface="Verdana"/>
                        <a:cs typeface="Verdana"/>
                      </a:defRPr>
                    </a:pPr>
                    <a:fld id="{1BEB39D4-1797-44FE-8A56-DBD0F676376C}" type="CATEGORYNAME">
                      <a:rPr lang="en-US" sz="1400" b="1">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[NOME CATEGORIA]</a:t>
                    </a:fld>
                    <a:r>
                      <a:rPr lang="en-US" sz="1400" b="1" baseline="0" dirty="0">
                        <a:latin typeface="Arial" panose="020B0604020202020204" pitchFamily="34" charset="0"/>
                        <a:cs typeface="Arial" panose="020B0604020202020204" pitchFamily="34" charset="0"/>
                      </a:rPr>
                      <a:t>
</a:t>
                    </a:r>
                    <a:fld id="{C77D7AC7-8822-42ED-96EE-2BCEB8980AFE}" type="PERCENTAGE">
                      <a:rPr lang="en-US" sz="1400" b="1" baseline="0">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[PERCENTUALE]</a:t>
                    </a:fld>
                    <a:endParaRPr lang="en-US" sz="1400" b="1" baseline="0" dirty="0">
                      <a:latin typeface="Arial" panose="020B0604020202020204" pitchFamily="34" charset="0"/>
                      <a:cs typeface="Arial" panose="020B0604020202020204" pitchFamily="34" charset="0"/>
                    </a:endParaRPr>
                  </a:p>
                </c:rich>
              </c:tx>
              <c:numFmt formatCode="0.00%" sourceLinked="0"/>
              <c:spPr>
                <a:noFill/>
                <a:ln w="25400">
                  <a:noFill/>
                </a:ln>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9B6-4FE0-B3EC-A3C02C780D68}"/>
                </c:ext>
                <c:ext xmlns:c15="http://schemas.microsoft.com/office/drawing/2012/chart" uri="{CE6537A1-D6FC-4f65-9D91-7224C49458BB}">
                  <c15:layout>
                    <c:manualLayout>
                      <c:w val="0.25401498394298944"/>
                      <c:h val="0.19998002014113128"/>
                    </c:manualLayout>
                  </c15:layout>
                  <c15:dlblFieldTable/>
                  <c15:showDataLabelsRange val="0"/>
                </c:ext>
              </c:extLst>
            </c:dLbl>
            <c:dLbl>
              <c:idx val="2"/>
              <c:layout>
                <c:manualLayout>
                  <c:x val="0.33024690304705362"/>
                  <c:y val="0.18812820611362474"/>
                </c:manualLayout>
              </c:layout>
              <c:tx>
                <c:rich>
                  <a:bodyPr/>
                  <a:lstStyle/>
                  <a:p>
                    <a:pPr>
                      <a:defRPr sz="1400" b="0" i="0" u="none" strike="noStrike" baseline="0">
                        <a:solidFill>
                          <a:srgbClr val="000000"/>
                        </a:solidFill>
                        <a:latin typeface="Verdana"/>
                        <a:ea typeface="Verdana"/>
                        <a:cs typeface="Verdana"/>
                      </a:defRPr>
                    </a:pPr>
                    <a:fld id="{A851C404-A02F-48B7-A25A-CA74FB45F48C}" type="CATEGORYNAME">
                      <a:rPr lang="en-US" sz="1400" b="1">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[NOME CATEGORIA]</a:t>
                    </a:fld>
                    <a:r>
                      <a:rPr lang="en-US" sz="1400" baseline="0"/>
                      <a:t>
</a:t>
                    </a:r>
                    <a:fld id="{832C0C40-53AF-4102-B7CB-3922CE70D712}" type="PERCENTAGE">
                      <a:rPr lang="en-US" sz="1400" b="1" baseline="0">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[PERCENTUALE]</a:t>
                    </a:fld>
                    <a:endParaRPr lang="en-US" sz="1400" baseline="0"/>
                  </a:p>
                </c:rich>
              </c:tx>
              <c:numFmt formatCode="0.00%" sourceLinked="0"/>
              <c:spPr>
                <a:noFill/>
                <a:ln w="25400">
                  <a:noFill/>
                </a:ln>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9B6-4FE0-B3EC-A3C02C780D68}"/>
                </c:ext>
                <c:ext xmlns:c15="http://schemas.microsoft.com/office/drawing/2012/chart" uri="{CE6537A1-D6FC-4f65-9D91-7224C49458BB}">
                  <c15:layout>
                    <c:manualLayout>
                      <c:w val="0.2983864008553338"/>
                      <c:h val="0.21849980059414431"/>
                    </c:manualLayout>
                  </c15:layout>
                  <c15:dlblFieldTable/>
                  <c15:showDataLabelsRange val="0"/>
                </c:ext>
              </c:extLst>
            </c:dLbl>
            <c:dLbl>
              <c:idx val="3"/>
              <c:layout>
                <c:manualLayout>
                  <c:x val="-4.2170677709690556E-3"/>
                  <c:y val="0.18256626989939712"/>
                </c:manualLayout>
              </c:layout>
              <c:tx>
                <c:rich>
                  <a:bodyPr/>
                  <a:lstStyle/>
                  <a:p>
                    <a:pPr>
                      <a:defRPr sz="1400" b="0" i="0" u="none" strike="noStrike" baseline="0">
                        <a:solidFill>
                          <a:srgbClr val="000000"/>
                        </a:solidFill>
                        <a:latin typeface="Verdana"/>
                        <a:ea typeface="Verdana"/>
                        <a:cs typeface="Verdana"/>
                      </a:defRPr>
                    </a:pPr>
                    <a:fld id="{B155F7C5-5FD4-4FB8-8780-728F2B891314}" type="CATEGORYNAME">
                      <a:rPr lang="de-DE" sz="1400" b="1">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[NOME CATEGORIA]</a:t>
                    </a:fld>
                    <a:r>
                      <a:rPr lang="de-DE" sz="1400" b="1" baseline="0">
                        <a:latin typeface="Arial" panose="020B0604020202020204" pitchFamily="34" charset="0"/>
                        <a:cs typeface="Arial" panose="020B0604020202020204" pitchFamily="34" charset="0"/>
                      </a:rPr>
                      <a:t>
</a:t>
                    </a:r>
                    <a:fld id="{35A63BDE-5B9C-413F-8E95-578DFED0FD0D}" type="PERCENTAGE">
                      <a:rPr lang="de-DE" sz="1400" b="1" baseline="0">
                        <a:latin typeface="Arial" panose="020B0604020202020204" pitchFamily="34" charset="0"/>
                        <a:cs typeface="Arial" panose="020B0604020202020204" pitchFamily="34" charset="0"/>
                      </a:rPr>
                      <a:pPr>
                        <a:defRPr sz="1400" b="0" i="0" u="none" strike="noStrike" baseline="0">
                          <a:solidFill>
                            <a:srgbClr val="000000"/>
                          </a:solidFill>
                          <a:latin typeface="Verdana"/>
                          <a:ea typeface="Verdana"/>
                          <a:cs typeface="Verdana"/>
                        </a:defRPr>
                      </a:pPr>
                      <a:t>[PERCENTUALE]</a:t>
                    </a:fld>
                    <a:endParaRPr lang="de-DE" sz="1400" b="1" baseline="0">
                      <a:latin typeface="Arial" panose="020B0604020202020204" pitchFamily="34" charset="0"/>
                      <a:cs typeface="Arial" panose="020B0604020202020204" pitchFamily="34" charset="0"/>
                    </a:endParaRPr>
                  </a:p>
                </c:rich>
              </c:tx>
              <c:numFmt formatCode="0.00%" sourceLinked="0"/>
              <c:spPr>
                <a:noFill/>
                <a:ln w="25400">
                  <a:noFill/>
                </a:ln>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F9B6-4FE0-B3EC-A3C02C780D68}"/>
                </c:ext>
                <c:ext xmlns:c15="http://schemas.microsoft.com/office/drawing/2012/chart" uri="{CE6537A1-D6FC-4f65-9D91-7224C49458BB}">
                  <c15:layout>
                    <c:manualLayout>
                      <c:w val="0.21102134483009113"/>
                      <c:h val="0.26479601805031472"/>
                    </c:manualLayout>
                  </c15:layout>
                  <c15:dlblFieldTable/>
                  <c15:showDataLabelsRange val="0"/>
                </c:ext>
              </c:extLst>
            </c:dLbl>
            <c:numFmt formatCode="0.00%" sourceLinked="0"/>
            <c:spPr>
              <a:noFill/>
              <a:ln w="25400">
                <a:noFill/>
              </a:ln>
            </c:spPr>
            <c:txPr>
              <a:bodyPr wrap="square" lIns="38100" tIns="19050" rIns="38100" bIns="19050" anchor="ctr">
                <a:spAutoFit/>
              </a:bodyPr>
              <a:lstStyle/>
              <a:p>
                <a:pPr>
                  <a:defRPr sz="1400" b="1" i="0" u="none" strike="noStrike" baseline="0">
                    <a:solidFill>
                      <a:srgbClr val="000000"/>
                    </a:solidFill>
                    <a:latin typeface="Arial"/>
                    <a:ea typeface="Arial"/>
                    <a:cs typeface="Arial"/>
                  </a:defRPr>
                </a:pPr>
                <a:endParaRPr lang="it-IT"/>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'2R_Daten'!$B$39:$B$42</c:f>
              <c:strCache>
                <c:ptCount val="4"/>
                <c:pt idx="0">
                  <c:v>zur Abschlussprüfung nicht zugelassen</c:v>
                </c:pt>
                <c:pt idx="1">
                  <c:v>Abschlussprüfung bestanden</c:v>
                </c:pt>
                <c:pt idx="2">
                  <c:v>Abschlussprüfung nicht bestanden</c:v>
                </c:pt>
                <c:pt idx="3">
                  <c:v>zur Abschlussprüfung nicht angetreten</c:v>
                </c:pt>
              </c:strCache>
            </c:strRef>
          </c:cat>
          <c:val>
            <c:numRef>
              <c:f>'2R_Daten'!$C$39:$C$42</c:f>
              <c:numCache>
                <c:formatCode>#,##0</c:formatCode>
                <c:ptCount val="4"/>
                <c:pt idx="0">
                  <c:v>5</c:v>
                </c:pt>
                <c:pt idx="1">
                  <c:v>4118</c:v>
                </c:pt>
                <c:pt idx="2">
                  <c:v>15</c:v>
                </c:pt>
                <c:pt idx="3">
                  <c:v>12</c:v>
                </c:pt>
              </c:numCache>
            </c:numRef>
          </c:val>
          <c:extLst xmlns:c16r2="http://schemas.microsoft.com/office/drawing/2015/06/chart">
            <c:ext xmlns:c16="http://schemas.microsoft.com/office/drawing/2014/chart" uri="{C3380CC4-5D6E-409C-BE32-E72D297353CC}">
              <c16:uniqueId val="{00000008-F9B6-4FE0-B3EC-A3C02C780D68}"/>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chemeClr val="bg1"/>
    </a:solidFill>
    <a:ln w="6350">
      <a:noFill/>
    </a:ln>
  </c:spPr>
  <c:txPr>
    <a:bodyPr/>
    <a:lstStyle/>
    <a:p>
      <a:pPr>
        <a:defRPr sz="1075" b="0" i="0" u="none" strike="noStrike" baseline="0">
          <a:solidFill>
            <a:srgbClr val="000000"/>
          </a:solidFill>
          <a:latin typeface="Verdana"/>
          <a:ea typeface="Verdana"/>
          <a:cs typeface="Verdana"/>
        </a:defRPr>
      </a:pPr>
      <a:endParaRPr lang="it-IT"/>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56768314357426E-2"/>
          <c:y val="7.592323062313612E-2"/>
          <c:w val="0.92447939219635844"/>
          <c:h val="0.8152825967492348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MS_BW!$A$8:$A$13</c:f>
              <c:strCache>
                <c:ptCount val="6"/>
                <c:pt idx="0">
                  <c:v>SECHS</c:v>
                </c:pt>
                <c:pt idx="1">
                  <c:v>SIEBEN</c:v>
                </c:pt>
                <c:pt idx="2">
                  <c:v>ACHT</c:v>
                </c:pt>
                <c:pt idx="3">
                  <c:v>NEUN</c:v>
                </c:pt>
                <c:pt idx="4">
                  <c:v>ZEHN</c:v>
                </c:pt>
                <c:pt idx="5">
                  <c:v>ZEHN MIT AUSZEICHNUNG</c:v>
                </c:pt>
              </c:strCache>
            </c:strRef>
          </c:cat>
          <c:val>
            <c:numRef>
              <c:f>MS_BW!$C$8:$C$13</c:f>
              <c:numCache>
                <c:formatCode>0.00%</c:formatCode>
                <c:ptCount val="6"/>
                <c:pt idx="0">
                  <c:v>6.3623118018455563E-2</c:v>
                </c:pt>
                <c:pt idx="1">
                  <c:v>0.23797960174842156</c:v>
                </c:pt>
                <c:pt idx="2">
                  <c:v>0.34167071393880527</c:v>
                </c:pt>
                <c:pt idx="3">
                  <c:v>0.26906265177270522</c:v>
                </c:pt>
                <c:pt idx="4">
                  <c:v>7.017969888295289E-2</c:v>
                </c:pt>
                <c:pt idx="5">
                  <c:v>1.7484215638659543E-2</c:v>
                </c:pt>
              </c:numCache>
            </c:numRef>
          </c:val>
          <c:extLst xmlns:c16r2="http://schemas.microsoft.com/office/drawing/2015/06/chart">
            <c:ext xmlns:c16="http://schemas.microsoft.com/office/drawing/2014/chart" uri="{C3380CC4-5D6E-409C-BE32-E72D297353CC}">
              <c16:uniqueId val="{00000000-C7B9-4F34-B2C1-03F36B38B18D}"/>
            </c:ext>
          </c:extLst>
        </c:ser>
        <c:dLbls>
          <c:showLegendKey val="0"/>
          <c:showVal val="0"/>
          <c:showCatName val="0"/>
          <c:showSerName val="0"/>
          <c:showPercent val="0"/>
          <c:showBubbleSize val="0"/>
        </c:dLbls>
        <c:gapWidth val="219"/>
        <c:overlap val="-27"/>
        <c:axId val="279117880"/>
        <c:axId val="279114352"/>
      </c:barChart>
      <c:catAx>
        <c:axId val="27911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endParaRPr lang="it-IT"/>
          </a:p>
        </c:txPr>
        <c:crossAx val="279114352"/>
        <c:crosses val="autoZero"/>
        <c:auto val="1"/>
        <c:lblAlgn val="ctr"/>
        <c:lblOffset val="100"/>
        <c:noMultiLvlLbl val="0"/>
      </c:catAx>
      <c:valAx>
        <c:axId val="279114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79117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de-DE" sz="2200" baseline="0" dirty="0">
                <a:solidFill>
                  <a:srgbClr val="E50004"/>
                </a:solidFill>
              </a:rPr>
              <a:t>Versetzungen, aufgeschobene Gesamtbewertung und </a:t>
            </a:r>
          </a:p>
          <a:p>
            <a:pPr>
              <a:defRPr sz="1200" b="1" i="0" u="none" strike="noStrike" baseline="0">
                <a:solidFill>
                  <a:srgbClr val="000000"/>
                </a:solidFill>
                <a:latin typeface="Arial"/>
                <a:ea typeface="Arial"/>
                <a:cs typeface="Arial"/>
              </a:defRPr>
            </a:pPr>
            <a:r>
              <a:rPr lang="de-DE" sz="2200" baseline="0" dirty="0">
                <a:solidFill>
                  <a:srgbClr val="E50004"/>
                </a:solidFill>
              </a:rPr>
              <a:t>Nicht-Versetzungen an den deutschsprachigen Oberschulen - 2019/2020 </a:t>
            </a:r>
            <a:r>
              <a:rPr lang="de-DE" sz="2000" baseline="0" dirty="0">
                <a:solidFill>
                  <a:srgbClr val="E50004"/>
                </a:solidFill>
              </a:rPr>
              <a:t>(insgesamt 12.871 Schüler*innen, davon 12.800 versetzt/zugelassen)</a:t>
            </a:r>
          </a:p>
        </c:rich>
      </c:tx>
      <c:layout>
        <c:manualLayout>
          <c:xMode val="edge"/>
          <c:yMode val="edge"/>
          <c:x val="0.11411041678758214"/>
          <c:y val="2.9585808816151502E-2"/>
        </c:manualLayout>
      </c:layout>
      <c:overlay val="0"/>
      <c:spPr>
        <a:noFill/>
        <a:ln w="25400">
          <a:noFill/>
        </a:ln>
      </c:spPr>
    </c:title>
    <c:autoTitleDeleted val="0"/>
    <c:plotArea>
      <c:layout>
        <c:manualLayout>
          <c:layoutTarget val="inner"/>
          <c:xMode val="edge"/>
          <c:yMode val="edge"/>
          <c:x val="0.11779141104294479"/>
          <c:y val="0.38658851583401871"/>
          <c:w val="0.85398773006134965"/>
          <c:h val="0.5944165880654726"/>
        </c:manualLayout>
      </c:layout>
      <c:barChart>
        <c:barDir val="bar"/>
        <c:grouping val="stacked"/>
        <c:varyColors val="0"/>
        <c:ser>
          <c:idx val="0"/>
          <c:order val="0"/>
          <c:tx>
            <c:strRef>
              <c:f>'V-Aufh-NV_S11'!$B$1</c:f>
              <c:strCache>
                <c:ptCount val="1"/>
                <c:pt idx="0">
                  <c:v>im Juni versetzt</c:v>
                </c:pt>
              </c:strCache>
            </c:strRef>
          </c:tx>
          <c:spPr>
            <a:solidFill>
              <a:srgbClr val="92D050"/>
            </a:solidFill>
            <a:ln w="12700">
              <a:solidFill>
                <a:srgbClr val="000000"/>
              </a:solidFill>
              <a:prstDash val="solid"/>
            </a:ln>
          </c:spPr>
          <c:invertIfNegative val="0"/>
          <c:dLbls>
            <c:dLbl>
              <c:idx val="0"/>
              <c:layout>
                <c:manualLayout>
                  <c:x val="2.059481630027088E-2"/>
                  <c:y val="2.3100157735036486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5C-4667-9DD0-11A07D1EA33C}"/>
                </c:ext>
                <c:ext xmlns:c15="http://schemas.microsoft.com/office/drawing/2012/chart" uri="{CE6537A1-D6FC-4f65-9D91-7224C49458BB}"/>
              </c:extLst>
            </c:dLbl>
            <c:dLbl>
              <c:idx val="1"/>
              <c:layout>
                <c:manualLayout>
                  <c:x val="3.2533904166421865E-2"/>
                  <c:y val="-6.1720610535860381E-4"/>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5C-4667-9DD0-11A07D1EA33C}"/>
                </c:ext>
                <c:ext xmlns:c15="http://schemas.microsoft.com/office/drawing/2012/chart" uri="{CE6537A1-D6FC-4f65-9D91-7224C49458BB}"/>
              </c:extLst>
            </c:dLbl>
            <c:dLbl>
              <c:idx val="2"/>
              <c:layout>
                <c:manualLayout>
                  <c:x val="3.9831146582886758E-2"/>
                  <c:y val="1.7498970802045817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95C-4667-9DD0-11A07D1EA33C}"/>
                </c:ext>
                <c:ext xmlns:c15="http://schemas.microsoft.com/office/drawing/2012/chart" uri="{CE6537A1-D6FC-4f65-9D91-7224C49458BB}"/>
              </c:extLst>
            </c:dLbl>
            <c:dLbl>
              <c:idx val="3"/>
              <c:layout>
                <c:manualLayout>
                  <c:x val="3.5970865957653975E-2"/>
                  <c:y val="3.4935527465211891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95C-4667-9DD0-11A07D1EA33C}"/>
                </c:ext>
                <c:ext xmlns:c15="http://schemas.microsoft.com/office/drawing/2012/chart" uri="{CE6537A1-D6FC-4f65-9D91-7224C49458BB}"/>
              </c:extLst>
            </c:dLbl>
            <c:dLbl>
              <c:idx val="4"/>
              <c:layout>
                <c:manualLayout>
                  <c:x val="3.4825276423191616E-2"/>
                  <c:y val="5.6613704226746641E-4"/>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95C-4667-9DD0-11A07D1EA33C}"/>
                </c:ext>
                <c:ext xmlns:c15="http://schemas.microsoft.com/office/drawing/2012/chart" uri="{CE6537A1-D6FC-4f65-9D91-7224C49458BB}"/>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'V-Aufh-NV_S11'!$A$2:$A$6</c:f>
              <c:strCache>
                <c:ptCount val="5"/>
                <c:pt idx="0">
                  <c:v>1. Klasse</c:v>
                </c:pt>
                <c:pt idx="1">
                  <c:v>2. Klasse</c:v>
                </c:pt>
                <c:pt idx="2">
                  <c:v>3. Klasse</c:v>
                </c:pt>
                <c:pt idx="3">
                  <c:v>4. Klasse</c:v>
                </c:pt>
                <c:pt idx="4">
                  <c:v>5. Klasse</c:v>
                </c:pt>
              </c:strCache>
            </c:strRef>
          </c:cat>
          <c:val>
            <c:numRef>
              <c:f>'V-Aufh-NV_S11'!$B$2:$B$6</c:f>
              <c:numCache>
                <c:formatCode>#,##0</c:formatCode>
                <c:ptCount val="5"/>
                <c:pt idx="0">
                  <c:v>3076</c:v>
                </c:pt>
                <c:pt idx="1">
                  <c:v>2584</c:v>
                </c:pt>
                <c:pt idx="2">
                  <c:v>2508</c:v>
                </c:pt>
                <c:pt idx="3">
                  <c:v>2307</c:v>
                </c:pt>
                <c:pt idx="4">
                  <c:v>2325</c:v>
                </c:pt>
              </c:numCache>
            </c:numRef>
          </c:val>
          <c:extLst xmlns:c16r2="http://schemas.microsoft.com/office/drawing/2015/06/chart">
            <c:ext xmlns:c16="http://schemas.microsoft.com/office/drawing/2014/chart" uri="{C3380CC4-5D6E-409C-BE32-E72D297353CC}">
              <c16:uniqueId val="{00000005-295C-4667-9DD0-11A07D1EA33C}"/>
            </c:ext>
          </c:extLst>
        </c:ser>
        <c:ser>
          <c:idx val="1"/>
          <c:order val="1"/>
          <c:tx>
            <c:strRef>
              <c:f>'V-Aufh-NV_S11'!$C$1</c:f>
              <c:strCache>
                <c:ptCount val="1"/>
                <c:pt idx="0">
                  <c:v>aufgeschobene Gesamtbewertung</c:v>
                </c:pt>
              </c:strCache>
            </c:strRef>
          </c:tx>
          <c:spPr>
            <a:solidFill>
              <a:srgbClr val="7AD6EC"/>
            </a:solidFill>
            <a:ln w="12700">
              <a:solidFill>
                <a:srgbClr val="000000"/>
              </a:solidFill>
              <a:prstDash val="solid"/>
            </a:ln>
          </c:spPr>
          <c:invertIfNegative val="0"/>
          <c:dLbls>
            <c:dLbl>
              <c:idx val="0"/>
              <c:layout>
                <c:manualLayout>
                  <c:x val="-1.2090003617956195E-2"/>
                  <c:y val="-1.0117927846709433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95C-4667-9DD0-11A07D1EA33C}"/>
                </c:ext>
                <c:ext xmlns:c15="http://schemas.microsoft.com/office/drawing/2012/chart" uri="{CE6537A1-D6FC-4f65-9D91-7224C49458BB}"/>
              </c:extLst>
            </c:dLbl>
            <c:dLbl>
              <c:idx val="1"/>
              <c:layout>
                <c:manualLayout>
                  <c:x val="-1.3381284137375257E-2"/>
                  <c:y val="2.7049927825864915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95C-4667-9DD0-11A07D1EA33C}"/>
                </c:ext>
                <c:ext xmlns:c15="http://schemas.microsoft.com/office/drawing/2012/chart" uri="{CE6537A1-D6FC-4f65-9D91-7224C49458BB}"/>
              </c:extLst>
            </c:dLbl>
            <c:dLbl>
              <c:idx val="2"/>
              <c:layout>
                <c:manualLayout>
                  <c:x val="-1.3052601578500888E-2"/>
                  <c:y val="2.4244256033184469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95C-4667-9DD0-11A07D1EA33C}"/>
                </c:ext>
                <c:ext xmlns:c15="http://schemas.microsoft.com/office/drawing/2012/chart" uri="{CE6537A1-D6FC-4f65-9D91-7224C49458BB}"/>
              </c:extLst>
            </c:dLbl>
            <c:dLbl>
              <c:idx val="3"/>
              <c:layout>
                <c:manualLayout>
                  <c:x val="-1.2764762755872478E-2"/>
                  <c:y val="-1.125812284715335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95C-4667-9DD0-11A07D1EA33C}"/>
                </c:ext>
                <c:ext xmlns:c15="http://schemas.microsoft.com/office/drawing/2012/chart" uri="{CE6537A1-D6FC-4f65-9D91-7224C49458BB}"/>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'V-Aufh-NV_S11'!$A$2:$A$6</c:f>
              <c:strCache>
                <c:ptCount val="5"/>
                <c:pt idx="0">
                  <c:v>1. Klasse</c:v>
                </c:pt>
                <c:pt idx="1">
                  <c:v>2. Klasse</c:v>
                </c:pt>
                <c:pt idx="2">
                  <c:v>3. Klasse</c:v>
                </c:pt>
                <c:pt idx="3">
                  <c:v>4. Klasse</c:v>
                </c:pt>
                <c:pt idx="4">
                  <c:v>5. Klasse</c:v>
                </c:pt>
              </c:strCache>
            </c:strRef>
          </c:cat>
          <c:val>
            <c:numRef>
              <c:f>'V-Aufh-NV_S11'!$C$2:$C$6</c:f>
              <c:numCache>
                <c:formatCode>#,##0</c:formatCode>
                <c:ptCount val="5"/>
                <c:pt idx="0">
                  <c:v>3</c:v>
                </c:pt>
                <c:pt idx="1">
                  <c:v>5</c:v>
                </c:pt>
                <c:pt idx="2">
                  <c:v>4</c:v>
                </c:pt>
                <c:pt idx="3">
                  <c:v>12</c:v>
                </c:pt>
              </c:numCache>
            </c:numRef>
          </c:val>
          <c:extLst xmlns:c16r2="http://schemas.microsoft.com/office/drawing/2015/06/chart">
            <c:ext xmlns:c16="http://schemas.microsoft.com/office/drawing/2014/chart" uri="{C3380CC4-5D6E-409C-BE32-E72D297353CC}">
              <c16:uniqueId val="{0000000A-295C-4667-9DD0-11A07D1EA33C}"/>
            </c:ext>
          </c:extLst>
        </c:ser>
        <c:ser>
          <c:idx val="2"/>
          <c:order val="2"/>
          <c:tx>
            <c:strRef>
              <c:f>'V-Aufh-NV_S11'!$D$1</c:f>
              <c:strCache>
                <c:ptCount val="1"/>
                <c:pt idx="0">
                  <c:v>im Juni nicht versetzt</c:v>
                </c:pt>
              </c:strCache>
            </c:strRef>
          </c:tx>
          <c:spPr>
            <a:solidFill>
              <a:srgbClr val="FF5050"/>
            </a:solidFill>
            <a:ln w="12700">
              <a:solidFill>
                <a:srgbClr val="000000"/>
              </a:solidFill>
              <a:prstDash val="solid"/>
            </a:ln>
          </c:spPr>
          <c:invertIfNegative val="0"/>
          <c:dLbls>
            <c:dLbl>
              <c:idx val="0"/>
              <c:layout>
                <c:manualLayout>
                  <c:x val="2.3621228971557343E-2"/>
                  <c:y val="-4.0920060717136899E-5"/>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95C-4667-9DD0-11A07D1EA33C}"/>
                </c:ext>
                <c:ext xmlns:c15="http://schemas.microsoft.com/office/drawing/2012/chart" uri="{CE6537A1-D6FC-4f65-9D91-7224C49458BB}"/>
              </c:extLst>
            </c:dLbl>
            <c:dLbl>
              <c:idx val="1"/>
              <c:layout>
                <c:manualLayout>
                  <c:x val="1.668372840253678E-2"/>
                  <c:y val="5.7769497483138528E-5"/>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95C-4667-9DD0-11A07D1EA33C}"/>
                </c:ext>
                <c:ext xmlns:c15="http://schemas.microsoft.com/office/drawing/2012/chart" uri="{CE6537A1-D6FC-4f65-9D91-7224C49458BB}"/>
              </c:extLst>
            </c:dLbl>
            <c:dLbl>
              <c:idx val="2"/>
              <c:layout>
                <c:manualLayout>
                  <c:x val="2.6202676033684057E-2"/>
                  <c:y val="2.4250308524277208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95C-4667-9DD0-11A07D1EA33C}"/>
                </c:ext>
                <c:ext xmlns:c15="http://schemas.microsoft.com/office/drawing/2012/chart" uri="{CE6537A1-D6FC-4f65-9D91-7224C49458BB}"/>
              </c:extLst>
            </c:dLbl>
            <c:dLbl>
              <c:idx val="3"/>
              <c:layout>
                <c:manualLayout>
                  <c:x val="3.180605334089108E-2"/>
                  <c:y val="1.3407817735556151E-2"/>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295C-4667-9DD0-11A07D1EA33C}"/>
                </c:ext>
                <c:ext xmlns:c15="http://schemas.microsoft.com/office/drawing/2012/chart" uri="{CE6537A1-D6FC-4f65-9D91-7224C49458BB}"/>
              </c:extLst>
            </c:dLbl>
            <c:dLbl>
              <c:idx val="4"/>
              <c:layout>
                <c:manualLayout>
                  <c:x val="2.4822876783534009E-2"/>
                  <c:y val="1.9156042702185294E-3"/>
                </c:manualLayout>
              </c:layout>
              <c:spPr>
                <a:noFill/>
                <a:ln w="25400">
                  <a:noFill/>
                </a:ln>
              </c:spPr>
              <c:txPr>
                <a:bodyPr/>
                <a:lstStyle/>
                <a:p>
                  <a:pPr>
                    <a:defRPr sz="1200" b="1" i="0" u="none" strike="noStrike" baseline="0">
                      <a:solidFill>
                        <a:srgbClr val="000000"/>
                      </a:solidFill>
                      <a:latin typeface="Arial"/>
                      <a:ea typeface="Arial"/>
                      <a:cs typeface="Arial"/>
                    </a:defRPr>
                  </a:pPr>
                  <a:endParaRPr lang="it-IT"/>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295C-4667-9DD0-11A07D1EA33C}"/>
                </c:ext>
                <c:ext xmlns:c15="http://schemas.microsoft.com/office/drawing/2012/chart" uri="{CE6537A1-D6FC-4f65-9D91-7224C49458BB}"/>
              </c:extLst>
            </c:dLbl>
            <c:spPr>
              <a:noFill/>
              <a:ln w="25400">
                <a:noFill/>
              </a:ln>
            </c:spPr>
            <c:txPr>
              <a:bodyPr wrap="square" lIns="38100" tIns="19050" rIns="38100" bIns="19050" anchor="ctr">
                <a:spAutoFit/>
              </a:bodyPr>
              <a:lstStyle/>
              <a:p>
                <a:pPr>
                  <a:defRPr sz="1200" b="1"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'V-Aufh-NV_S11'!$A$2:$A$6</c:f>
              <c:strCache>
                <c:ptCount val="5"/>
                <c:pt idx="0">
                  <c:v>1. Klasse</c:v>
                </c:pt>
                <c:pt idx="1">
                  <c:v>2. Klasse</c:v>
                </c:pt>
                <c:pt idx="2">
                  <c:v>3. Klasse</c:v>
                </c:pt>
                <c:pt idx="3">
                  <c:v>4. Klasse</c:v>
                </c:pt>
                <c:pt idx="4">
                  <c:v>5. Klasse</c:v>
                </c:pt>
              </c:strCache>
            </c:strRef>
          </c:cat>
          <c:val>
            <c:numRef>
              <c:f>'V-Aufh-NV_S11'!$D$2:$D$6</c:f>
              <c:numCache>
                <c:formatCode>#,##0</c:formatCode>
                <c:ptCount val="5"/>
                <c:pt idx="0">
                  <c:v>17</c:v>
                </c:pt>
                <c:pt idx="1">
                  <c:v>5</c:v>
                </c:pt>
                <c:pt idx="2">
                  <c:v>16</c:v>
                </c:pt>
                <c:pt idx="3">
                  <c:v>3</c:v>
                </c:pt>
                <c:pt idx="4">
                  <c:v>6</c:v>
                </c:pt>
              </c:numCache>
            </c:numRef>
          </c:val>
          <c:extLst xmlns:c16r2="http://schemas.microsoft.com/office/drawing/2015/06/chart">
            <c:ext xmlns:c16="http://schemas.microsoft.com/office/drawing/2014/chart" uri="{C3380CC4-5D6E-409C-BE32-E72D297353CC}">
              <c16:uniqueId val="{00000010-295C-4667-9DD0-11A07D1EA33C}"/>
            </c:ext>
          </c:extLst>
        </c:ser>
        <c:dLbls>
          <c:showLegendKey val="0"/>
          <c:showVal val="0"/>
          <c:showCatName val="0"/>
          <c:showSerName val="0"/>
          <c:showPercent val="0"/>
          <c:showBubbleSize val="0"/>
        </c:dLbls>
        <c:gapWidth val="150"/>
        <c:overlap val="100"/>
        <c:axId val="243659688"/>
        <c:axId val="243658904"/>
      </c:barChart>
      <c:catAx>
        <c:axId val="24365968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it-IT"/>
          </a:p>
        </c:txPr>
        <c:crossAx val="243658904"/>
        <c:crosses val="autoZero"/>
        <c:auto val="1"/>
        <c:lblAlgn val="ctr"/>
        <c:lblOffset val="100"/>
        <c:tickLblSkip val="1"/>
        <c:tickMarkSkip val="1"/>
        <c:noMultiLvlLbl val="0"/>
      </c:catAx>
      <c:valAx>
        <c:axId val="243658904"/>
        <c:scaling>
          <c:orientation val="minMax"/>
        </c:scaling>
        <c:delete val="0"/>
        <c:axPos val="t"/>
        <c:majorGridlines>
          <c:spPr>
            <a:ln w="3175">
              <a:solidFill>
                <a:srgbClr val="FFFFFF"/>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it-IT"/>
          </a:p>
        </c:txPr>
        <c:crossAx val="243659688"/>
        <c:crosses val="autoZero"/>
        <c:crossBetween val="between"/>
      </c:valAx>
      <c:spPr>
        <a:solidFill>
          <a:srgbClr val="FFFFFF"/>
        </a:solidFill>
        <a:ln w="25400">
          <a:noFill/>
        </a:ln>
      </c:spPr>
    </c:plotArea>
    <c:legend>
      <c:legendPos val="t"/>
      <c:layout>
        <c:manualLayout>
          <c:xMode val="edge"/>
          <c:yMode val="edge"/>
          <c:x val="0.19180529788429282"/>
          <c:y val="0.25444507667316246"/>
          <c:w val="0.62453984406740315"/>
          <c:h val="7.1005983407003731E-2"/>
        </c:manualLayout>
      </c:layout>
      <c:overlay val="0"/>
      <c:spPr>
        <a:solidFill>
          <a:srgbClr val="FFFFFF"/>
        </a:solidFill>
        <a:ln w="25400">
          <a:noFill/>
        </a:ln>
      </c:spPr>
      <c:txPr>
        <a:bodyPr/>
        <a:lstStyle/>
        <a:p>
          <a:pPr>
            <a:defRPr sz="11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6350">
      <a:noFill/>
    </a:ln>
  </c:spPr>
  <c:txPr>
    <a:bodyPr/>
    <a:lstStyle/>
    <a:p>
      <a:pPr>
        <a:defRPr sz="1200" b="0" i="0" u="none" strike="noStrike" baseline="0">
          <a:solidFill>
            <a:srgbClr val="000000"/>
          </a:solidFill>
          <a:latin typeface="Arial"/>
          <a:ea typeface="Arial"/>
          <a:cs typeface="Arial"/>
        </a:defRPr>
      </a:pPr>
      <a:endParaRPr lang="it-IT"/>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de-DE" sz="2000" b="1" i="0" u="none" strike="noStrike" baseline="0" dirty="0">
                <a:solidFill>
                  <a:srgbClr val="C00000"/>
                </a:solidFill>
                <a:effectLst/>
                <a:latin typeface="Arial" panose="020B0604020202020204" pitchFamily="34" charset="0"/>
                <a:cs typeface="Arial" panose="020B0604020202020204" pitchFamily="34" charset="0"/>
              </a:rPr>
              <a:t>Erfolgsquoten                                             Vollzeit- und Lehrlingsausbildung - 2019/2020</a:t>
            </a:r>
            <a:endParaRPr lang="de-DE" sz="2000" dirty="0">
              <a:solidFill>
                <a:srgbClr val="C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Berufsbildung!$A$5</c:f>
              <c:strCache>
                <c:ptCount val="1"/>
                <c:pt idx="0">
                  <c:v>Vollzeitausbildung</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Berufsbildung!$B$4:$F$4</c:f>
              <c:strCache>
                <c:ptCount val="5"/>
                <c:pt idx="0">
                  <c:v>1. Klasse</c:v>
                </c:pt>
                <c:pt idx="1">
                  <c:v>2. Klasse</c:v>
                </c:pt>
                <c:pt idx="2">
                  <c:v>3. Klasse</c:v>
                </c:pt>
                <c:pt idx="3">
                  <c:v>4. Klasse</c:v>
                </c:pt>
                <c:pt idx="4">
                  <c:v>5. Klasse</c:v>
                </c:pt>
              </c:strCache>
            </c:strRef>
          </c:cat>
          <c:val>
            <c:numRef>
              <c:f>Berufsbildung!$B$5:$F$5</c:f>
              <c:numCache>
                <c:formatCode>0.00%</c:formatCode>
                <c:ptCount val="5"/>
                <c:pt idx="0">
                  <c:v>0.83888228299643286</c:v>
                </c:pt>
                <c:pt idx="1">
                  <c:v>0.90086956521739125</c:v>
                </c:pt>
                <c:pt idx="2">
                  <c:v>0.968031968031968</c:v>
                </c:pt>
                <c:pt idx="3">
                  <c:v>0.97715289982425313</c:v>
                </c:pt>
                <c:pt idx="4">
                  <c:v>0.99297423887587821</c:v>
                </c:pt>
              </c:numCache>
            </c:numRef>
          </c:val>
          <c:extLst xmlns:c16r2="http://schemas.microsoft.com/office/drawing/2015/06/chart">
            <c:ext xmlns:c16="http://schemas.microsoft.com/office/drawing/2014/chart" uri="{C3380CC4-5D6E-409C-BE32-E72D297353CC}">
              <c16:uniqueId val="{00000000-C416-4FC2-B322-DD288E97BAAC}"/>
            </c:ext>
          </c:extLst>
        </c:ser>
        <c:ser>
          <c:idx val="1"/>
          <c:order val="1"/>
          <c:tx>
            <c:strRef>
              <c:f>Berufsbildung!$A$6</c:f>
              <c:strCache>
                <c:ptCount val="1"/>
                <c:pt idx="0">
                  <c:v>Lehrlingsausbildung</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Berufsbildung!$B$4:$F$4</c:f>
              <c:strCache>
                <c:ptCount val="5"/>
                <c:pt idx="0">
                  <c:v>1. Klasse</c:v>
                </c:pt>
                <c:pt idx="1">
                  <c:v>2. Klasse</c:v>
                </c:pt>
                <c:pt idx="2">
                  <c:v>3. Klasse</c:v>
                </c:pt>
                <c:pt idx="3">
                  <c:v>4. Klasse</c:v>
                </c:pt>
                <c:pt idx="4">
                  <c:v>5. Klasse</c:v>
                </c:pt>
              </c:strCache>
            </c:strRef>
          </c:cat>
          <c:val>
            <c:numRef>
              <c:f>Berufsbildung!$B$6:$F$6</c:f>
              <c:numCache>
                <c:formatCode>0.00%</c:formatCode>
                <c:ptCount val="5"/>
                <c:pt idx="0">
                  <c:v>0.91466083150984678</c:v>
                </c:pt>
                <c:pt idx="1">
                  <c:v>0.94771241830065356</c:v>
                </c:pt>
                <c:pt idx="2">
                  <c:v>0.95531400966183577</c:v>
                </c:pt>
                <c:pt idx="3">
                  <c:v>0.98966942148760328</c:v>
                </c:pt>
                <c:pt idx="4">
                  <c:v>1</c:v>
                </c:pt>
              </c:numCache>
            </c:numRef>
          </c:val>
          <c:extLst xmlns:c16r2="http://schemas.microsoft.com/office/drawing/2015/06/chart">
            <c:ext xmlns:c16="http://schemas.microsoft.com/office/drawing/2014/chart" uri="{C3380CC4-5D6E-409C-BE32-E72D297353CC}">
              <c16:uniqueId val="{00000001-C416-4FC2-B322-DD288E97BAAC}"/>
            </c:ext>
          </c:extLst>
        </c:ser>
        <c:dLbls>
          <c:showLegendKey val="0"/>
          <c:showVal val="0"/>
          <c:showCatName val="0"/>
          <c:showSerName val="0"/>
          <c:showPercent val="0"/>
          <c:showBubbleSize val="0"/>
        </c:dLbls>
        <c:gapWidth val="182"/>
        <c:axId val="281603408"/>
        <c:axId val="281603800"/>
      </c:barChart>
      <c:catAx>
        <c:axId val="281603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281603800"/>
        <c:crosses val="autoZero"/>
        <c:auto val="1"/>
        <c:lblAlgn val="ctr"/>
        <c:lblOffset val="100"/>
        <c:noMultiLvlLbl val="0"/>
      </c:catAx>
      <c:valAx>
        <c:axId val="281603800"/>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28160340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10"/>
      <c:rAngAx val="0"/>
      <c:perspective val="0"/>
    </c:view3D>
    <c:floor>
      <c:thickness val="0"/>
    </c:floor>
    <c:sideWall>
      <c:thickness val="0"/>
    </c:sideWall>
    <c:backWall>
      <c:thickness val="0"/>
    </c:backWall>
    <c:plotArea>
      <c:layout>
        <c:manualLayout>
          <c:layoutTarget val="inner"/>
          <c:xMode val="edge"/>
          <c:yMode val="edge"/>
          <c:x val="0.18082117996120048"/>
          <c:y val="0.18387553041018387"/>
          <c:w val="0.74227799227799229"/>
          <c:h val="0.43140028288543142"/>
        </c:manualLayout>
      </c:layout>
      <c:pie3DChart>
        <c:varyColors val="1"/>
        <c:ser>
          <c:idx val="0"/>
          <c:order val="0"/>
          <c:explosion val="38"/>
          <c:dPt>
            <c:idx val="0"/>
            <c:bubble3D val="0"/>
            <c:spPr>
              <a:solidFill>
                <a:srgbClr val="66FFFF"/>
              </a:solidFill>
              <a:ln w="12700">
                <a:solidFill>
                  <a:srgbClr val="000000"/>
                </a:solidFill>
                <a:prstDash val="solid"/>
              </a:ln>
            </c:spPr>
            <c:extLst xmlns:c16r2="http://schemas.microsoft.com/office/drawing/2015/06/chart">
              <c:ext xmlns:c16="http://schemas.microsoft.com/office/drawing/2014/chart" uri="{C3380CC4-5D6E-409C-BE32-E72D297353CC}">
                <c16:uniqueId val="{00000001-83CB-46BC-97AB-2CCF2D2AE546}"/>
              </c:ext>
            </c:extLst>
          </c:dPt>
          <c:dPt>
            <c:idx val="1"/>
            <c:bubble3D val="0"/>
            <c:spPr>
              <a:gradFill rotWithShape="0">
                <a:gsLst>
                  <a:gs pos="0">
                    <a:srgbClr val="333333"/>
                  </a:gs>
                  <a:gs pos="50000">
                    <a:srgbClr val="CCFFFF"/>
                  </a:gs>
                  <a:gs pos="100000">
                    <a:srgbClr val="333333"/>
                  </a:gs>
                </a:gsLst>
                <a:lin ang="2700000" scaled="1"/>
              </a:gradFill>
              <a:ln w="12700">
                <a:solidFill>
                  <a:srgbClr val="000000"/>
                </a:solidFill>
                <a:prstDash val="solid"/>
              </a:ln>
            </c:spPr>
            <c:extLst xmlns:c16r2="http://schemas.microsoft.com/office/drawing/2015/06/chart">
              <c:ext xmlns:c16="http://schemas.microsoft.com/office/drawing/2014/chart" uri="{C3380CC4-5D6E-409C-BE32-E72D297353CC}">
                <c16:uniqueId val="{00000003-83CB-46BC-97AB-2CCF2D2AE546}"/>
              </c:ext>
            </c:extLst>
          </c:dPt>
          <c:dPt>
            <c:idx val="2"/>
            <c:bubble3D val="0"/>
            <c:spPr>
              <a:solidFill>
                <a:srgbClr val="FFFFFF"/>
              </a:solidFill>
              <a:ln w="12700">
                <a:solidFill>
                  <a:srgbClr val="000000"/>
                </a:solidFill>
                <a:prstDash val="solid"/>
              </a:ln>
            </c:spPr>
            <c:extLst xmlns:c16r2="http://schemas.microsoft.com/office/drawing/2015/06/chart">
              <c:ext xmlns:c16="http://schemas.microsoft.com/office/drawing/2014/chart" uri="{C3380CC4-5D6E-409C-BE32-E72D297353CC}">
                <c16:uniqueId val="{00000005-83CB-46BC-97AB-2CCF2D2AE546}"/>
              </c:ext>
            </c:extLst>
          </c:dPt>
          <c:dPt>
            <c:idx val="3"/>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07-83CB-46BC-97AB-2CCF2D2AE546}"/>
              </c:ext>
            </c:extLst>
          </c:dPt>
          <c:dLbls>
            <c:dLbl>
              <c:idx val="0"/>
              <c:layout>
                <c:manualLayout>
                  <c:x val="-0.21899385101406674"/>
                  <c:y val="-3.4260351441477897E-2"/>
                </c:manualLayout>
              </c:layout>
              <c:tx>
                <c:rich>
                  <a:bodyPr wrap="square" lIns="38100" tIns="19050" rIns="38100" bIns="19050" anchor="ctr">
                    <a:noAutofit/>
                  </a:bodyPr>
                  <a:lstStyle/>
                  <a:p>
                    <a:pPr>
                      <a:defRPr sz="1400" baseline="0"/>
                    </a:pPr>
                    <a:fld id="{501C7ED5-06EE-4F74-85EE-DF749519F981}" type="CATEGORYNAME">
                      <a:rPr lang="en-US" sz="1400" b="1" baseline="0"/>
                      <a:pPr>
                        <a:defRPr sz="1400" baseline="0"/>
                      </a:pPr>
                      <a:t>[NOME CATEGORIA]</a:t>
                    </a:fld>
                    <a:r>
                      <a:rPr lang="en-US" sz="1400" baseline="0" dirty="0"/>
                      <a:t>
</a:t>
                    </a:r>
                    <a:fld id="{B77B9A30-7337-4BB4-972E-32114902DDD3}" type="PERCENTAGE">
                      <a:rPr lang="en-US" sz="1400" b="1" baseline="0"/>
                      <a:pPr>
                        <a:defRPr sz="1400" baseline="0"/>
                      </a:pPr>
                      <a:t>[PERCENTUALE]</a:t>
                    </a:fld>
                    <a:endParaRPr lang="en-US" sz="1400" baseline="0" dirty="0"/>
                  </a:p>
                </c:rich>
              </c:tx>
              <c:numFmt formatCode="0.00%" sourceLinked="0"/>
              <c:spPr>
                <a:noFill/>
                <a:ln>
                  <a:noFill/>
                </a:ln>
                <a:effectLst/>
              </c:spPr>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1-83CB-46BC-97AB-2CCF2D2AE546}"/>
                </c:ext>
                <c:ext xmlns:c15="http://schemas.microsoft.com/office/drawing/2012/chart" uri="{CE6537A1-D6FC-4f65-9D91-7224C49458BB}">
                  <c15:layout>
                    <c:manualLayout>
                      <c:w val="0.26967011405864427"/>
                      <c:h val="0.17630041083519452"/>
                    </c:manualLayout>
                  </c15:layout>
                  <c15:dlblFieldTable/>
                  <c15:showDataLabelsRange val="0"/>
                </c:ext>
              </c:extLst>
            </c:dLbl>
            <c:dLbl>
              <c:idx val="1"/>
              <c:layout>
                <c:manualLayout>
                  <c:x val="0.32450194468021798"/>
                  <c:y val="0.22882681610972075"/>
                </c:manualLayout>
              </c:layout>
              <c:tx>
                <c:rich>
                  <a:bodyPr wrap="square" lIns="38100" tIns="19050" rIns="38100" bIns="19050" anchor="ctr">
                    <a:noAutofit/>
                  </a:bodyPr>
                  <a:lstStyle/>
                  <a:p>
                    <a:pPr>
                      <a:defRPr sz="1400" baseline="0"/>
                    </a:pPr>
                    <a:fld id="{B378E043-B172-49D4-8F61-D849D05D07DE}" type="CATEGORYNAME">
                      <a:rPr lang="en-US" sz="1400" b="1"/>
                      <a:pPr>
                        <a:defRPr sz="1400" baseline="0"/>
                      </a:pPr>
                      <a:t>[NOME CATEGORIA]</a:t>
                    </a:fld>
                    <a:r>
                      <a:rPr lang="en-US" sz="1400" baseline="0" dirty="0"/>
                      <a:t>
</a:t>
                    </a:r>
                    <a:fld id="{577C0FF8-C36F-435F-9A6F-8B4A582E97BC}" type="PERCENTAGE">
                      <a:rPr lang="en-US" sz="1400" b="1" baseline="0"/>
                      <a:pPr>
                        <a:defRPr sz="1400" baseline="0"/>
                      </a:pPr>
                      <a:t>[PERCENTUALE]</a:t>
                    </a:fld>
                    <a:endParaRPr lang="en-US" sz="1400" baseline="0" dirty="0"/>
                  </a:p>
                </c:rich>
              </c:tx>
              <c:numFmt formatCode="0.00%" sourceLinked="0"/>
              <c:spPr>
                <a:noFill/>
                <a:ln>
                  <a:noFill/>
                </a:ln>
                <a:effectLst/>
              </c:spPr>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3-83CB-46BC-97AB-2CCF2D2AE546}"/>
                </c:ext>
                <c:ext xmlns:c15="http://schemas.microsoft.com/office/drawing/2012/chart" uri="{CE6537A1-D6FC-4f65-9D91-7224C49458BB}">
                  <c15:layout>
                    <c:manualLayout>
                      <c:w val="0.2582317575428682"/>
                      <c:h val="0.20655928370675899"/>
                    </c:manualLayout>
                  </c15:layout>
                  <c15:dlblFieldTable/>
                  <c15:showDataLabelsRange val="0"/>
                </c:ext>
              </c:extLst>
            </c:dLbl>
            <c:dLbl>
              <c:idx val="2"/>
              <c:layout>
                <c:manualLayout>
                  <c:x val="-8.5662265793294435E-3"/>
                  <c:y val="0.24444879940541231"/>
                </c:manualLayout>
              </c:layout>
              <c:tx>
                <c:rich>
                  <a:bodyPr/>
                  <a:lstStyle/>
                  <a:p>
                    <a:fld id="{1B50889D-B804-4CE4-B60A-60203AC8D0C3}" type="CATEGORYNAME">
                      <a:rPr lang="de-DE" sz="1400" b="1"/>
                      <a:pPr/>
                      <a:t>[NOME CATEGORIA]</a:t>
                    </a:fld>
                    <a:r>
                      <a:rPr lang="de-DE" baseline="0" dirty="0"/>
                      <a:t>
</a:t>
                    </a:r>
                    <a:fld id="{BFE841AC-BB4F-42D1-BD44-CBEEFC18440D}" type="PERCENTAGE">
                      <a:rPr lang="de-DE" sz="1400" b="1" baseline="0"/>
                      <a:pPr/>
                      <a:t>[PERCENTUALE]</a:t>
                    </a:fld>
                    <a:endParaRPr lang="de-DE" baseline="0" dirty="0"/>
                  </a:p>
                </c:rich>
              </c:tx>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5-83CB-46BC-97AB-2CCF2D2AE546}"/>
                </c:ext>
                <c:ext xmlns:c15="http://schemas.microsoft.com/office/drawing/2012/chart" uri="{CE6537A1-D6FC-4f65-9D91-7224C49458BB}">
                  <c15:layout>
                    <c:manualLayout>
                      <c:w val="0.30589452154824248"/>
                      <c:h val="0.18532935237754922"/>
                    </c:manualLayout>
                  </c15:layout>
                  <c15:dlblFieldTable/>
                  <c15:showDataLabelsRange val="0"/>
                </c:ext>
              </c:extLst>
            </c:dLbl>
            <c:dLbl>
              <c:idx val="3"/>
              <c:layout>
                <c:manualLayout>
                  <c:x val="-8.4418018176190365E-2"/>
                  <c:y val="-3.7968857563115223E-2"/>
                </c:manualLayout>
              </c:layout>
              <c:tx>
                <c:rich>
                  <a:bodyPr wrap="square" lIns="38100" tIns="19050" rIns="38100" bIns="19050" anchor="ctr" anchorCtr="0">
                    <a:spAutoFit/>
                  </a:bodyPr>
                  <a:lstStyle/>
                  <a:p>
                    <a:pPr algn="ctr" rtl="0">
                      <a:defRPr lang="en-US" sz="1400" b="1" i="0" u="none" strike="noStrike" kern="1200" baseline="0">
                        <a:solidFill>
                          <a:srgbClr val="000000"/>
                        </a:solidFill>
                        <a:latin typeface="Arial"/>
                        <a:ea typeface="Arial"/>
                        <a:cs typeface="Arial"/>
                      </a:defRPr>
                    </a:pPr>
                    <a:fld id="{E5E64EE9-AA9A-4DE4-B9BD-6D65ABD00034}" type="CATEGORYNAME">
                      <a:rPr lang="de-DE" sz="1400" b="1" i="0" u="none" strike="noStrike" kern="1200" baseline="0">
                        <a:solidFill>
                          <a:srgbClr val="000000"/>
                        </a:solidFill>
                        <a:latin typeface="Arial"/>
                        <a:ea typeface="Arial"/>
                        <a:cs typeface="Arial"/>
                      </a:rPr>
                      <a:pPr algn="ctr" rtl="0">
                        <a:defRPr lang="en-US" sz="1400" b="1" i="0" u="none" strike="noStrike" kern="1200" baseline="0">
                          <a:solidFill>
                            <a:srgbClr val="000000"/>
                          </a:solidFill>
                          <a:latin typeface="Arial"/>
                          <a:ea typeface="Arial"/>
                          <a:cs typeface="Arial"/>
                        </a:defRPr>
                      </a:pPr>
                      <a:t>[NOME CATEGORIA]</a:t>
                    </a:fld>
                    <a:r>
                      <a:rPr lang="de-DE" sz="1400" b="1" i="0" u="none" strike="noStrike" kern="1200" baseline="0" dirty="0">
                        <a:solidFill>
                          <a:srgbClr val="000000"/>
                        </a:solidFill>
                        <a:latin typeface="Arial"/>
                        <a:ea typeface="Arial"/>
                        <a:cs typeface="Arial"/>
                      </a:rPr>
                      <a:t>
</a:t>
                    </a:r>
                    <a:fld id="{5565CCD5-07FD-444B-B054-E8C82AD0F18A}" type="PERCENTAGE">
                      <a:rPr lang="de-DE" sz="1400" b="1" i="0" u="none" strike="noStrike" kern="1200" baseline="0">
                        <a:solidFill>
                          <a:srgbClr val="000000"/>
                        </a:solidFill>
                        <a:latin typeface="Arial"/>
                        <a:ea typeface="Arial"/>
                        <a:cs typeface="Arial"/>
                      </a:rPr>
                      <a:pPr algn="ctr" rtl="0">
                        <a:defRPr lang="en-US" sz="1400" b="1" i="0" u="none" strike="noStrike" kern="1200" baseline="0">
                          <a:solidFill>
                            <a:srgbClr val="000000"/>
                          </a:solidFill>
                          <a:latin typeface="Arial"/>
                          <a:ea typeface="Arial"/>
                          <a:cs typeface="Arial"/>
                        </a:defRPr>
                      </a:pPr>
                      <a:t>[PERCENTUALE]</a:t>
                    </a:fld>
                    <a:endParaRPr lang="de-DE" sz="1400" b="1" i="0" u="none" strike="noStrike" kern="1200" baseline="0" dirty="0">
                      <a:solidFill>
                        <a:srgbClr val="000000"/>
                      </a:solidFill>
                      <a:latin typeface="Arial"/>
                      <a:ea typeface="Arial"/>
                      <a:cs typeface="Arial"/>
                    </a:endParaRPr>
                  </a:p>
                </c:rich>
              </c:tx>
              <c:numFmt formatCode="0.00%" sourceLinked="0"/>
              <c:spPr>
                <a:noFill/>
                <a:ln>
                  <a:noFill/>
                </a:ln>
                <a:effectLst/>
              </c:spPr>
              <c:showLegendKey val="0"/>
              <c:showVal val="0"/>
              <c:showCatName val="0"/>
              <c:showSerName val="1"/>
              <c:showPercent val="1"/>
              <c:showBubbleSize val="0"/>
              <c:extLst xmlns:c16r2="http://schemas.microsoft.com/office/drawing/2015/06/chart">
                <c:ext xmlns:c16="http://schemas.microsoft.com/office/drawing/2014/chart" uri="{C3380CC4-5D6E-409C-BE32-E72D297353CC}">
                  <c16:uniqueId val="{00000007-83CB-46BC-97AB-2CCF2D2AE546}"/>
                </c:ext>
                <c:ext xmlns:c15="http://schemas.microsoft.com/office/drawing/2012/chart" uri="{CE6537A1-D6FC-4f65-9D91-7224C49458BB}">
                  <c15:layout>
                    <c:manualLayout>
                      <c:w val="0.26243221551035673"/>
                      <c:h val="0.26404786626144622"/>
                    </c:manualLayout>
                  </c15:layout>
                  <c15:dlblFieldTable/>
                  <c15:showDataLabelsRange val="0"/>
                </c:ext>
              </c:extLst>
            </c:dLbl>
            <c:numFmt formatCode="0.00%" sourceLinked="0"/>
            <c:spPr>
              <a:noFill/>
              <a:ln>
                <a:noFill/>
              </a:ln>
              <a:effectLst/>
            </c:spPr>
            <c:txPr>
              <a:bodyPr wrap="square" lIns="38100" tIns="19050" rIns="38100" bIns="19050" anchor="ctr">
                <a:spAutoFit/>
              </a:bodyPr>
              <a:lstStyle/>
              <a:p>
                <a:pPr>
                  <a:defRPr sz="1400" baseline="0"/>
                </a:pPr>
                <a:endParaRPr lang="it-IT"/>
              </a:p>
            </c:txPr>
            <c:showLegendKey val="0"/>
            <c:showVal val="0"/>
            <c:showCatName val="0"/>
            <c:showSerName val="1"/>
            <c:showPercent val="1"/>
            <c:showBubbleSize val="0"/>
            <c:showLeaderLines val="1"/>
            <c:extLst xmlns:c16r2="http://schemas.microsoft.com/office/drawing/2015/06/chart">
              <c:ext xmlns:c15="http://schemas.microsoft.com/office/drawing/2012/chart" uri="{CE6537A1-D6FC-4f65-9D91-7224C49458BB}"/>
            </c:extLst>
          </c:dLbls>
          <c:cat>
            <c:strRef>
              <c:f>'Daten Diagramm_S13'!$A$2:$A$5</c:f>
              <c:strCache>
                <c:ptCount val="4"/>
                <c:pt idx="0">
                  <c:v>Abschlussprüfung bestanden</c:v>
                </c:pt>
                <c:pt idx="1">
                  <c:v>Abschlussprüfung nicht bestanden</c:v>
                </c:pt>
                <c:pt idx="2">
                  <c:v>zur Abschlussprüfung nicht angetreten</c:v>
                </c:pt>
                <c:pt idx="3">
                  <c:v>zur Abschlussprüfung nicht zugelassen</c:v>
                </c:pt>
              </c:strCache>
            </c:strRef>
          </c:cat>
          <c:val>
            <c:numRef>
              <c:f>'Daten Diagramm_S13'!$D$2:$D$5</c:f>
              <c:numCache>
                <c:formatCode>#,##0</c:formatCode>
                <c:ptCount val="4"/>
                <c:pt idx="0">
                  <c:v>2721</c:v>
                </c:pt>
                <c:pt idx="1">
                  <c:v>20</c:v>
                </c:pt>
                <c:pt idx="2">
                  <c:v>7</c:v>
                </c:pt>
                <c:pt idx="3">
                  <c:v>7</c:v>
                </c:pt>
              </c:numCache>
            </c:numRef>
          </c:val>
          <c:extLst xmlns:c16r2="http://schemas.microsoft.com/office/drawing/2015/06/chart">
            <c:ext xmlns:c16="http://schemas.microsoft.com/office/drawing/2014/chart" uri="{C3380CC4-5D6E-409C-BE32-E72D297353CC}">
              <c16:uniqueId val="{00000008-83CB-46BC-97AB-2CCF2D2AE546}"/>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chemeClr val="bg1"/>
    </a:solidFill>
    <a:ln w="6350">
      <a:noFill/>
    </a:ln>
  </c:spPr>
  <c:txPr>
    <a:bodyPr/>
    <a:lstStyle/>
    <a:p>
      <a:pPr>
        <a:defRPr sz="1075"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965313197523503E-2"/>
          <c:y val="1.5209471190965589E-2"/>
          <c:w val="0.9170179007888013"/>
          <c:h val="0.87488179435783242"/>
        </c:manualLayout>
      </c:layout>
      <c:barChart>
        <c:barDir val="col"/>
        <c:grouping val="clustered"/>
        <c:varyColors val="0"/>
        <c:ser>
          <c:idx val="0"/>
          <c:order val="0"/>
          <c:spPr>
            <a:solidFill>
              <a:srgbClr val="00B0F0"/>
            </a:solidFill>
            <a:ln>
              <a:noFill/>
            </a:ln>
            <a:effectLst/>
          </c:spPr>
          <c:invertIfNegative val="0"/>
          <c:dLbls>
            <c:dLbl>
              <c:idx val="5"/>
              <c:layout>
                <c:manualLayout>
                  <c:x val="1.811087850595101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087-4FF5-9BB4-669233EBA79B}"/>
                </c:ext>
                <c:ext xmlns:c15="http://schemas.microsoft.com/office/drawing/2012/chart" uri="{CE6537A1-D6FC-4f65-9D91-7224C49458BB}"/>
              </c:extLst>
            </c:dLbl>
            <c:dLbl>
              <c:idx val="6"/>
              <c:layout>
                <c:manualLayout>
                  <c:x val="5.433263551785571E-3"/>
                  <c:y val="-6.082857621138073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087-4FF5-9BB4-669233EBA79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MATURA_BW!$J$6:$J$12</c:f>
              <c:strCache>
                <c:ptCount val="7"/>
                <c:pt idx="0">
                  <c:v>60</c:v>
                </c:pt>
                <c:pt idx="1">
                  <c:v>61 - 70</c:v>
                </c:pt>
                <c:pt idx="2">
                  <c:v>71 - 80</c:v>
                </c:pt>
                <c:pt idx="3">
                  <c:v>81 - 90</c:v>
                </c:pt>
                <c:pt idx="4">
                  <c:v>91 - 99</c:v>
                </c:pt>
                <c:pt idx="5">
                  <c:v>100</c:v>
                </c:pt>
                <c:pt idx="6">
                  <c:v>100 mit 
Auszeichnung</c:v>
                </c:pt>
              </c:strCache>
            </c:strRef>
          </c:cat>
          <c:val>
            <c:numRef>
              <c:f>MATURA_BW!$L$6:$L$12</c:f>
              <c:numCache>
                <c:formatCode>0.00%</c:formatCode>
                <c:ptCount val="7"/>
                <c:pt idx="0">
                  <c:v>2.4990812201396546E-2</c:v>
                </c:pt>
                <c:pt idx="1">
                  <c:v>0.15766262403528114</c:v>
                </c:pt>
                <c:pt idx="2">
                  <c:v>0.32414553472987873</c:v>
                </c:pt>
                <c:pt idx="3">
                  <c:v>0.28114663726571115</c:v>
                </c:pt>
                <c:pt idx="4">
                  <c:v>0.12495406100698273</c:v>
                </c:pt>
                <c:pt idx="5">
                  <c:v>6.4314590224182289E-2</c:v>
                </c:pt>
                <c:pt idx="6">
                  <c:v>2.2785740536567439E-2</c:v>
                </c:pt>
              </c:numCache>
            </c:numRef>
          </c:val>
          <c:extLst xmlns:c16r2="http://schemas.microsoft.com/office/drawing/2015/06/chart">
            <c:ext xmlns:c16="http://schemas.microsoft.com/office/drawing/2014/chart" uri="{C3380CC4-5D6E-409C-BE32-E72D297353CC}">
              <c16:uniqueId val="{00000000-2087-4FF5-9BB4-669233EBA79B}"/>
            </c:ext>
          </c:extLst>
        </c:ser>
        <c:dLbls>
          <c:showLegendKey val="0"/>
          <c:showVal val="0"/>
          <c:showCatName val="0"/>
          <c:showSerName val="0"/>
          <c:showPercent val="0"/>
          <c:showBubbleSize val="0"/>
        </c:dLbls>
        <c:gapWidth val="219"/>
        <c:overlap val="-27"/>
        <c:axId val="352681304"/>
        <c:axId val="352678168"/>
      </c:barChart>
      <c:catAx>
        <c:axId val="35268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endParaRPr lang="it-IT"/>
          </a:p>
        </c:txPr>
        <c:crossAx val="352678168"/>
        <c:crosses val="autoZero"/>
        <c:auto val="1"/>
        <c:lblAlgn val="ctr"/>
        <c:lblOffset val="100"/>
        <c:noMultiLvlLbl val="0"/>
      </c:catAx>
      <c:valAx>
        <c:axId val="352678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52681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0.67197</cdr:x>
      <cdr:y>0.92256</cdr:y>
    </cdr:from>
    <cdr:to>
      <cdr:x>0.97273</cdr:x>
      <cdr:y>0.98101</cdr:y>
    </cdr:to>
    <cdr:sp macro="" textlink="">
      <cdr:nvSpPr>
        <cdr:cNvPr id="4" name="Text Box 65">
          <a:extLst xmlns:a="http://schemas.openxmlformats.org/drawingml/2006/main">
            <a:ext uri="{FF2B5EF4-FFF2-40B4-BE49-F238E27FC236}">
              <a16:creationId xmlns:a16="http://schemas.microsoft.com/office/drawing/2014/main" xmlns="" id="{9AFAC1BD-64FE-4DA8-B8E5-9993E6467C1B}"/>
            </a:ext>
          </a:extLst>
        </cdr:cNvPr>
        <cdr:cNvSpPr txBox="1">
          <a:spLocks xmlns:a="http://schemas.openxmlformats.org/drawingml/2006/main" noChangeArrowheads="1"/>
        </cdr:cNvSpPr>
      </cdr:nvSpPr>
      <cdr:spPr bwMode="auto">
        <a:xfrm xmlns:a="http://schemas.openxmlformats.org/drawingml/2006/main">
          <a:off x="5513218" y="4008910"/>
          <a:ext cx="2467534" cy="2539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0"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r>
            <a:rPr lang="de-DE" sz="1000" b="0" i="0" u="none" strike="noStrike" baseline="0" dirty="0">
              <a:solidFill>
                <a:srgbClr val="000000"/>
              </a:solidFill>
              <a:latin typeface="Arial"/>
              <a:cs typeface="Arial"/>
            </a:rPr>
            <a:t>Quelle: Deutsche Bildungsdirektion</a:t>
          </a:r>
        </a:p>
      </cdr:txBody>
    </cdr:sp>
  </cdr:relSizeAnchor>
</c:userShapes>
</file>

<file path=ppt/drawings/drawing2.xml><?xml version="1.0" encoding="utf-8"?>
<c:userShapes xmlns:c="http://schemas.openxmlformats.org/drawingml/2006/chart">
  <cdr:relSizeAnchor xmlns:cdr="http://schemas.openxmlformats.org/drawingml/2006/chartDrawing">
    <cdr:from>
      <cdr:x>0.15744</cdr:x>
      <cdr:y>0.21618</cdr:y>
    </cdr:from>
    <cdr:to>
      <cdr:x>0.85437</cdr:x>
      <cdr:y>0.27024</cdr:y>
    </cdr:to>
    <cdr:sp macro="" textlink="">
      <cdr:nvSpPr>
        <cdr:cNvPr id="13313" name="Text Box 1">
          <a:extLst xmlns:a="http://schemas.openxmlformats.org/drawingml/2006/main">
            <a:ext uri="{FF2B5EF4-FFF2-40B4-BE49-F238E27FC236}">
              <a16:creationId xmlns:a16="http://schemas.microsoft.com/office/drawing/2014/main" xmlns="" id="{DAE289AF-3AD8-4721-9416-858ECE0C9E3A}"/>
            </a:ext>
          </a:extLst>
        </cdr:cNvPr>
        <cdr:cNvSpPr txBox="1">
          <a:spLocks xmlns:a="http://schemas.openxmlformats.org/drawingml/2006/main" noChangeArrowheads="1"/>
        </cdr:cNvSpPr>
      </cdr:nvSpPr>
      <cdr:spPr bwMode="auto">
        <a:xfrm xmlns:a="http://schemas.openxmlformats.org/drawingml/2006/main">
          <a:off x="1919536" y="1151954"/>
          <a:ext cx="8496945" cy="2880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de-DE" sz="1200" b="0" i="0" u="none" strike="noStrike" baseline="0" dirty="0">
              <a:solidFill>
                <a:srgbClr val="000000"/>
              </a:solidFill>
              <a:latin typeface="Arial"/>
              <a:cs typeface="Arial"/>
            </a:rPr>
            <a:t>(Für die 5. Klasse sind die Zulassungen und Nicht-Zulassungen zur Abschlussprüfung der Kandidaten/innen dargestellt)</a:t>
          </a:r>
        </a:p>
      </cdr:txBody>
    </cdr:sp>
  </cdr:relSizeAnchor>
  <cdr:relSizeAnchor xmlns:cdr="http://schemas.openxmlformats.org/drawingml/2006/chartDrawing">
    <cdr:from>
      <cdr:x>0.49741</cdr:x>
      <cdr:y>0.38665</cdr:y>
    </cdr:from>
    <cdr:to>
      <cdr:x>0.55199</cdr:x>
      <cdr:y>0.42145</cdr:y>
    </cdr:to>
    <cdr:sp macro="" textlink="">
      <cdr:nvSpPr>
        <cdr:cNvPr id="13314" name="Text Box 2">
          <a:extLst xmlns:a="http://schemas.openxmlformats.org/drawingml/2006/main">
            <a:ext uri="{FF2B5EF4-FFF2-40B4-BE49-F238E27FC236}">
              <a16:creationId xmlns:a16="http://schemas.microsoft.com/office/drawing/2014/main" xmlns="" id="{BE2C7D50-7EB6-43B4-9FEA-A68859038F34}"/>
            </a:ext>
          </a:extLst>
        </cdr:cNvPr>
        <cdr:cNvSpPr txBox="1">
          <a:spLocks xmlns:a="http://schemas.openxmlformats.org/drawingml/2006/main" noChangeArrowheads="1"/>
        </cdr:cNvSpPr>
      </cdr:nvSpPr>
      <cdr:spPr bwMode="auto">
        <a:xfrm xmlns:a="http://schemas.openxmlformats.org/drawingml/2006/main">
          <a:off x="6064468" y="2088232"/>
          <a:ext cx="665440" cy="18791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99,35%</a:t>
          </a:r>
        </a:p>
      </cdr:txBody>
    </cdr:sp>
  </cdr:relSizeAnchor>
  <cdr:relSizeAnchor xmlns:cdr="http://schemas.openxmlformats.org/drawingml/2006/chartDrawing">
    <cdr:from>
      <cdr:x>0.84256</cdr:x>
      <cdr:y>0.39186</cdr:y>
    </cdr:from>
    <cdr:to>
      <cdr:x>0.89886</cdr:x>
      <cdr:y>0.42838</cdr:y>
    </cdr:to>
    <cdr:sp macro="" textlink="">
      <cdr:nvSpPr>
        <cdr:cNvPr id="13315" name="Text Box 3">
          <a:extLst xmlns:a="http://schemas.openxmlformats.org/drawingml/2006/main">
            <a:ext uri="{FF2B5EF4-FFF2-40B4-BE49-F238E27FC236}">
              <a16:creationId xmlns:a16="http://schemas.microsoft.com/office/drawing/2014/main" xmlns="" id="{F52C95D8-9CB1-4E35-9DEB-486ACACDA2DD}"/>
            </a:ext>
          </a:extLst>
        </cdr:cNvPr>
        <cdr:cNvSpPr txBox="1">
          <a:spLocks xmlns:a="http://schemas.openxmlformats.org/drawingml/2006/main" noChangeArrowheads="1"/>
        </cdr:cNvSpPr>
      </cdr:nvSpPr>
      <cdr:spPr bwMode="auto">
        <a:xfrm xmlns:a="http://schemas.openxmlformats.org/drawingml/2006/main">
          <a:off x="10272464" y="2088058"/>
          <a:ext cx="686409" cy="1946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0,10</a:t>
          </a:r>
          <a:r>
            <a:rPr lang="de-DE" sz="800" b="0" i="0" u="none" strike="noStrike" baseline="0" dirty="0">
              <a:solidFill>
                <a:srgbClr val="000000"/>
              </a:solidFill>
              <a:latin typeface="Arial"/>
              <a:cs typeface="Arial"/>
            </a:rPr>
            <a:t>%</a:t>
          </a:r>
        </a:p>
      </cdr:txBody>
    </cdr:sp>
  </cdr:relSizeAnchor>
  <cdr:relSizeAnchor xmlns:cdr="http://schemas.openxmlformats.org/drawingml/2006/chartDrawing">
    <cdr:from>
      <cdr:x>0.87799</cdr:x>
      <cdr:y>0.39999</cdr:y>
    </cdr:from>
    <cdr:to>
      <cdr:x>0.93108</cdr:x>
      <cdr:y>0.43504</cdr:y>
    </cdr:to>
    <cdr:sp macro="" textlink="">
      <cdr:nvSpPr>
        <cdr:cNvPr id="13316" name="Text Box 4">
          <a:extLst xmlns:a="http://schemas.openxmlformats.org/drawingml/2006/main">
            <a:ext uri="{FF2B5EF4-FFF2-40B4-BE49-F238E27FC236}">
              <a16:creationId xmlns:a16="http://schemas.microsoft.com/office/drawing/2014/main" xmlns="" id="{ACC1A6EB-34AE-40F6-8E67-FCC62FAF7666}"/>
            </a:ext>
          </a:extLst>
        </cdr:cNvPr>
        <cdr:cNvSpPr txBox="1">
          <a:spLocks xmlns:a="http://schemas.openxmlformats.org/drawingml/2006/main" noChangeArrowheads="1"/>
        </cdr:cNvSpPr>
      </cdr:nvSpPr>
      <cdr:spPr bwMode="auto">
        <a:xfrm xmlns:a="http://schemas.openxmlformats.org/drawingml/2006/main">
          <a:off x="10704512" y="2160240"/>
          <a:ext cx="647273" cy="1892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0,55%</a:t>
          </a:r>
        </a:p>
      </cdr:txBody>
    </cdr:sp>
  </cdr:relSizeAnchor>
  <cdr:relSizeAnchor xmlns:cdr="http://schemas.openxmlformats.org/drawingml/2006/chartDrawing">
    <cdr:from>
      <cdr:x>0.44719</cdr:x>
      <cdr:y>0.5</cdr:y>
    </cdr:from>
    <cdr:to>
      <cdr:x>0.50275</cdr:x>
      <cdr:y>0.53504</cdr:y>
    </cdr:to>
    <cdr:sp macro="" textlink="">
      <cdr:nvSpPr>
        <cdr:cNvPr id="13317" name="Text Box 5">
          <a:extLst xmlns:a="http://schemas.openxmlformats.org/drawingml/2006/main">
            <a:ext uri="{FF2B5EF4-FFF2-40B4-BE49-F238E27FC236}">
              <a16:creationId xmlns:a16="http://schemas.microsoft.com/office/drawing/2014/main" xmlns="" id="{5BF585B2-9224-4D93-84D0-BC31B9E336A2}"/>
            </a:ext>
          </a:extLst>
        </cdr:cNvPr>
        <cdr:cNvSpPr txBox="1">
          <a:spLocks xmlns:a="http://schemas.openxmlformats.org/drawingml/2006/main" noChangeArrowheads="1"/>
        </cdr:cNvSpPr>
      </cdr:nvSpPr>
      <cdr:spPr bwMode="auto">
        <a:xfrm xmlns:a="http://schemas.openxmlformats.org/drawingml/2006/main">
          <a:off x="5452148" y="2664296"/>
          <a:ext cx="677387" cy="1867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99,61%</a:t>
          </a:r>
        </a:p>
      </cdr:txBody>
    </cdr:sp>
  </cdr:relSizeAnchor>
  <cdr:relSizeAnchor xmlns:cdr="http://schemas.openxmlformats.org/drawingml/2006/chartDrawing">
    <cdr:from>
      <cdr:x>0.71671</cdr:x>
      <cdr:y>0.50437</cdr:y>
    </cdr:from>
    <cdr:to>
      <cdr:x>0.77326</cdr:x>
      <cdr:y>0.53966</cdr:y>
    </cdr:to>
    <cdr:sp macro="" textlink="">
      <cdr:nvSpPr>
        <cdr:cNvPr id="13318" name="Text Box 6">
          <a:extLst xmlns:a="http://schemas.openxmlformats.org/drawingml/2006/main">
            <a:ext uri="{FF2B5EF4-FFF2-40B4-BE49-F238E27FC236}">
              <a16:creationId xmlns:a16="http://schemas.microsoft.com/office/drawing/2014/main" xmlns="" id="{99B7638F-BF95-41BC-9889-6AA03E44AA77}"/>
            </a:ext>
          </a:extLst>
        </cdr:cNvPr>
        <cdr:cNvSpPr txBox="1">
          <a:spLocks xmlns:a="http://schemas.openxmlformats.org/drawingml/2006/main" noChangeArrowheads="1"/>
        </cdr:cNvSpPr>
      </cdr:nvSpPr>
      <cdr:spPr bwMode="auto">
        <a:xfrm xmlns:a="http://schemas.openxmlformats.org/drawingml/2006/main">
          <a:off x="5562595" y="2419673"/>
          <a:ext cx="438901" cy="1693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0,19%</a:t>
          </a:r>
        </a:p>
      </cdr:txBody>
    </cdr:sp>
  </cdr:relSizeAnchor>
  <cdr:relSizeAnchor xmlns:cdr="http://schemas.openxmlformats.org/drawingml/2006/chartDrawing">
    <cdr:from>
      <cdr:x>0.75397</cdr:x>
      <cdr:y>0.5</cdr:y>
    </cdr:from>
    <cdr:to>
      <cdr:x>0.80854</cdr:x>
      <cdr:y>0.53554</cdr:y>
    </cdr:to>
    <cdr:sp macro="" textlink="">
      <cdr:nvSpPr>
        <cdr:cNvPr id="13319" name="Text Box 7">
          <a:extLst xmlns:a="http://schemas.openxmlformats.org/drawingml/2006/main">
            <a:ext uri="{FF2B5EF4-FFF2-40B4-BE49-F238E27FC236}">
              <a16:creationId xmlns:a16="http://schemas.microsoft.com/office/drawing/2014/main" xmlns="" id="{958AE431-2162-45AB-B5FC-711E040B41C7}"/>
            </a:ext>
          </a:extLst>
        </cdr:cNvPr>
        <cdr:cNvSpPr txBox="1">
          <a:spLocks xmlns:a="http://schemas.openxmlformats.org/drawingml/2006/main" noChangeArrowheads="1"/>
        </cdr:cNvSpPr>
      </cdr:nvSpPr>
      <cdr:spPr bwMode="auto">
        <a:xfrm xmlns:a="http://schemas.openxmlformats.org/drawingml/2006/main">
          <a:off x="9192344" y="2700387"/>
          <a:ext cx="665317" cy="1919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0,19%</a:t>
          </a:r>
        </a:p>
      </cdr:txBody>
    </cdr:sp>
  </cdr:relSizeAnchor>
  <cdr:relSizeAnchor xmlns:cdr="http://schemas.openxmlformats.org/drawingml/2006/chartDrawing">
    <cdr:from>
      <cdr:x>0.44444</cdr:x>
      <cdr:y>0.62159</cdr:y>
    </cdr:from>
    <cdr:to>
      <cdr:x>0.5</cdr:x>
      <cdr:y>0.65811</cdr:y>
    </cdr:to>
    <cdr:sp macro="" textlink="">
      <cdr:nvSpPr>
        <cdr:cNvPr id="13323" name="Text Box 11">
          <a:extLst xmlns:a="http://schemas.openxmlformats.org/drawingml/2006/main">
            <a:ext uri="{FF2B5EF4-FFF2-40B4-BE49-F238E27FC236}">
              <a16:creationId xmlns:a16="http://schemas.microsoft.com/office/drawing/2014/main" xmlns="" id="{114EC73A-B418-4E1E-BA8E-D95EAE0D79EA}"/>
            </a:ext>
          </a:extLst>
        </cdr:cNvPr>
        <cdr:cNvSpPr txBox="1">
          <a:spLocks xmlns:a="http://schemas.openxmlformats.org/drawingml/2006/main" noChangeArrowheads="1"/>
        </cdr:cNvSpPr>
      </cdr:nvSpPr>
      <cdr:spPr bwMode="auto">
        <a:xfrm xmlns:a="http://schemas.openxmlformats.org/drawingml/2006/main">
          <a:off x="5418611" y="3312194"/>
          <a:ext cx="677388" cy="194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99,21%</a:t>
          </a:r>
        </a:p>
      </cdr:txBody>
    </cdr:sp>
  </cdr:relSizeAnchor>
  <cdr:relSizeAnchor xmlns:cdr="http://schemas.openxmlformats.org/drawingml/2006/chartDrawing">
    <cdr:from>
      <cdr:x>0.70752</cdr:x>
      <cdr:y>0.62218</cdr:y>
    </cdr:from>
    <cdr:to>
      <cdr:x>0.76382</cdr:x>
      <cdr:y>0.65747</cdr:y>
    </cdr:to>
    <cdr:sp macro="" textlink="">
      <cdr:nvSpPr>
        <cdr:cNvPr id="13324" name="Text Box 12">
          <a:extLst xmlns:a="http://schemas.openxmlformats.org/drawingml/2006/main">
            <a:ext uri="{FF2B5EF4-FFF2-40B4-BE49-F238E27FC236}">
              <a16:creationId xmlns:a16="http://schemas.microsoft.com/office/drawing/2014/main" xmlns="" id="{59C25613-7AAB-4FA9-AC9A-41F9D1F2EA9F}"/>
            </a:ext>
          </a:extLst>
        </cdr:cNvPr>
        <cdr:cNvSpPr txBox="1">
          <a:spLocks xmlns:a="http://schemas.openxmlformats.org/drawingml/2006/main" noChangeArrowheads="1"/>
        </cdr:cNvSpPr>
      </cdr:nvSpPr>
      <cdr:spPr bwMode="auto">
        <a:xfrm xmlns:a="http://schemas.openxmlformats.org/drawingml/2006/main">
          <a:off x="5491255" y="2984848"/>
          <a:ext cx="436960" cy="1693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0,16%</a:t>
          </a:r>
        </a:p>
      </cdr:txBody>
    </cdr:sp>
  </cdr:relSizeAnchor>
  <cdr:relSizeAnchor xmlns:cdr="http://schemas.openxmlformats.org/drawingml/2006/chartDrawing">
    <cdr:from>
      <cdr:x>0.74806</cdr:x>
      <cdr:y>0.6351</cdr:y>
    </cdr:from>
    <cdr:to>
      <cdr:x>0.80461</cdr:x>
      <cdr:y>0.67016</cdr:y>
    </cdr:to>
    <cdr:sp macro="" textlink="">
      <cdr:nvSpPr>
        <cdr:cNvPr id="13325" name="Text Box 13">
          <a:extLst xmlns:a="http://schemas.openxmlformats.org/drawingml/2006/main">
            <a:ext uri="{FF2B5EF4-FFF2-40B4-BE49-F238E27FC236}">
              <a16:creationId xmlns:a16="http://schemas.microsoft.com/office/drawing/2014/main" xmlns="" id="{8796CB77-9C46-4F65-A303-A3B8EC799D07}"/>
            </a:ext>
          </a:extLst>
        </cdr:cNvPr>
        <cdr:cNvSpPr txBox="1">
          <a:spLocks xmlns:a="http://schemas.openxmlformats.org/drawingml/2006/main" noChangeArrowheads="1"/>
        </cdr:cNvSpPr>
      </cdr:nvSpPr>
      <cdr:spPr bwMode="auto">
        <a:xfrm xmlns:a="http://schemas.openxmlformats.org/drawingml/2006/main">
          <a:off x="9120336" y="3384202"/>
          <a:ext cx="689458" cy="1868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0,63%</a:t>
          </a:r>
        </a:p>
      </cdr:txBody>
    </cdr:sp>
  </cdr:relSizeAnchor>
  <cdr:relSizeAnchor xmlns:cdr="http://schemas.openxmlformats.org/drawingml/2006/chartDrawing">
    <cdr:from>
      <cdr:x>0.42322</cdr:x>
      <cdr:y>0.73545</cdr:y>
    </cdr:from>
    <cdr:to>
      <cdr:x>0.47878</cdr:x>
      <cdr:y>0.77246</cdr:y>
    </cdr:to>
    <cdr:sp macro="" textlink="">
      <cdr:nvSpPr>
        <cdr:cNvPr id="13331" name="Text Box 19">
          <a:extLst xmlns:a="http://schemas.openxmlformats.org/drawingml/2006/main">
            <a:ext uri="{FF2B5EF4-FFF2-40B4-BE49-F238E27FC236}">
              <a16:creationId xmlns:a16="http://schemas.microsoft.com/office/drawing/2014/main" xmlns="" id="{730A94A0-AF14-4E7D-82F7-1C1E1A1CA12B}"/>
            </a:ext>
          </a:extLst>
        </cdr:cNvPr>
        <cdr:cNvSpPr txBox="1">
          <a:spLocks xmlns:a="http://schemas.openxmlformats.org/drawingml/2006/main" noChangeArrowheads="1"/>
        </cdr:cNvSpPr>
      </cdr:nvSpPr>
      <cdr:spPr bwMode="auto">
        <a:xfrm xmlns:a="http://schemas.openxmlformats.org/drawingml/2006/main">
          <a:off x="5159896" y="3918916"/>
          <a:ext cx="677388" cy="19721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99,35%</a:t>
          </a:r>
        </a:p>
      </cdr:txBody>
    </cdr:sp>
  </cdr:relSizeAnchor>
  <cdr:relSizeAnchor xmlns:cdr="http://schemas.openxmlformats.org/drawingml/2006/chartDrawing">
    <cdr:from>
      <cdr:x>0.65356</cdr:x>
      <cdr:y>0.72966</cdr:y>
    </cdr:from>
    <cdr:to>
      <cdr:x>0.70987</cdr:x>
      <cdr:y>0.76764</cdr:y>
    </cdr:to>
    <cdr:sp macro="" textlink="">
      <cdr:nvSpPr>
        <cdr:cNvPr id="13332" name="Text Box 20">
          <a:extLst xmlns:a="http://schemas.openxmlformats.org/drawingml/2006/main">
            <a:ext uri="{FF2B5EF4-FFF2-40B4-BE49-F238E27FC236}">
              <a16:creationId xmlns:a16="http://schemas.microsoft.com/office/drawing/2014/main" xmlns="" id="{3DCA7F65-D7CE-449D-B072-9EEE85839E4A}"/>
            </a:ext>
          </a:extLst>
        </cdr:cNvPr>
        <cdr:cNvSpPr txBox="1">
          <a:spLocks xmlns:a="http://schemas.openxmlformats.org/drawingml/2006/main" noChangeArrowheads="1"/>
        </cdr:cNvSpPr>
      </cdr:nvSpPr>
      <cdr:spPr bwMode="auto">
        <a:xfrm xmlns:a="http://schemas.openxmlformats.org/drawingml/2006/main">
          <a:off x="7968208" y="3888084"/>
          <a:ext cx="686532" cy="2023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0,52%</a:t>
          </a:r>
        </a:p>
      </cdr:txBody>
    </cdr:sp>
  </cdr:relSizeAnchor>
  <cdr:relSizeAnchor xmlns:cdr="http://schemas.openxmlformats.org/drawingml/2006/chartDrawing">
    <cdr:from>
      <cdr:x>0.6998</cdr:x>
      <cdr:y>0.73548</cdr:y>
    </cdr:from>
    <cdr:to>
      <cdr:x>0.7566</cdr:x>
      <cdr:y>0.77224</cdr:y>
    </cdr:to>
    <cdr:sp macro="" textlink="">
      <cdr:nvSpPr>
        <cdr:cNvPr id="13333" name="Text Box 21">
          <a:extLst xmlns:a="http://schemas.openxmlformats.org/drawingml/2006/main">
            <a:ext uri="{FF2B5EF4-FFF2-40B4-BE49-F238E27FC236}">
              <a16:creationId xmlns:a16="http://schemas.microsoft.com/office/drawing/2014/main" xmlns="" id="{DC703644-ACD7-48A0-885C-E1DA833E3C5B}"/>
            </a:ext>
          </a:extLst>
        </cdr:cNvPr>
        <cdr:cNvSpPr txBox="1">
          <a:spLocks xmlns:a="http://schemas.openxmlformats.org/drawingml/2006/main" noChangeArrowheads="1"/>
        </cdr:cNvSpPr>
      </cdr:nvSpPr>
      <cdr:spPr bwMode="auto">
        <a:xfrm xmlns:a="http://schemas.openxmlformats.org/drawingml/2006/main">
          <a:off x="6192688" y="3528392"/>
          <a:ext cx="502634" cy="1763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0,13%</a:t>
          </a:r>
        </a:p>
      </cdr:txBody>
    </cdr:sp>
  </cdr:relSizeAnchor>
  <cdr:relSizeAnchor xmlns:cdr="http://schemas.openxmlformats.org/drawingml/2006/chartDrawing">
    <cdr:from>
      <cdr:x>0.42322</cdr:x>
      <cdr:y>0.85132</cdr:y>
    </cdr:from>
    <cdr:to>
      <cdr:x>0.47952</cdr:x>
      <cdr:y>0.88808</cdr:y>
    </cdr:to>
    <cdr:sp macro="" textlink="">
      <cdr:nvSpPr>
        <cdr:cNvPr id="13343" name="Text Box 31">
          <a:extLst xmlns:a="http://schemas.openxmlformats.org/drawingml/2006/main">
            <a:ext uri="{FF2B5EF4-FFF2-40B4-BE49-F238E27FC236}">
              <a16:creationId xmlns:a16="http://schemas.microsoft.com/office/drawing/2014/main" xmlns="" id="{F46C1312-9952-4012-9FC1-DC5654E92ADC}"/>
            </a:ext>
          </a:extLst>
        </cdr:cNvPr>
        <cdr:cNvSpPr txBox="1">
          <a:spLocks xmlns:a="http://schemas.openxmlformats.org/drawingml/2006/main" noChangeArrowheads="1"/>
        </cdr:cNvSpPr>
      </cdr:nvSpPr>
      <cdr:spPr bwMode="auto">
        <a:xfrm xmlns:a="http://schemas.openxmlformats.org/drawingml/2006/main">
          <a:off x="5159896" y="4536330"/>
          <a:ext cx="686409" cy="1958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99,74%</a:t>
          </a:r>
        </a:p>
      </cdr:txBody>
    </cdr:sp>
  </cdr:relSizeAnchor>
  <cdr:relSizeAnchor xmlns:cdr="http://schemas.openxmlformats.org/drawingml/2006/chartDrawing">
    <cdr:from>
      <cdr:x>0.67261</cdr:x>
      <cdr:y>0.85659</cdr:y>
    </cdr:from>
    <cdr:to>
      <cdr:x>0.72793</cdr:x>
      <cdr:y>0.89409</cdr:y>
    </cdr:to>
    <cdr:sp macro="" textlink="">
      <cdr:nvSpPr>
        <cdr:cNvPr id="13344" name="Text Box 32">
          <a:extLst xmlns:a="http://schemas.openxmlformats.org/drawingml/2006/main">
            <a:ext uri="{FF2B5EF4-FFF2-40B4-BE49-F238E27FC236}">
              <a16:creationId xmlns:a16="http://schemas.microsoft.com/office/drawing/2014/main" xmlns="" id="{94CD821D-0B97-469D-9A92-C8A872BA7B53}"/>
            </a:ext>
          </a:extLst>
        </cdr:cNvPr>
        <cdr:cNvSpPr txBox="1">
          <a:spLocks xmlns:a="http://schemas.openxmlformats.org/drawingml/2006/main" noChangeArrowheads="1"/>
        </cdr:cNvSpPr>
      </cdr:nvSpPr>
      <cdr:spPr bwMode="auto">
        <a:xfrm xmlns:a="http://schemas.openxmlformats.org/drawingml/2006/main">
          <a:off x="5220353" y="4109426"/>
          <a:ext cx="429355" cy="17990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de-DE" sz="1000" b="1" i="0" u="none" strike="noStrike" baseline="0" dirty="0">
              <a:solidFill>
                <a:srgbClr val="000000"/>
              </a:solidFill>
              <a:latin typeface="Arial"/>
              <a:cs typeface="Arial"/>
            </a:rPr>
            <a:t>0,26%</a:t>
          </a:r>
        </a:p>
      </cdr:txBody>
    </cdr:sp>
  </cdr:relSizeAnchor>
  <cdr:relSizeAnchor xmlns:cdr="http://schemas.openxmlformats.org/drawingml/2006/chartDrawing">
    <cdr:from>
      <cdr:x>0.72796</cdr:x>
      <cdr:y>0.96062</cdr:y>
    </cdr:from>
    <cdr:to>
      <cdr:x>0.99274</cdr:x>
      <cdr:y>0.99373</cdr:y>
    </cdr:to>
    <cdr:sp macro="" textlink="">
      <cdr:nvSpPr>
        <cdr:cNvPr id="17" name="Text Box 25">
          <a:extLst xmlns:a="http://schemas.openxmlformats.org/drawingml/2006/main">
            <a:ext uri="{FF2B5EF4-FFF2-40B4-BE49-F238E27FC236}">
              <a16:creationId xmlns:a16="http://schemas.microsoft.com/office/drawing/2014/main" xmlns="" id="{2DA19AD7-6E24-4A9C-B492-BE95F854AF1C}"/>
            </a:ext>
          </a:extLst>
        </cdr:cNvPr>
        <cdr:cNvSpPr txBox="1">
          <a:spLocks xmlns:a="http://schemas.openxmlformats.org/drawingml/2006/main" noChangeArrowheads="1"/>
        </cdr:cNvSpPr>
      </cdr:nvSpPr>
      <cdr:spPr bwMode="auto">
        <a:xfrm xmlns:a="http://schemas.openxmlformats.org/drawingml/2006/main">
          <a:off x="6441861" y="4608511"/>
          <a:ext cx="2343115" cy="1588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0"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000"/>
          </a:pPr>
          <a:r>
            <a:rPr lang="de-DE" sz="800" b="0" i="0" u="none" strike="noStrike" baseline="0" dirty="0">
              <a:solidFill>
                <a:srgbClr val="000000"/>
              </a:solidFill>
              <a:latin typeface="Arial"/>
              <a:cs typeface="Arial"/>
            </a:rPr>
            <a:t>Quelle: Deutsche Bildungsdirektion</a:t>
          </a:r>
        </a:p>
      </cdr:txBody>
    </cdr:sp>
  </cdr:relSizeAnchor>
</c:userShapes>
</file>

<file path=ppt/drawings/drawing3.xml><?xml version="1.0" encoding="utf-8"?>
<c:userShapes xmlns:c="http://schemas.openxmlformats.org/drawingml/2006/chart">
  <cdr:relSizeAnchor xmlns:cdr="http://schemas.openxmlformats.org/drawingml/2006/chartDrawing">
    <cdr:from>
      <cdr:x>0.66529</cdr:x>
      <cdr:y>0.88285</cdr:y>
    </cdr:from>
    <cdr:to>
      <cdr:x>0.96288</cdr:x>
      <cdr:y>0.93304</cdr:y>
    </cdr:to>
    <cdr:sp macro="" textlink="">
      <cdr:nvSpPr>
        <cdr:cNvPr id="3097" name="Text Box 25">
          <a:extLst xmlns:a="http://schemas.openxmlformats.org/drawingml/2006/main">
            <a:ext uri="{FF2B5EF4-FFF2-40B4-BE49-F238E27FC236}">
              <a16:creationId xmlns:a16="http://schemas.microsoft.com/office/drawing/2014/main" xmlns="" id="{92FDA96C-B79E-49B2-BD7A-F0F57C18FE14}"/>
            </a:ext>
          </a:extLst>
        </cdr:cNvPr>
        <cdr:cNvSpPr txBox="1">
          <a:spLocks xmlns:a="http://schemas.openxmlformats.org/drawingml/2006/main" noChangeArrowheads="1"/>
        </cdr:cNvSpPr>
      </cdr:nvSpPr>
      <cdr:spPr bwMode="auto">
        <a:xfrm xmlns:a="http://schemas.openxmlformats.org/drawingml/2006/main">
          <a:off x="4668412" y="3799929"/>
          <a:ext cx="2088232" cy="2160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22860" rIns="27432" bIns="0" anchor="t" upright="1"/>
        <a:lstStyle xmlns:a="http://schemas.openxmlformats.org/drawingml/2006/main"/>
        <a:p xmlns:a="http://schemas.openxmlformats.org/drawingml/2006/main">
          <a:pPr algn="r" rtl="0">
            <a:defRPr sz="1000"/>
          </a:pPr>
          <a:r>
            <a:rPr lang="de-DE" sz="1000" b="0" i="0" u="none" strike="noStrike" baseline="0" dirty="0">
              <a:solidFill>
                <a:srgbClr val="000000"/>
              </a:solidFill>
              <a:latin typeface="Arial"/>
              <a:cs typeface="Arial"/>
            </a:rPr>
            <a:t>Quelle: Deutsche Bildungsdirektion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9F3F4DC-C3FD-4D70-967E-9FC1D4F8383F}"/>
              </a:ext>
            </a:extLst>
          </p:cNvPr>
          <p:cNvSpPr>
            <a:spLocks noGrp="1"/>
          </p:cNvSpPr>
          <p:nvPr>
            <p:ph type="hdr" sz="quarter"/>
          </p:nvPr>
        </p:nvSpPr>
        <p:spPr bwMode="auto">
          <a:xfrm>
            <a:off x="1" y="0"/>
            <a:ext cx="29511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7" tIns="45779" rIns="91557" bIns="45779" numCol="1" anchor="t" anchorCtr="0" compatLnSpc="1">
            <a:prstTxWarp prst="textNoShape">
              <a:avLst/>
            </a:prstTxWarp>
          </a:bodyPr>
          <a:lstStyle>
            <a:lvl1pPr defTabSz="915782" eaLnBrk="1" hangingPunct="1">
              <a:defRPr sz="1200"/>
            </a:lvl1pPr>
          </a:lstStyle>
          <a:p>
            <a:pPr>
              <a:defRPr/>
            </a:pPr>
            <a:endParaRPr lang="en-US" altLang="it-IT"/>
          </a:p>
        </p:txBody>
      </p:sp>
      <p:sp>
        <p:nvSpPr>
          <p:cNvPr id="3" name="Date Placeholder 2">
            <a:extLst>
              <a:ext uri="{FF2B5EF4-FFF2-40B4-BE49-F238E27FC236}">
                <a16:creationId xmlns:a16="http://schemas.microsoft.com/office/drawing/2014/main" xmlns="" id="{E7327E0B-5F0B-4DD6-9BE6-84DC0D886079}"/>
              </a:ext>
            </a:extLst>
          </p:cNvPr>
          <p:cNvSpPr>
            <a:spLocks noGrp="1"/>
          </p:cNvSpPr>
          <p:nvPr>
            <p:ph type="dt" sz="quarter" idx="1"/>
          </p:nvPr>
        </p:nvSpPr>
        <p:spPr bwMode="auto">
          <a:xfrm>
            <a:off x="3856038" y="0"/>
            <a:ext cx="29511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7" tIns="45779" rIns="91557" bIns="45779" numCol="1" anchor="t" anchorCtr="0" compatLnSpc="1">
            <a:prstTxWarp prst="textNoShape">
              <a:avLst/>
            </a:prstTxWarp>
          </a:bodyPr>
          <a:lstStyle>
            <a:lvl1pPr algn="r" defTabSz="915782" eaLnBrk="1" hangingPunct="1">
              <a:defRPr sz="1200"/>
            </a:lvl1pPr>
          </a:lstStyle>
          <a:p>
            <a:pPr>
              <a:defRPr/>
            </a:pPr>
            <a:fld id="{6EBF2769-6830-4D8F-8693-E7E3221BB50A}" type="datetimeFigureOut">
              <a:rPr lang="en-US" altLang="it-IT"/>
              <a:pPr>
                <a:defRPr/>
              </a:pPr>
              <a:t>7/6/2020</a:t>
            </a:fld>
            <a:endParaRPr lang="en-US" altLang="it-IT"/>
          </a:p>
        </p:txBody>
      </p:sp>
      <p:sp>
        <p:nvSpPr>
          <p:cNvPr id="4" name="Footer Placeholder 3">
            <a:extLst>
              <a:ext uri="{FF2B5EF4-FFF2-40B4-BE49-F238E27FC236}">
                <a16:creationId xmlns:a16="http://schemas.microsoft.com/office/drawing/2014/main" xmlns="" id="{3F3EBA59-8B6C-46C1-9B61-97D544FB6E8A}"/>
              </a:ext>
            </a:extLst>
          </p:cNvPr>
          <p:cNvSpPr>
            <a:spLocks noGrp="1"/>
          </p:cNvSpPr>
          <p:nvPr>
            <p:ph type="ftr" sz="quarter" idx="2"/>
          </p:nvPr>
        </p:nvSpPr>
        <p:spPr bwMode="auto">
          <a:xfrm>
            <a:off x="1" y="9440863"/>
            <a:ext cx="29511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7" tIns="45779" rIns="91557" bIns="45779" numCol="1" anchor="b" anchorCtr="0" compatLnSpc="1">
            <a:prstTxWarp prst="textNoShape">
              <a:avLst/>
            </a:prstTxWarp>
          </a:bodyPr>
          <a:lstStyle>
            <a:lvl1pPr defTabSz="915782" eaLnBrk="1" hangingPunct="1">
              <a:defRPr sz="1200"/>
            </a:lvl1pPr>
          </a:lstStyle>
          <a:p>
            <a:pPr>
              <a:defRPr/>
            </a:pPr>
            <a:endParaRPr lang="en-US" altLang="it-IT"/>
          </a:p>
        </p:txBody>
      </p:sp>
      <p:sp>
        <p:nvSpPr>
          <p:cNvPr id="5" name="Slide Number Placeholder 4">
            <a:extLst>
              <a:ext uri="{FF2B5EF4-FFF2-40B4-BE49-F238E27FC236}">
                <a16:creationId xmlns:a16="http://schemas.microsoft.com/office/drawing/2014/main" xmlns="" id="{295B4AE6-4F9E-4740-B9F7-460B4958838B}"/>
              </a:ext>
            </a:extLst>
          </p:cNvPr>
          <p:cNvSpPr>
            <a:spLocks noGrp="1"/>
          </p:cNvSpPr>
          <p:nvPr>
            <p:ph type="sldNum" sz="quarter" idx="3"/>
          </p:nvPr>
        </p:nvSpPr>
        <p:spPr bwMode="auto">
          <a:xfrm>
            <a:off x="3856038" y="9440863"/>
            <a:ext cx="29511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7" tIns="45779" rIns="91557" bIns="45779" numCol="1" anchor="b" anchorCtr="0" compatLnSpc="1">
            <a:prstTxWarp prst="textNoShape">
              <a:avLst/>
            </a:prstTxWarp>
          </a:bodyPr>
          <a:lstStyle>
            <a:lvl1pPr algn="r" defTabSz="915782" eaLnBrk="1" hangingPunct="1">
              <a:defRPr sz="1200"/>
            </a:lvl1pPr>
          </a:lstStyle>
          <a:p>
            <a:pPr>
              <a:defRPr/>
            </a:pPr>
            <a:fld id="{FA2719C9-B1F4-42E1-A803-F4DEB8C723F7}" type="slidenum">
              <a:rPr lang="en-US" altLang="it-IT"/>
              <a:pPr>
                <a:defRPr/>
              </a:pPr>
              <a:t>‹N›</a:t>
            </a:fld>
            <a:endParaRPr lang="en-US" altLang="it-IT"/>
          </a:p>
        </p:txBody>
      </p:sp>
    </p:spTree>
    <p:extLst>
      <p:ext uri="{BB962C8B-B14F-4D97-AF65-F5344CB8AC3E}">
        <p14:creationId xmlns:p14="http://schemas.microsoft.com/office/powerpoint/2010/main" val="1206140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0AA515D0-8089-4A54-895F-EB0B501D7E76}"/>
              </a:ext>
            </a:extLst>
          </p:cNvPr>
          <p:cNvSpPr>
            <a:spLocks noGrp="1" noChangeArrowheads="1"/>
          </p:cNvSpPr>
          <p:nvPr>
            <p:ph type="hdr" sz="quarter"/>
          </p:nvPr>
        </p:nvSpPr>
        <p:spPr bwMode="auto">
          <a:xfrm>
            <a:off x="1" y="0"/>
            <a:ext cx="295116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7" tIns="45779" rIns="91557" bIns="45779" numCol="1" anchor="t" anchorCtr="0" compatLnSpc="1">
            <a:prstTxWarp prst="textNoShape">
              <a:avLst/>
            </a:prstTxWarp>
          </a:bodyPr>
          <a:lstStyle>
            <a:lvl1pPr defTabSz="915782" eaLnBrk="1" hangingPunct="1">
              <a:defRPr sz="1200"/>
            </a:lvl1pPr>
          </a:lstStyle>
          <a:p>
            <a:pPr>
              <a:defRPr/>
            </a:pPr>
            <a:endParaRPr lang="de-DE" altLang="en-US"/>
          </a:p>
        </p:txBody>
      </p:sp>
      <p:sp>
        <p:nvSpPr>
          <p:cNvPr id="9219" name="Rectangle 3">
            <a:extLst>
              <a:ext uri="{FF2B5EF4-FFF2-40B4-BE49-F238E27FC236}">
                <a16:creationId xmlns:a16="http://schemas.microsoft.com/office/drawing/2014/main" xmlns="" id="{B74B1725-910F-4D24-B0C9-BFC71B1703F6}"/>
              </a:ext>
            </a:extLst>
          </p:cNvPr>
          <p:cNvSpPr>
            <a:spLocks noGrp="1" noChangeArrowheads="1"/>
          </p:cNvSpPr>
          <p:nvPr>
            <p:ph type="dt" idx="1"/>
          </p:nvPr>
        </p:nvSpPr>
        <p:spPr bwMode="auto">
          <a:xfrm>
            <a:off x="3856038" y="0"/>
            <a:ext cx="29511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7" tIns="45779" rIns="91557" bIns="45779" numCol="1" anchor="t" anchorCtr="0" compatLnSpc="1">
            <a:prstTxWarp prst="textNoShape">
              <a:avLst/>
            </a:prstTxWarp>
          </a:bodyPr>
          <a:lstStyle>
            <a:lvl1pPr algn="r" defTabSz="915782" eaLnBrk="1" hangingPunct="1">
              <a:defRPr sz="1200"/>
            </a:lvl1pPr>
          </a:lstStyle>
          <a:p>
            <a:pPr>
              <a:defRPr/>
            </a:pPr>
            <a:endParaRPr lang="de-DE" altLang="en-US"/>
          </a:p>
        </p:txBody>
      </p:sp>
      <p:sp>
        <p:nvSpPr>
          <p:cNvPr id="7172" name="Rectangle 4">
            <a:extLst>
              <a:ext uri="{FF2B5EF4-FFF2-40B4-BE49-F238E27FC236}">
                <a16:creationId xmlns:a16="http://schemas.microsoft.com/office/drawing/2014/main" xmlns="" id="{FA279CE0-2D42-4112-A6A4-D117C61A3648}"/>
              </a:ext>
            </a:extLst>
          </p:cNvPr>
          <p:cNvSpPr>
            <a:spLocks noGrp="1" noRot="1" noChangeAspect="1" noChangeArrowheads="1" noTextEdit="1"/>
          </p:cNvSpPr>
          <p:nvPr>
            <p:ph type="sldImg" idx="2"/>
          </p:nvPr>
        </p:nvSpPr>
        <p:spPr bwMode="auto">
          <a:xfrm>
            <a:off x="92075" y="746125"/>
            <a:ext cx="662622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xmlns="" id="{209167BC-BF66-4CAB-A8FB-B8C644E9A58E}"/>
              </a:ext>
            </a:extLst>
          </p:cNvPr>
          <p:cNvSpPr>
            <a:spLocks noGrp="1" noChangeArrowheads="1"/>
          </p:cNvSpPr>
          <p:nvPr>
            <p:ph type="body" sz="quarter" idx="3"/>
          </p:nvPr>
        </p:nvSpPr>
        <p:spPr bwMode="auto">
          <a:xfrm>
            <a:off x="679451" y="4721226"/>
            <a:ext cx="5449888"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7" tIns="45779" rIns="91557" bIns="45779" numCol="1" anchor="t" anchorCtr="0" compatLnSpc="1">
            <a:prstTxWarp prst="textNoShape">
              <a:avLst/>
            </a:prstTxWarp>
          </a:bodyPr>
          <a:lstStyle/>
          <a:p>
            <a:pPr lvl="0"/>
            <a:r>
              <a:rPr lang="de-DE" altLang="en-US" noProof="0"/>
              <a:t>Fare clic per modificare gli stili del testo dello schema</a:t>
            </a:r>
          </a:p>
          <a:p>
            <a:pPr lvl="1"/>
            <a:r>
              <a:rPr lang="de-DE" altLang="en-US" noProof="0"/>
              <a:t>Secondo livello</a:t>
            </a:r>
          </a:p>
          <a:p>
            <a:pPr lvl="2"/>
            <a:r>
              <a:rPr lang="de-DE" altLang="en-US" noProof="0"/>
              <a:t>Terzo livello</a:t>
            </a:r>
          </a:p>
          <a:p>
            <a:pPr lvl="3"/>
            <a:r>
              <a:rPr lang="de-DE" altLang="en-US" noProof="0"/>
              <a:t>Quarto livello</a:t>
            </a:r>
          </a:p>
          <a:p>
            <a:pPr lvl="4"/>
            <a:r>
              <a:rPr lang="de-DE" altLang="en-US" noProof="0"/>
              <a:t>Quinto livello</a:t>
            </a:r>
          </a:p>
        </p:txBody>
      </p:sp>
      <p:sp>
        <p:nvSpPr>
          <p:cNvPr id="9222" name="Rectangle 6">
            <a:extLst>
              <a:ext uri="{FF2B5EF4-FFF2-40B4-BE49-F238E27FC236}">
                <a16:creationId xmlns:a16="http://schemas.microsoft.com/office/drawing/2014/main" xmlns="" id="{AFB4153E-E636-4FEB-9C1A-F938C60230E7}"/>
              </a:ext>
            </a:extLst>
          </p:cNvPr>
          <p:cNvSpPr>
            <a:spLocks noGrp="1" noChangeArrowheads="1"/>
          </p:cNvSpPr>
          <p:nvPr>
            <p:ph type="ftr" sz="quarter" idx="4"/>
          </p:nvPr>
        </p:nvSpPr>
        <p:spPr bwMode="auto">
          <a:xfrm>
            <a:off x="1" y="9440863"/>
            <a:ext cx="295116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7" tIns="45779" rIns="91557" bIns="45779" numCol="1" anchor="b" anchorCtr="0" compatLnSpc="1">
            <a:prstTxWarp prst="textNoShape">
              <a:avLst/>
            </a:prstTxWarp>
          </a:bodyPr>
          <a:lstStyle>
            <a:lvl1pPr defTabSz="915782" eaLnBrk="1" hangingPunct="1">
              <a:defRPr sz="1200"/>
            </a:lvl1pPr>
          </a:lstStyle>
          <a:p>
            <a:pPr>
              <a:defRPr/>
            </a:pPr>
            <a:endParaRPr lang="de-DE" altLang="en-US"/>
          </a:p>
        </p:txBody>
      </p:sp>
      <p:sp>
        <p:nvSpPr>
          <p:cNvPr id="9223" name="Rectangle 7">
            <a:extLst>
              <a:ext uri="{FF2B5EF4-FFF2-40B4-BE49-F238E27FC236}">
                <a16:creationId xmlns:a16="http://schemas.microsoft.com/office/drawing/2014/main" xmlns="" id="{C9DFCC67-9D38-4240-AA52-72F30CE79C02}"/>
              </a:ext>
            </a:extLst>
          </p:cNvPr>
          <p:cNvSpPr>
            <a:spLocks noGrp="1" noChangeArrowheads="1"/>
          </p:cNvSpPr>
          <p:nvPr>
            <p:ph type="sldNum" sz="quarter" idx="5"/>
          </p:nvPr>
        </p:nvSpPr>
        <p:spPr bwMode="auto">
          <a:xfrm>
            <a:off x="3856038" y="9440863"/>
            <a:ext cx="29511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7" tIns="45779" rIns="91557" bIns="45779" numCol="1" anchor="b" anchorCtr="0" compatLnSpc="1">
            <a:prstTxWarp prst="textNoShape">
              <a:avLst/>
            </a:prstTxWarp>
          </a:bodyPr>
          <a:lstStyle>
            <a:lvl1pPr algn="r" defTabSz="915782" eaLnBrk="1" hangingPunct="1">
              <a:defRPr sz="1200"/>
            </a:lvl1pPr>
          </a:lstStyle>
          <a:p>
            <a:pPr>
              <a:defRPr/>
            </a:pPr>
            <a:fld id="{0A3F7568-3C7E-4C54-A44D-346FD24CF73B}" type="slidenum">
              <a:rPr lang="de-DE" altLang="en-US"/>
              <a:pPr>
                <a:defRPr/>
              </a:pPr>
              <a:t>‹N›</a:t>
            </a:fld>
            <a:endParaRPr lang="de-DE" altLang="en-US"/>
          </a:p>
        </p:txBody>
      </p:sp>
    </p:spTree>
    <p:extLst>
      <p:ext uri="{BB962C8B-B14F-4D97-AF65-F5344CB8AC3E}">
        <p14:creationId xmlns:p14="http://schemas.microsoft.com/office/powerpoint/2010/main" val="111045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2</a:t>
            </a:fld>
            <a:endParaRPr lang="de-DE" altLang="en-US"/>
          </a:p>
        </p:txBody>
      </p:sp>
    </p:spTree>
    <p:extLst>
      <p:ext uri="{BB962C8B-B14F-4D97-AF65-F5344CB8AC3E}">
        <p14:creationId xmlns:p14="http://schemas.microsoft.com/office/powerpoint/2010/main" val="139259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12</a:t>
            </a:fld>
            <a:endParaRPr lang="de-DE" altLang="en-US"/>
          </a:p>
        </p:txBody>
      </p:sp>
    </p:spTree>
    <p:extLst>
      <p:ext uri="{BB962C8B-B14F-4D97-AF65-F5344CB8AC3E}">
        <p14:creationId xmlns:p14="http://schemas.microsoft.com/office/powerpoint/2010/main" val="309441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74132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5163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7413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2752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7675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25</a:t>
            </a:fld>
            <a:endParaRPr lang="de-DE" altLang="en-US"/>
          </a:p>
        </p:txBody>
      </p:sp>
    </p:spTree>
    <p:extLst>
      <p:ext uri="{BB962C8B-B14F-4D97-AF65-F5344CB8AC3E}">
        <p14:creationId xmlns:p14="http://schemas.microsoft.com/office/powerpoint/2010/main" val="309441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417413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sz="1100" dirty="0">
              <a:solidFill>
                <a:schemeClr val="tx1"/>
              </a:solidFill>
            </a:endParaRPr>
          </a:p>
        </p:txBody>
      </p:sp>
    </p:spTree>
    <p:extLst>
      <p:ext uri="{BB962C8B-B14F-4D97-AF65-F5344CB8AC3E}">
        <p14:creationId xmlns:p14="http://schemas.microsoft.com/office/powerpoint/2010/main" val="109204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70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6944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86406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it-IT" sz="12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4198848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it-IT" sz="1600" b="1"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1746171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it-IT" sz="1200" b="0" i="0" u="none" strike="noStrike"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165340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33</a:t>
            </a:fld>
            <a:endParaRPr lang="de-DE" altLang="en-US"/>
          </a:p>
        </p:txBody>
      </p:sp>
    </p:spTree>
    <p:extLst>
      <p:ext uri="{BB962C8B-B14F-4D97-AF65-F5344CB8AC3E}">
        <p14:creationId xmlns:p14="http://schemas.microsoft.com/office/powerpoint/2010/main" val="418473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520973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12138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34455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5089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294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13717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23253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93398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143476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803470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44</a:t>
            </a:fld>
            <a:endParaRPr lang="de-DE" altLang="en-US"/>
          </a:p>
        </p:txBody>
      </p:sp>
    </p:spTree>
    <p:extLst>
      <p:ext uri="{BB962C8B-B14F-4D97-AF65-F5344CB8AC3E}">
        <p14:creationId xmlns:p14="http://schemas.microsoft.com/office/powerpoint/2010/main" val="4184733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it-IT" sz="12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2423253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3585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it-IT" sz="11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4114959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3521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6685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5</a:t>
            </a:fld>
            <a:endParaRPr lang="de-DE" altLang="en-US"/>
          </a:p>
        </p:txBody>
      </p:sp>
    </p:spTree>
    <p:extLst>
      <p:ext uri="{BB962C8B-B14F-4D97-AF65-F5344CB8AC3E}">
        <p14:creationId xmlns:p14="http://schemas.microsoft.com/office/powerpoint/2010/main" val="1392596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pPr marL="0" indent="0" algn="just">
              <a:buFontTx/>
              <a:buNone/>
            </a:pPr>
            <a:endParaRPr lang="it-IT" sz="1100" b="1" dirty="0">
              <a:solidFill>
                <a:schemeClr val="tx1"/>
              </a:solidFill>
            </a:endParaRPr>
          </a:p>
        </p:txBody>
      </p:sp>
    </p:spTree>
    <p:extLst>
      <p:ext uri="{BB962C8B-B14F-4D97-AF65-F5344CB8AC3E}">
        <p14:creationId xmlns:p14="http://schemas.microsoft.com/office/powerpoint/2010/main" val="2710428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51</a:t>
            </a:fld>
            <a:endParaRPr lang="de-DE" altLang="en-US"/>
          </a:p>
        </p:txBody>
      </p:sp>
    </p:spTree>
    <p:extLst>
      <p:ext uri="{BB962C8B-B14F-4D97-AF65-F5344CB8AC3E}">
        <p14:creationId xmlns:p14="http://schemas.microsoft.com/office/powerpoint/2010/main" val="226793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6944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5703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0A3F7568-3C7E-4C54-A44D-346FD24CF73B}" type="slidenum">
              <a:rPr lang="de-DE" altLang="en-US" smtClean="0"/>
              <a:pPr>
                <a:defRPr/>
              </a:pPr>
              <a:t>8</a:t>
            </a:fld>
            <a:endParaRPr lang="de-DE" altLang="en-US"/>
          </a:p>
        </p:txBody>
      </p:sp>
    </p:spTree>
    <p:extLst>
      <p:ext uri="{BB962C8B-B14F-4D97-AF65-F5344CB8AC3E}">
        <p14:creationId xmlns:p14="http://schemas.microsoft.com/office/powerpoint/2010/main" val="139259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endParaRPr lang="it-IT" sz="1100" dirty="0">
              <a:solidFill>
                <a:schemeClr val="tx1"/>
              </a:solidFill>
            </a:endParaRPr>
          </a:p>
        </p:txBody>
      </p:sp>
    </p:spTree>
    <p:extLst>
      <p:ext uri="{BB962C8B-B14F-4D97-AF65-F5344CB8AC3E}">
        <p14:creationId xmlns:p14="http://schemas.microsoft.com/office/powerpoint/2010/main" val="376944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xmlns="" id="{C3B08264-ACD7-4610-B868-63F1261159F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it-IT" sz="11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704240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eite Präsentation">
    <p:spTree>
      <p:nvGrpSpPr>
        <p:cNvPr id="1" name=""/>
        <p:cNvGrpSpPr/>
        <p:nvPr/>
      </p:nvGrpSpPr>
      <p:grpSpPr>
        <a:xfrm>
          <a:off x="0" y="0"/>
          <a:ext cx="0" cy="0"/>
          <a:chOff x="0" y="0"/>
          <a:chExt cx="0" cy="0"/>
        </a:xfrm>
      </p:grpSpPr>
      <p:pic>
        <p:nvPicPr>
          <p:cNvPr id="4" name="Grafik 4">
            <a:extLst>
              <a:ext uri="{FF2B5EF4-FFF2-40B4-BE49-F238E27FC236}">
                <a16:creationId xmlns:a16="http://schemas.microsoft.com/office/drawing/2014/main" xmlns="" id="{B42BE4AD-B955-456A-9748-32B067D127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288" y="1389063"/>
            <a:ext cx="12501563"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xmlns="" id="{E1B5E580-615B-4A4B-9DC2-5EB3BB841EEA}"/>
              </a:ext>
            </a:extLst>
          </p:cNvPr>
          <p:cNvSpPr/>
          <p:nvPr userDrawn="1"/>
        </p:nvSpPr>
        <p:spPr>
          <a:xfrm>
            <a:off x="-95250" y="1042988"/>
            <a:ext cx="12384088" cy="358775"/>
          </a:xfrm>
          <a:prstGeom prst="rect">
            <a:avLst/>
          </a:prstGeom>
          <a:solidFill>
            <a:srgbClr val="CD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Grafik 7">
            <a:extLst>
              <a:ext uri="{FF2B5EF4-FFF2-40B4-BE49-F238E27FC236}">
                <a16:creationId xmlns:a16="http://schemas.microsoft.com/office/drawing/2014/main" xmlns="" id="{CD3E7E5A-1908-4CEB-B2BF-ABDC587619D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625" y="0"/>
            <a:ext cx="3889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83432" y="4005064"/>
            <a:ext cx="10972800" cy="1081088"/>
          </a:xfrm>
        </p:spPr>
        <p:txBody>
          <a:bodyPr/>
          <a:lstStyle>
            <a:lvl1pPr>
              <a:defRPr/>
            </a:lvl1pPr>
          </a:lstStyle>
          <a:p>
            <a:r>
              <a:rPr lang="de-DE" dirty="0"/>
              <a:t>Titelmasterformat durch Klicken bearbeiten</a:t>
            </a:r>
          </a:p>
        </p:txBody>
      </p:sp>
      <p:sp>
        <p:nvSpPr>
          <p:cNvPr id="7" name="Textplatzhalter 6"/>
          <p:cNvSpPr>
            <a:spLocks noGrp="1"/>
          </p:cNvSpPr>
          <p:nvPr>
            <p:ph type="body" sz="quarter" idx="10"/>
          </p:nvPr>
        </p:nvSpPr>
        <p:spPr>
          <a:xfrm>
            <a:off x="2711450" y="5229225"/>
            <a:ext cx="8785225" cy="720725"/>
          </a:xfrm>
          <a:prstGeom prst="rect">
            <a:avLst/>
          </a:prstGeom>
        </p:spPr>
        <p:txBody>
          <a:bodyPr/>
          <a:lstStyle>
            <a:lvl1pPr marL="0" indent="0">
              <a:buNone/>
              <a:defRPr sz="2400" baseline="0"/>
            </a:lvl1pPr>
          </a:lstStyle>
          <a:p>
            <a:pPr lvl="0"/>
            <a:r>
              <a:rPr lang="de-DE"/>
              <a:t>Formatvorlagen des Textmasters bearbeiten</a:t>
            </a:r>
          </a:p>
        </p:txBody>
      </p:sp>
    </p:spTree>
    <p:extLst>
      <p:ext uri="{BB962C8B-B14F-4D97-AF65-F5344CB8AC3E}">
        <p14:creationId xmlns:p14="http://schemas.microsoft.com/office/powerpoint/2010/main" val="2386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eite Logo unten rechts">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xmlns="" id="{AD8B9A57-E7A9-4CC6-8863-1A18E0C694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12125" y="5748338"/>
            <a:ext cx="3889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911424" y="1556792"/>
            <a:ext cx="10972800" cy="1081088"/>
          </a:xfrm>
        </p:spPr>
        <p:txBody>
          <a:bodyPr/>
          <a:lstStyle>
            <a:lvl1pPr>
              <a:defRPr/>
            </a:lvl1pPr>
          </a:lstStyle>
          <a:p>
            <a:r>
              <a:rPr lang="de-DE"/>
              <a:t>Titelmasterformat durch Klicken bearbeiten</a:t>
            </a:r>
            <a:endParaRPr lang="de-DE" dirty="0"/>
          </a:p>
        </p:txBody>
      </p:sp>
      <p:sp>
        <p:nvSpPr>
          <p:cNvPr id="5" name="Textplatzhalter 4"/>
          <p:cNvSpPr>
            <a:spLocks noGrp="1"/>
          </p:cNvSpPr>
          <p:nvPr>
            <p:ph type="body" sz="quarter" idx="10"/>
          </p:nvPr>
        </p:nvSpPr>
        <p:spPr>
          <a:xfrm>
            <a:off x="1487488" y="2852738"/>
            <a:ext cx="9793287" cy="2736850"/>
          </a:xfrm>
          <a:prstGeom prst="rect">
            <a:avLst/>
          </a:prstGeom>
        </p:spPr>
        <p:txBody>
          <a:bodyPr/>
          <a:lstStyle>
            <a:lvl1pPr marL="0" indent="0">
              <a:buNone/>
              <a:defRPr sz="2400" baseline="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29208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eite Logo oben links">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D1F7B40B-017B-4F36-A7D0-A840CFF4C3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25" y="0"/>
            <a:ext cx="3889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911424" y="1556792"/>
            <a:ext cx="10972800" cy="1081088"/>
          </a:xfrm>
        </p:spPr>
        <p:txBody>
          <a:bodyPr/>
          <a:lstStyle>
            <a:lvl1pPr>
              <a:defRPr/>
            </a:lvl1pPr>
          </a:lstStyle>
          <a:p>
            <a:r>
              <a:rPr lang="de-DE"/>
              <a:t>Titelmasterformat durch Klicken bearbeiten</a:t>
            </a:r>
            <a:endParaRPr lang="de-DE" dirty="0"/>
          </a:p>
        </p:txBody>
      </p:sp>
      <p:sp>
        <p:nvSpPr>
          <p:cNvPr id="4" name="Textplatzhalter 4"/>
          <p:cNvSpPr>
            <a:spLocks noGrp="1"/>
          </p:cNvSpPr>
          <p:nvPr>
            <p:ph type="body" sz="quarter" idx="10"/>
          </p:nvPr>
        </p:nvSpPr>
        <p:spPr>
          <a:xfrm>
            <a:off x="1487488" y="2852738"/>
            <a:ext cx="9793287" cy="2736850"/>
          </a:xfrm>
          <a:prstGeom prst="rect">
            <a:avLst/>
          </a:prstGeom>
        </p:spPr>
        <p:txBody>
          <a:bodyPr/>
          <a:lstStyle>
            <a:lvl1pPr marL="0" indent="0">
              <a:buNone/>
              <a:defRPr sz="2400" baseline="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0064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seite Logo oben links">
    <p:spTree>
      <p:nvGrpSpPr>
        <p:cNvPr id="1" name=""/>
        <p:cNvGrpSpPr/>
        <p:nvPr/>
      </p:nvGrpSpPr>
      <p:grpSpPr>
        <a:xfrm>
          <a:off x="0" y="0"/>
          <a:ext cx="0" cy="0"/>
          <a:chOff x="0" y="0"/>
          <a:chExt cx="0" cy="0"/>
        </a:xfrm>
      </p:grpSpPr>
      <p:pic>
        <p:nvPicPr>
          <p:cNvPr id="3" name="Grafik 4">
            <a:extLst>
              <a:ext uri="{FF2B5EF4-FFF2-40B4-BE49-F238E27FC236}">
                <a16:creationId xmlns:a16="http://schemas.microsoft.com/office/drawing/2014/main" xmlns="" id="{7C08B6EB-3B76-4C48-97F0-576334691E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25" y="0"/>
            <a:ext cx="38893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23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ildseite Logo oben link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ADED6D99-777B-49C4-8B54-2E30647A18AB}"/>
              </a:ext>
            </a:extLst>
          </p:cNvPr>
          <p:cNvSpPr/>
          <p:nvPr userDrawn="1"/>
        </p:nvSpPr>
        <p:spPr>
          <a:xfrm>
            <a:off x="-240704" y="-99392"/>
            <a:ext cx="12529392" cy="6957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477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9BA2D888-35E4-4CF1-B6C8-6811DD3CB4F9}"/>
              </a:ext>
            </a:extLst>
          </p:cNvPr>
          <p:cNvSpPr>
            <a:spLocks noGrp="1"/>
          </p:cNvSpPr>
          <p:nvPr>
            <p:ph type="dt" sz="half" idx="10"/>
          </p:nvPr>
        </p:nvSpPr>
        <p:spPr/>
        <p:txBody>
          <a:bodyPr/>
          <a:lstStyle/>
          <a:p>
            <a:fld id="{075EEDBC-3CAB-4CFA-A917-CD65D7A862C8}" type="datetimeFigureOut">
              <a:rPr lang="de-DE" smtClean="0"/>
              <a:t>06.07.2020</a:t>
            </a:fld>
            <a:endParaRPr lang="de-DE"/>
          </a:p>
        </p:txBody>
      </p:sp>
      <p:sp>
        <p:nvSpPr>
          <p:cNvPr id="3" name="Fußzeilenplatzhalter 2">
            <a:extLst>
              <a:ext uri="{FF2B5EF4-FFF2-40B4-BE49-F238E27FC236}">
                <a16:creationId xmlns:a16="http://schemas.microsoft.com/office/drawing/2014/main" xmlns="" id="{81B60842-B855-4971-8C95-D9B0DE9E848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28B6315B-3120-4814-BC47-CAA63F926B9B}"/>
              </a:ext>
            </a:extLst>
          </p:cNvPr>
          <p:cNvSpPr>
            <a:spLocks noGrp="1"/>
          </p:cNvSpPr>
          <p:nvPr>
            <p:ph type="sldNum" sz="quarter" idx="12"/>
          </p:nvPr>
        </p:nvSpPr>
        <p:spPr/>
        <p:txBody>
          <a:bodyPr/>
          <a:lstStyle/>
          <a:p>
            <a:fld id="{17888E59-D681-4DE1-BAB0-3BD49D1192F9}" type="slidenum">
              <a:rPr lang="de-DE" smtClean="0"/>
              <a:t>‹N›</a:t>
            </a:fld>
            <a:endParaRPr lang="de-DE"/>
          </a:p>
        </p:txBody>
      </p:sp>
    </p:spTree>
    <p:extLst>
      <p:ext uri="{BB962C8B-B14F-4D97-AF65-F5344CB8AC3E}">
        <p14:creationId xmlns:p14="http://schemas.microsoft.com/office/powerpoint/2010/main" val="66248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C159DF-2DAF-4F63-BF3A-D6FEEC0ABD8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6E8B91B-0B21-431E-B33E-3054A29EE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93422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F89C9EA-458E-4291-B750-73E689E17BA1}"/>
              </a:ext>
            </a:extLst>
          </p:cNvPr>
          <p:cNvSpPr>
            <a:spLocks noGrp="1" noChangeArrowheads="1"/>
          </p:cNvSpPr>
          <p:nvPr>
            <p:ph type="title"/>
          </p:nvPr>
        </p:nvSpPr>
        <p:spPr bwMode="auto">
          <a:xfrm>
            <a:off x="695325" y="2133600"/>
            <a:ext cx="109728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Layoutvorlage für Pressekonferenzen im Palais Widman</a:t>
            </a:r>
          </a:p>
        </p:txBody>
      </p:sp>
      <p:sp>
        <p:nvSpPr>
          <p:cNvPr id="4" name="Rectangle 5">
            <a:extLst>
              <a:ext uri="{FF2B5EF4-FFF2-40B4-BE49-F238E27FC236}">
                <a16:creationId xmlns:a16="http://schemas.microsoft.com/office/drawing/2014/main" xmlns="" id="{2DF736CD-4D1D-4D76-B7E4-F2118A34DD4A}"/>
              </a:ext>
            </a:extLst>
          </p:cNvPr>
          <p:cNvSpPr/>
          <p:nvPr userDrawn="1"/>
        </p:nvSpPr>
        <p:spPr>
          <a:xfrm>
            <a:off x="-95250" y="1042988"/>
            <a:ext cx="6911975" cy="358775"/>
          </a:xfrm>
          <a:prstGeom prst="rect">
            <a:avLst/>
          </a:prstGeom>
          <a:solidFill>
            <a:srgbClr val="CD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7" r:id="rId6"/>
  </p:sldLayoutIdLst>
  <p:txStyles>
    <p:titleStyle>
      <a:lvl1pPr algn="ctr" rtl="0" eaLnBrk="0" fontAlgn="base" hangingPunct="0">
        <a:spcBef>
          <a:spcPct val="0"/>
        </a:spcBef>
        <a:spcAft>
          <a:spcPct val="0"/>
        </a:spcAft>
        <a:defRPr sz="3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2pPr>
      <a:lvl3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3pPr>
      <a:lvl4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4pPr>
      <a:lvl5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eaLnBrk="0" fontAlgn="base" hangingPunct="0">
        <a:spcBef>
          <a:spcPct val="20000"/>
        </a:spcBef>
        <a:spcAft>
          <a:spcPct val="0"/>
        </a:spcAft>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spcBef>
          <a:spcPct val="20000"/>
        </a:spcBef>
        <a:spcAft>
          <a:spcPct val="0"/>
        </a:spcAft>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spcBef>
          <a:spcPct val="20000"/>
        </a:spcBef>
        <a:spcAft>
          <a:spcPct val="0"/>
        </a:spcAft>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spcBef>
          <a:spcPct val="20000"/>
        </a:spcBef>
        <a:spcAft>
          <a:spcPct val="0"/>
        </a:spcAft>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36"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5" algn="ctr" rtl="0" fontAlgn="base">
        <a:spcBef>
          <a:spcPct val="0"/>
        </a:spcBef>
        <a:spcAft>
          <a:spcPct val="0"/>
        </a:spcAft>
        <a:defRPr sz="4400">
          <a:solidFill>
            <a:schemeClr val="tx1"/>
          </a:solidFill>
          <a:latin typeface="Calibri" pitchFamily="34" charset="0"/>
        </a:defRPr>
      </a:lvl6pPr>
      <a:lvl7pPr marL="914370" algn="ctr" rtl="0" fontAlgn="base">
        <a:spcBef>
          <a:spcPct val="0"/>
        </a:spcBef>
        <a:spcAft>
          <a:spcPct val="0"/>
        </a:spcAft>
        <a:defRPr sz="4400">
          <a:solidFill>
            <a:schemeClr val="tx1"/>
          </a:solidFill>
          <a:latin typeface="Calibri" pitchFamily="34" charset="0"/>
        </a:defRPr>
      </a:lvl7pPr>
      <a:lvl8pPr marL="1371555" algn="ctr" rtl="0" fontAlgn="base">
        <a:spcBef>
          <a:spcPct val="0"/>
        </a:spcBef>
        <a:spcAft>
          <a:spcPct val="0"/>
        </a:spcAft>
        <a:defRPr sz="4400">
          <a:solidFill>
            <a:schemeClr val="tx1"/>
          </a:solidFill>
          <a:latin typeface="Calibri" pitchFamily="34" charset="0"/>
        </a:defRPr>
      </a:lvl8pPr>
      <a:lvl9pPr marL="182874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1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0" rtl="0" eaLnBrk="1" latinLnBrk="0" hangingPunct="1">
        <a:defRPr sz="1800" kern="1200">
          <a:solidFill>
            <a:schemeClr val="tx1"/>
          </a:solidFill>
          <a:latin typeface="+mn-lt"/>
          <a:ea typeface="+mn-ea"/>
          <a:cs typeface="+mn-cs"/>
        </a:defRPr>
      </a:lvl1pPr>
      <a:lvl2pPr marL="457185" algn="l" defTabSz="914370" rtl="0" eaLnBrk="1" latinLnBrk="0" hangingPunct="1">
        <a:defRPr sz="1800" kern="1200">
          <a:solidFill>
            <a:schemeClr val="tx1"/>
          </a:solidFill>
          <a:latin typeface="+mn-lt"/>
          <a:ea typeface="+mn-ea"/>
          <a:cs typeface="+mn-cs"/>
        </a:defRPr>
      </a:lvl2pPr>
      <a:lvl3pPr marL="914370" algn="l" defTabSz="914370" rtl="0" eaLnBrk="1" latinLnBrk="0" hangingPunct="1">
        <a:defRPr sz="1800" kern="1200">
          <a:solidFill>
            <a:schemeClr val="tx1"/>
          </a:solidFill>
          <a:latin typeface="+mn-lt"/>
          <a:ea typeface="+mn-ea"/>
          <a:cs typeface="+mn-cs"/>
        </a:defRPr>
      </a:lvl3pPr>
      <a:lvl4pPr marL="1371555" algn="l" defTabSz="914370" rtl="0" eaLnBrk="1" latinLnBrk="0" hangingPunct="1">
        <a:defRPr sz="1800" kern="1200">
          <a:solidFill>
            <a:schemeClr val="tx1"/>
          </a:solidFill>
          <a:latin typeface="+mn-lt"/>
          <a:ea typeface="+mn-ea"/>
          <a:cs typeface="+mn-cs"/>
        </a:defRPr>
      </a:lvl4pPr>
      <a:lvl5pPr marL="1828741" algn="l" defTabSz="914370" rtl="0" eaLnBrk="1" latinLnBrk="0" hangingPunct="1">
        <a:defRPr sz="1800" kern="1200">
          <a:solidFill>
            <a:schemeClr val="tx1"/>
          </a:solidFill>
          <a:latin typeface="+mn-lt"/>
          <a:ea typeface="+mn-ea"/>
          <a:cs typeface="+mn-cs"/>
        </a:defRPr>
      </a:lvl5pPr>
      <a:lvl6pPr marL="2285926" algn="l" defTabSz="914370" rtl="0" eaLnBrk="1" latinLnBrk="0" hangingPunct="1">
        <a:defRPr sz="1800" kern="1200">
          <a:solidFill>
            <a:schemeClr val="tx1"/>
          </a:solidFill>
          <a:latin typeface="+mn-lt"/>
          <a:ea typeface="+mn-ea"/>
          <a:cs typeface="+mn-cs"/>
        </a:defRPr>
      </a:lvl6pPr>
      <a:lvl7pPr marL="2743111" algn="l" defTabSz="914370" rtl="0" eaLnBrk="1" latinLnBrk="0" hangingPunct="1">
        <a:defRPr sz="1800" kern="1200">
          <a:solidFill>
            <a:schemeClr val="tx1"/>
          </a:solidFill>
          <a:latin typeface="+mn-lt"/>
          <a:ea typeface="+mn-ea"/>
          <a:cs typeface="+mn-cs"/>
        </a:defRPr>
      </a:lvl7pPr>
      <a:lvl8pPr marL="3200296" algn="l" defTabSz="914370" rtl="0" eaLnBrk="1" latinLnBrk="0" hangingPunct="1">
        <a:defRPr sz="1800" kern="1200">
          <a:solidFill>
            <a:schemeClr val="tx1"/>
          </a:solidFill>
          <a:latin typeface="+mn-lt"/>
          <a:ea typeface="+mn-ea"/>
          <a:cs typeface="+mn-cs"/>
        </a:defRPr>
      </a:lvl8pPr>
      <a:lvl9pPr marL="3657481" algn="l" defTabSz="914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provinz.bz.it/evaluationsstelle-deutschsprachiges-bildungssyste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4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21.sv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a:extLst>
              <a:ext uri="{FF2B5EF4-FFF2-40B4-BE49-F238E27FC236}">
                <a16:creationId xmlns:a16="http://schemas.microsoft.com/office/drawing/2014/main" xmlns="" id="{18BDFFCA-9324-4A62-8AF8-0DEB0EB41C9E}"/>
              </a:ext>
            </a:extLst>
          </p:cNvPr>
          <p:cNvSpPr>
            <a:spLocks/>
          </p:cNvSpPr>
          <p:nvPr/>
        </p:nvSpPr>
        <p:spPr bwMode="auto">
          <a:xfrm>
            <a:off x="1919536" y="5872763"/>
            <a:ext cx="44656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endParaRPr lang="en-US" altLang="it-IT" dirty="0"/>
          </a:p>
        </p:txBody>
      </p:sp>
      <p:sp>
        <p:nvSpPr>
          <p:cNvPr id="9219" name="Titel 1">
            <a:extLst>
              <a:ext uri="{FF2B5EF4-FFF2-40B4-BE49-F238E27FC236}">
                <a16:creationId xmlns:a16="http://schemas.microsoft.com/office/drawing/2014/main" xmlns="" id="{0232D6D5-C75F-436F-A76E-DE1F7FC2AC0F}"/>
              </a:ext>
            </a:extLst>
          </p:cNvPr>
          <p:cNvSpPr>
            <a:spLocks noGrp="1" noChangeArrowheads="1"/>
          </p:cNvSpPr>
          <p:nvPr>
            <p:ph type="title"/>
          </p:nvPr>
        </p:nvSpPr>
        <p:spPr>
          <a:xfrm>
            <a:off x="-600744" y="4268998"/>
            <a:ext cx="5402262" cy="1081087"/>
          </a:xfrm>
        </p:spPr>
        <p:txBody>
          <a:bodyPr/>
          <a:lstStyle/>
          <a:p>
            <a:r>
              <a:rPr lang="de-DE" altLang="de-DE" sz="2000" dirty="0">
                <a:solidFill>
                  <a:srgbClr val="CD0E16"/>
                </a:solidFill>
                <a:latin typeface="+mj-lt"/>
              </a:rPr>
              <a:t>Pressekonferenz </a:t>
            </a:r>
            <a:br>
              <a:rPr lang="de-DE" altLang="de-DE" sz="2000" dirty="0">
                <a:solidFill>
                  <a:srgbClr val="CD0E16"/>
                </a:solidFill>
                <a:latin typeface="+mj-lt"/>
              </a:rPr>
            </a:br>
            <a:r>
              <a:rPr lang="de-DE" altLang="de-DE" sz="2000" dirty="0">
                <a:solidFill>
                  <a:srgbClr val="CD0E16"/>
                </a:solidFill>
                <a:latin typeface="+mj-lt"/>
              </a:rPr>
              <a:t>Abschluss Bildungsjahr </a:t>
            </a:r>
            <a:br>
              <a:rPr lang="de-DE" altLang="de-DE" sz="2000" dirty="0">
                <a:solidFill>
                  <a:srgbClr val="CD0E16"/>
                </a:solidFill>
                <a:latin typeface="+mj-lt"/>
              </a:rPr>
            </a:br>
            <a:r>
              <a:rPr lang="de-DE" altLang="de-DE" sz="2000" dirty="0">
                <a:solidFill>
                  <a:srgbClr val="CD0E16"/>
                </a:solidFill>
                <a:latin typeface="+mj-lt"/>
              </a:rPr>
              <a:t>2019/20</a:t>
            </a:r>
            <a:r>
              <a:rPr lang="de-DE" altLang="de-DE" dirty="0">
                <a:solidFill>
                  <a:srgbClr val="CD0E16"/>
                </a:solidFill>
                <a:latin typeface="+mj-lt"/>
              </a:rPr>
              <a:t/>
            </a:r>
            <a:br>
              <a:rPr lang="de-DE" altLang="de-DE" dirty="0">
                <a:solidFill>
                  <a:srgbClr val="CD0E16"/>
                </a:solidFill>
                <a:latin typeface="+mj-lt"/>
              </a:rPr>
            </a:br>
            <a:endParaRPr lang="de-DE" altLang="de-DE" dirty="0">
              <a:solidFill>
                <a:srgbClr val="CD0E16"/>
              </a:solidFill>
              <a:latin typeface="+mj-lt"/>
            </a:endParaRPr>
          </a:p>
        </p:txBody>
      </p:sp>
      <p:sp>
        <p:nvSpPr>
          <p:cNvPr id="9220" name="Textplatzhalter 2">
            <a:extLst>
              <a:ext uri="{FF2B5EF4-FFF2-40B4-BE49-F238E27FC236}">
                <a16:creationId xmlns:a16="http://schemas.microsoft.com/office/drawing/2014/main" xmlns="" id="{D699064D-EAB0-4C91-BFA1-D3F410C1F6D9}"/>
              </a:ext>
            </a:extLst>
          </p:cNvPr>
          <p:cNvSpPr>
            <a:spLocks noGrp="1"/>
          </p:cNvSpPr>
          <p:nvPr>
            <p:ph type="body" sz="quarter" idx="10"/>
          </p:nvPr>
        </p:nvSpPr>
        <p:spPr bwMode="auto">
          <a:xfrm>
            <a:off x="1563278" y="6088663"/>
            <a:ext cx="878522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sz="2000" dirty="0"/>
              <a:t>6.7.2020</a:t>
            </a:r>
          </a:p>
        </p:txBody>
      </p:sp>
      <p:sp>
        <p:nvSpPr>
          <p:cNvPr id="5" name="Titel 1">
            <a:extLst>
              <a:ext uri="{FF2B5EF4-FFF2-40B4-BE49-F238E27FC236}">
                <a16:creationId xmlns:a16="http://schemas.microsoft.com/office/drawing/2014/main" xmlns="" id="{86FC2EA1-B587-41E6-9819-81066E4C4D3E}"/>
              </a:ext>
            </a:extLst>
          </p:cNvPr>
          <p:cNvSpPr txBox="1">
            <a:spLocks/>
          </p:cNvSpPr>
          <p:nvPr/>
        </p:nvSpPr>
        <p:spPr bwMode="auto">
          <a:xfrm>
            <a:off x="7678513" y="3933056"/>
            <a:ext cx="540226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2pPr>
            <a:lvl3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3pPr>
            <a:lvl4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4pPr>
            <a:lvl5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de-DE" altLang="de-DE" kern="0" dirty="0">
                <a:solidFill>
                  <a:srgbClr val="C00000"/>
                </a:solidFill>
              </a:rPr>
              <a:t> </a:t>
            </a:r>
            <a:r>
              <a:rPr lang="it-IT" altLang="de-DE" sz="2000" kern="0" dirty="0">
                <a:solidFill>
                  <a:srgbClr val="C00000"/>
                </a:solidFill>
                <a:latin typeface="+mj-lt"/>
              </a:rPr>
              <a:t>Conferenza stampa</a:t>
            </a:r>
          </a:p>
          <a:p>
            <a:pPr>
              <a:defRPr/>
            </a:pPr>
            <a:r>
              <a:rPr lang="it-IT" altLang="de-DE" sz="2000" kern="0" dirty="0">
                <a:solidFill>
                  <a:srgbClr val="C00000"/>
                </a:solidFill>
                <a:latin typeface="+mj-lt"/>
              </a:rPr>
              <a:t>fine anno scolastico </a:t>
            </a:r>
          </a:p>
          <a:p>
            <a:pPr>
              <a:defRPr/>
            </a:pPr>
            <a:r>
              <a:rPr lang="it-IT" altLang="de-DE" sz="2000" kern="0" dirty="0">
                <a:solidFill>
                  <a:srgbClr val="C00000"/>
                </a:solidFill>
                <a:latin typeface="+mj-lt"/>
              </a:rPr>
              <a:t>2019/20</a:t>
            </a:r>
            <a:endParaRPr lang="de-DE" altLang="de-DE" sz="2000" kern="0" dirty="0">
              <a:solidFill>
                <a:srgbClr val="C00000"/>
              </a:solidFill>
              <a:latin typeface="+mj-lt"/>
            </a:endParaRPr>
          </a:p>
        </p:txBody>
      </p:sp>
      <p:sp>
        <p:nvSpPr>
          <p:cNvPr id="7" name="Titel 1">
            <a:extLst>
              <a:ext uri="{FF2B5EF4-FFF2-40B4-BE49-F238E27FC236}">
                <a16:creationId xmlns:a16="http://schemas.microsoft.com/office/drawing/2014/main" xmlns="" id="{7F111A28-8D8E-45B0-ADB0-793B9F4CCCB0}"/>
              </a:ext>
            </a:extLst>
          </p:cNvPr>
          <p:cNvSpPr txBox="1">
            <a:spLocks noChangeArrowheads="1"/>
          </p:cNvSpPr>
          <p:nvPr/>
        </p:nvSpPr>
        <p:spPr bwMode="auto">
          <a:xfrm>
            <a:off x="3647728" y="4036511"/>
            <a:ext cx="5402262"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2pPr>
            <a:lvl3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3pPr>
            <a:lvl4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4pPr>
            <a:lvl5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de-DE" altLang="de-DE" sz="2000" i="1" kern="0" dirty="0" err="1">
                <a:solidFill>
                  <a:srgbClr val="CD0E16"/>
                </a:solidFill>
                <a:latin typeface="+mj-lt"/>
              </a:rPr>
              <a:t>Conferënza</a:t>
            </a:r>
            <a:r>
              <a:rPr lang="de-DE" altLang="de-DE" sz="2000" i="1" kern="0" dirty="0">
                <a:solidFill>
                  <a:srgbClr val="CD0E16"/>
                </a:solidFill>
                <a:latin typeface="+mj-lt"/>
              </a:rPr>
              <a:t> </a:t>
            </a:r>
            <a:r>
              <a:rPr lang="de-DE" altLang="de-DE" sz="2000" i="1" kern="0" dirty="0" err="1">
                <a:solidFill>
                  <a:srgbClr val="CD0E16"/>
                </a:solidFill>
                <a:latin typeface="+mj-lt"/>
              </a:rPr>
              <a:t>stampa</a:t>
            </a:r>
            <a:r>
              <a:rPr lang="de-DE" altLang="de-DE" sz="2000" i="1" kern="0" dirty="0">
                <a:solidFill>
                  <a:srgbClr val="CD0E16"/>
                </a:solidFill>
                <a:latin typeface="+mj-lt"/>
              </a:rPr>
              <a:t> </a:t>
            </a:r>
          </a:p>
          <a:p>
            <a:r>
              <a:rPr lang="de-DE" altLang="de-DE" sz="2000" i="1" kern="0" dirty="0" err="1">
                <a:solidFill>
                  <a:srgbClr val="CD0E16"/>
                </a:solidFill>
                <a:latin typeface="+mj-lt"/>
              </a:rPr>
              <a:t>Contlujiun</a:t>
            </a:r>
            <a:r>
              <a:rPr lang="de-DE" altLang="de-DE" sz="2000" i="1" kern="0" dirty="0">
                <a:solidFill>
                  <a:srgbClr val="CD0E16"/>
                </a:solidFill>
                <a:latin typeface="+mj-lt"/>
              </a:rPr>
              <a:t> dl </a:t>
            </a:r>
            <a:r>
              <a:rPr lang="de-DE" altLang="de-DE" sz="2000" i="1" kern="0" dirty="0" err="1">
                <a:solidFill>
                  <a:srgbClr val="CD0E16"/>
                </a:solidFill>
                <a:latin typeface="+mj-lt"/>
              </a:rPr>
              <a:t>ann</a:t>
            </a:r>
            <a:r>
              <a:rPr lang="de-DE" altLang="de-DE" sz="2000" i="1" kern="0" dirty="0">
                <a:solidFill>
                  <a:srgbClr val="CD0E16"/>
                </a:solidFill>
                <a:latin typeface="+mj-lt"/>
              </a:rPr>
              <a:t> de </a:t>
            </a:r>
            <a:r>
              <a:rPr lang="de-DE" altLang="de-DE" sz="2000" i="1" kern="0" dirty="0" err="1">
                <a:solidFill>
                  <a:srgbClr val="CD0E16"/>
                </a:solidFill>
                <a:latin typeface="+mj-lt"/>
              </a:rPr>
              <a:t>scora</a:t>
            </a:r>
            <a:r>
              <a:rPr lang="de-DE" altLang="de-DE" sz="2000" i="1" kern="0" dirty="0">
                <a:solidFill>
                  <a:srgbClr val="CD0E16"/>
                </a:solidFill>
                <a:latin typeface="+mj-lt"/>
              </a:rPr>
              <a:t> </a:t>
            </a:r>
          </a:p>
          <a:p>
            <a:r>
              <a:rPr lang="de-DE" altLang="de-DE" sz="2000" i="1" kern="0" dirty="0">
                <a:solidFill>
                  <a:srgbClr val="CD0E16"/>
                </a:solidFill>
                <a:latin typeface="+mj-lt"/>
              </a:rPr>
              <a:t>2019/20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13875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Didattica a </a:t>
            </a:r>
            <a:r>
              <a:rPr lang="de-DE" altLang="it-IT" sz="3200" b="1" dirty="0" err="1">
                <a:solidFill>
                  <a:srgbClr val="C00000"/>
                </a:solidFill>
                <a:latin typeface="+mj-lt"/>
                <a:cs typeface="Open Sans" panose="020B0606030504020204" pitchFamily="34" charset="0"/>
              </a:rPr>
              <a:t>Distanza</a:t>
            </a:r>
            <a:r>
              <a:rPr lang="de-DE" altLang="it-IT" sz="3200" b="1" dirty="0">
                <a:solidFill>
                  <a:srgbClr val="C00000"/>
                </a:solidFill>
                <a:latin typeface="+mj-lt"/>
                <a:cs typeface="Open Sans" panose="020B0606030504020204" pitchFamily="34" charset="0"/>
              </a:rPr>
              <a:t> (</a:t>
            </a:r>
            <a:r>
              <a:rPr lang="de-DE" altLang="it-IT" sz="3200" b="1" dirty="0" err="1">
                <a:solidFill>
                  <a:srgbClr val="C00000"/>
                </a:solidFill>
                <a:latin typeface="+mj-lt"/>
                <a:cs typeface="Open Sans" panose="020B0606030504020204" pitchFamily="34" charset="0"/>
              </a:rPr>
              <a:t>DaD</a:t>
            </a:r>
            <a:r>
              <a:rPr lang="de-DE" altLang="it-IT" sz="3200" b="1" dirty="0">
                <a:solidFill>
                  <a:srgbClr val="C00000"/>
                </a:solidFill>
                <a:latin typeface="+mj-lt"/>
                <a:cs typeface="Open Sans" panose="020B0606030504020204" pitchFamily="34" charset="0"/>
              </a:rPr>
              <a:t>) </a:t>
            </a:r>
          </a:p>
          <a:p>
            <a:pPr eaLnBrk="1" hangingPunct="1">
              <a:defRPr/>
            </a:pPr>
            <a:r>
              <a:rPr lang="it-IT" altLang="it-IT" sz="2000" b="1" dirty="0">
                <a:solidFill>
                  <a:srgbClr val="666D70"/>
                </a:solidFill>
                <a:latin typeface="+mj-lt"/>
                <a:cs typeface="Open Sans" panose="020B0606030504020204" pitchFamily="34" charset="0"/>
              </a:rPr>
              <a:t>Questionario su studenti della scuola superiore, docenti e dirigenti scolastici</a:t>
            </a: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14D710E3-96FE-4211-9050-955C018CE046}"/>
              </a:ext>
            </a:extLst>
          </p:cNvPr>
          <p:cNvSpPr/>
          <p:nvPr/>
        </p:nvSpPr>
        <p:spPr>
          <a:xfrm>
            <a:off x="402208" y="2537278"/>
            <a:ext cx="5693792" cy="4154984"/>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92% </a:t>
            </a:r>
            <a:r>
              <a:rPr lang="it-IT" sz="2000" kern="0" dirty="0">
                <a:solidFill>
                  <a:srgbClr val="666D70"/>
                </a:solidFill>
                <a:latin typeface="+mn-lt"/>
              </a:rPr>
              <a:t>degli istituti </a:t>
            </a:r>
            <a:r>
              <a:rPr lang="it-IT" sz="2000" b="1" kern="0" dirty="0">
                <a:solidFill>
                  <a:srgbClr val="666D70"/>
                </a:solidFill>
                <a:latin typeface="+mn-lt"/>
              </a:rPr>
              <a:t>ha fornito dispositivi </a:t>
            </a:r>
            <a:r>
              <a:rPr lang="it-IT" sz="2000" kern="0" dirty="0">
                <a:solidFill>
                  <a:srgbClr val="666D70"/>
                </a:solidFill>
                <a:latin typeface="+mn-lt"/>
              </a:rPr>
              <a:t>in comodato</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Raggiunti tutti gli studenti</a:t>
            </a:r>
            <a:endParaRPr lang="it-IT" sz="2000" kern="0" dirty="0">
              <a:solidFill>
                <a:srgbClr val="666D70"/>
              </a:solidFill>
              <a:latin typeface="+mn-lt"/>
            </a:endParaRP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Durata media </a:t>
            </a:r>
            <a:r>
              <a:rPr lang="it-IT" sz="2000" kern="0" dirty="0">
                <a:solidFill>
                  <a:srgbClr val="666D70"/>
                </a:solidFill>
                <a:latin typeface="+mn-lt"/>
              </a:rPr>
              <a:t>lezione: </a:t>
            </a:r>
            <a:r>
              <a:rPr lang="it-IT" sz="2000" b="1" kern="0" dirty="0">
                <a:solidFill>
                  <a:srgbClr val="666D70"/>
                </a:solidFill>
                <a:latin typeface="+mn-lt"/>
              </a:rPr>
              <a:t>50 - 40 minuti </a:t>
            </a: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Buona/Ottima </a:t>
            </a:r>
            <a:r>
              <a:rPr lang="it-IT" sz="2000" b="1" kern="0" dirty="0">
                <a:solidFill>
                  <a:srgbClr val="666D70"/>
                </a:solidFill>
                <a:latin typeface="+mn-lt"/>
              </a:rPr>
              <a:t>partecipazione degli studenti</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67% </a:t>
            </a:r>
            <a:r>
              <a:rPr lang="it-IT" sz="2000" kern="0" dirty="0">
                <a:solidFill>
                  <a:srgbClr val="666D70"/>
                </a:solidFill>
                <a:latin typeface="+mn-lt"/>
              </a:rPr>
              <a:t>degli studenti </a:t>
            </a:r>
            <a:r>
              <a:rPr lang="it-IT" sz="2000" b="1" kern="0" dirty="0">
                <a:solidFill>
                  <a:srgbClr val="666D70"/>
                </a:solidFill>
                <a:latin typeface="+mn-lt"/>
              </a:rPr>
              <a:t>valuta buono/ottimo</a:t>
            </a:r>
            <a:r>
              <a:rPr lang="it-IT" sz="2000" kern="0" dirty="0">
                <a:solidFill>
                  <a:srgbClr val="666D70"/>
                </a:solidFill>
                <a:latin typeface="+mn-lt"/>
              </a:rPr>
              <a:t> il </a:t>
            </a:r>
            <a:r>
              <a:rPr lang="it-IT" sz="2000" b="1" kern="0" dirty="0">
                <a:solidFill>
                  <a:srgbClr val="666D70"/>
                </a:solidFill>
                <a:latin typeface="+mn-lt"/>
              </a:rPr>
              <a:t>lavoro</a:t>
            </a:r>
            <a:r>
              <a:rPr lang="it-IT" sz="2000" kern="0" dirty="0">
                <a:solidFill>
                  <a:srgbClr val="666D70"/>
                </a:solidFill>
                <a:latin typeface="+mn-lt"/>
              </a:rPr>
              <a:t> dei </a:t>
            </a:r>
            <a:r>
              <a:rPr lang="it-IT" sz="2000" b="1" kern="0" dirty="0">
                <a:solidFill>
                  <a:srgbClr val="666D70"/>
                </a:solidFill>
                <a:latin typeface="+mn-lt"/>
              </a:rPr>
              <a:t>docenti</a:t>
            </a: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Principali </a:t>
            </a:r>
            <a:r>
              <a:rPr lang="it-IT" sz="2000" b="1" kern="0" dirty="0">
                <a:solidFill>
                  <a:srgbClr val="666D70"/>
                </a:solidFill>
                <a:latin typeface="+mn-lt"/>
              </a:rPr>
              <a:t>attività</a:t>
            </a:r>
            <a:r>
              <a:rPr lang="it-IT" sz="2000" kern="0" dirty="0">
                <a:solidFill>
                  <a:srgbClr val="666D70"/>
                </a:solidFill>
                <a:latin typeface="+mn-lt"/>
              </a:rPr>
              <a:t>: </a:t>
            </a:r>
            <a:r>
              <a:rPr lang="it-IT" sz="2000" b="1" kern="0" dirty="0">
                <a:solidFill>
                  <a:srgbClr val="666D70"/>
                </a:solidFill>
                <a:latin typeface="+mn-lt"/>
              </a:rPr>
              <a:t>videolezioni</a:t>
            </a:r>
            <a:r>
              <a:rPr lang="it-IT" sz="2000" kern="0" dirty="0">
                <a:solidFill>
                  <a:srgbClr val="666D70"/>
                </a:solidFill>
                <a:latin typeface="+mn-lt"/>
              </a:rPr>
              <a:t> in diretta, invio di </a:t>
            </a:r>
            <a:r>
              <a:rPr lang="it-IT" sz="2000" b="1" kern="0" dirty="0">
                <a:solidFill>
                  <a:srgbClr val="666D70"/>
                </a:solidFill>
                <a:latin typeface="+mn-lt"/>
              </a:rPr>
              <a:t>compiti</a:t>
            </a:r>
            <a:r>
              <a:rPr lang="it-IT" sz="2000" kern="0" dirty="0">
                <a:solidFill>
                  <a:srgbClr val="666D70"/>
                </a:solidFill>
                <a:latin typeface="+mn-lt"/>
              </a:rPr>
              <a:t>, </a:t>
            </a:r>
            <a:r>
              <a:rPr lang="it-IT" sz="2000" b="1" kern="0" dirty="0">
                <a:solidFill>
                  <a:srgbClr val="666D70"/>
                </a:solidFill>
                <a:latin typeface="+mn-lt"/>
              </a:rPr>
              <a:t>creazione di materiali</a:t>
            </a:r>
            <a:r>
              <a:rPr lang="it-IT" sz="2000" kern="0" dirty="0">
                <a:solidFill>
                  <a:srgbClr val="666D70"/>
                </a:solidFill>
                <a:latin typeface="+mn-lt"/>
              </a:rPr>
              <a:t>(71%)</a:t>
            </a: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err="1">
                <a:solidFill>
                  <a:srgbClr val="666D70"/>
                </a:solidFill>
              </a:rPr>
              <a:t>DaD</a:t>
            </a:r>
            <a:r>
              <a:rPr lang="it-IT" sz="2000" kern="0" dirty="0">
                <a:solidFill>
                  <a:srgbClr val="666D70"/>
                </a:solidFill>
              </a:rPr>
              <a:t>: valutazione </a:t>
            </a:r>
            <a:r>
              <a:rPr lang="it-IT" sz="2000" b="1" kern="0" dirty="0">
                <a:solidFill>
                  <a:srgbClr val="666D70"/>
                </a:solidFill>
              </a:rPr>
              <a:t>positiva</a:t>
            </a:r>
            <a:r>
              <a:rPr lang="it-IT" sz="2000" kern="0" dirty="0">
                <a:solidFill>
                  <a:srgbClr val="666D70"/>
                </a:solidFill>
              </a:rPr>
              <a:t> di docenti (31%), studenti (32%) e dirigenti (52%); utile soprattutto </a:t>
            </a:r>
            <a:r>
              <a:rPr lang="it-IT" sz="2000" b="1" kern="0" dirty="0">
                <a:solidFill>
                  <a:srgbClr val="666D70"/>
                </a:solidFill>
              </a:rPr>
              <a:t>per emergenza </a:t>
            </a:r>
            <a:r>
              <a:rPr lang="it-IT" sz="2000" kern="0" dirty="0">
                <a:solidFill>
                  <a:srgbClr val="666D70"/>
                </a:solidFill>
              </a:rPr>
              <a:t>o ad integrazione </a:t>
            </a:r>
          </a:p>
        </p:txBody>
      </p:sp>
      <p:sp>
        <p:nvSpPr>
          <p:cNvPr id="7" name="Rechteck 3">
            <a:extLst>
              <a:ext uri="{FF2B5EF4-FFF2-40B4-BE49-F238E27FC236}">
                <a16:creationId xmlns:a16="http://schemas.microsoft.com/office/drawing/2014/main" xmlns="" id="{8F680C61-72F8-47E2-A5B1-D652C10A388E}"/>
              </a:ext>
            </a:extLst>
          </p:cNvPr>
          <p:cNvSpPr/>
          <p:nvPr/>
        </p:nvSpPr>
        <p:spPr>
          <a:xfrm>
            <a:off x="6095999" y="2521352"/>
            <a:ext cx="6096001" cy="4093428"/>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Difficoltà</a:t>
            </a:r>
            <a:r>
              <a:rPr lang="it-IT" sz="2000" kern="0" dirty="0">
                <a:solidFill>
                  <a:srgbClr val="666D70"/>
                </a:solidFill>
                <a:latin typeface="+mn-lt"/>
              </a:rPr>
              <a:t> dei </a:t>
            </a:r>
            <a:r>
              <a:rPr lang="it-IT" sz="2000" b="1" kern="0" dirty="0">
                <a:solidFill>
                  <a:srgbClr val="666D70"/>
                </a:solidFill>
                <a:latin typeface="+mn-lt"/>
              </a:rPr>
              <a:t>docenti:</a:t>
            </a:r>
            <a:r>
              <a:rPr lang="it-IT" sz="2000" kern="0" dirty="0">
                <a:solidFill>
                  <a:srgbClr val="666D70"/>
                </a:solidFill>
                <a:latin typeface="+mn-lt"/>
              </a:rPr>
              <a:t>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Sovraccarico di lavoro</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Monitorare gli apprendimenti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Connettività </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rPr>
              <a:t>Difficoltà </a:t>
            </a:r>
            <a:r>
              <a:rPr lang="it-IT" sz="2000" kern="0" dirty="0">
                <a:solidFill>
                  <a:srgbClr val="666D70"/>
                </a:solidFill>
              </a:rPr>
              <a:t>degli </a:t>
            </a:r>
            <a:r>
              <a:rPr lang="it-IT" sz="2000" b="1" kern="0" dirty="0">
                <a:solidFill>
                  <a:srgbClr val="666D70"/>
                </a:solidFill>
              </a:rPr>
              <a:t>studenti: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rPr>
              <a:t>Connettività</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rPr>
              <a:t>Carichi di lavoro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rPr>
              <a:t>Mantenere impegno e motivazione.</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Collaborazione</a:t>
            </a:r>
            <a:r>
              <a:rPr lang="it-IT" sz="2000" kern="0" dirty="0">
                <a:solidFill>
                  <a:srgbClr val="666D70"/>
                </a:solidFill>
                <a:latin typeface="+mn-lt"/>
              </a:rPr>
              <a:t> con </a:t>
            </a:r>
            <a:r>
              <a:rPr lang="it-IT" sz="2000" b="1" kern="0" dirty="0">
                <a:solidFill>
                  <a:srgbClr val="666D70"/>
                </a:solidFill>
                <a:latin typeface="+mn-lt"/>
              </a:rPr>
              <a:t>famiglie: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Ottima/buona per il 69%</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Discreta per il 31%</a:t>
            </a:r>
          </a:p>
        </p:txBody>
      </p:sp>
    </p:spTree>
    <p:extLst>
      <p:ext uri="{BB962C8B-B14F-4D97-AF65-F5344CB8AC3E}">
        <p14:creationId xmlns:p14="http://schemas.microsoft.com/office/powerpoint/2010/main" val="219034472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a:extLst>
              <a:ext uri="{FF2B5EF4-FFF2-40B4-BE49-F238E27FC236}">
                <a16:creationId xmlns:a16="http://schemas.microsoft.com/office/drawing/2014/main" xmlns="" id="{5A924227-85AE-47AD-8567-1F929D8EF914}"/>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315913"/>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4" name="Textfeld 4">
            <a:extLst>
              <a:ext uri="{FF2B5EF4-FFF2-40B4-BE49-F238E27FC236}">
                <a16:creationId xmlns:a16="http://schemas.microsoft.com/office/drawing/2014/main" xmlns="" id="{F1E3CA53-114A-459E-81B2-E198635EA62D}"/>
              </a:ext>
            </a:extLst>
          </p:cNvPr>
          <p:cNvSpPr txBox="1">
            <a:spLocks noChangeArrowheads="1"/>
          </p:cNvSpPr>
          <p:nvPr/>
        </p:nvSpPr>
        <p:spPr bwMode="auto">
          <a:xfrm>
            <a:off x="1054893" y="1592263"/>
            <a:ext cx="1008221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dirty="0">
                <a:solidFill>
                  <a:schemeClr val="bg1"/>
                </a:solidFill>
                <a:latin typeface="+mj-lt"/>
              </a:rPr>
              <a:t>Ivan </a:t>
            </a:r>
            <a:r>
              <a:rPr lang="de-DE" altLang="de-DE" sz="4800" dirty="0" err="1">
                <a:solidFill>
                  <a:schemeClr val="bg1"/>
                </a:solidFill>
                <a:latin typeface="+mj-lt"/>
              </a:rPr>
              <a:t>Gufler</a:t>
            </a:r>
            <a:r>
              <a:rPr lang="de-DE" altLang="de-DE" sz="4800" dirty="0">
                <a:solidFill>
                  <a:schemeClr val="bg1"/>
                </a:solidFill>
                <a:latin typeface="+mj-lt"/>
              </a:rPr>
              <a:t>,</a:t>
            </a:r>
            <a:br>
              <a:rPr lang="de-DE" altLang="de-DE" sz="4800" dirty="0">
                <a:solidFill>
                  <a:schemeClr val="bg1"/>
                </a:solidFill>
                <a:latin typeface="+mj-lt"/>
              </a:rPr>
            </a:br>
            <a:r>
              <a:rPr lang="de-DE" altLang="de-DE" sz="4800" dirty="0">
                <a:solidFill>
                  <a:schemeClr val="bg1"/>
                </a:solidFill>
                <a:latin typeface="+mj-lt"/>
              </a:rPr>
              <a:t>Landesbeirat der Schüler/innen</a:t>
            </a:r>
          </a:p>
          <a:p>
            <a:pPr algn="ctr"/>
            <a:endParaRPr lang="de-DE" altLang="de-DE" sz="4800" dirty="0">
              <a:solidFill>
                <a:schemeClr val="bg1"/>
              </a:solidFill>
              <a:latin typeface="+mj-lt"/>
            </a:endParaRPr>
          </a:p>
          <a:p>
            <a:pPr algn="ctr"/>
            <a:r>
              <a:rPr lang="de-DE" altLang="de-DE" sz="4800" dirty="0">
                <a:solidFill>
                  <a:schemeClr val="bg1"/>
                </a:solidFill>
                <a:latin typeface="+mj-lt"/>
              </a:rPr>
              <a:t>Noemi </a:t>
            </a:r>
            <a:r>
              <a:rPr lang="de-DE" altLang="de-DE" sz="4800" dirty="0" err="1">
                <a:solidFill>
                  <a:schemeClr val="bg1"/>
                </a:solidFill>
                <a:latin typeface="+mj-lt"/>
              </a:rPr>
              <a:t>Frontull</a:t>
            </a:r>
            <a:r>
              <a:rPr lang="de-DE" altLang="de-DE" sz="4800" dirty="0">
                <a:solidFill>
                  <a:schemeClr val="bg1"/>
                </a:solidFill>
                <a:latin typeface="+mj-lt"/>
              </a:rPr>
              <a:t>,</a:t>
            </a:r>
          </a:p>
          <a:p>
            <a:pPr algn="ctr"/>
            <a:r>
              <a:rPr lang="de-DE" altLang="de-DE" sz="4800" dirty="0">
                <a:solidFill>
                  <a:schemeClr val="bg1"/>
                </a:solidFill>
                <a:latin typeface="+mj-lt"/>
              </a:rPr>
              <a:t>Landesbeirat der Eltern</a:t>
            </a:r>
          </a:p>
          <a:p>
            <a:pPr algn="ctr"/>
            <a:endParaRPr lang="de-DE" altLang="de-DE" sz="5400" dirty="0">
              <a:solidFill>
                <a:schemeClr val="bg1"/>
              </a:solidFill>
            </a:endParaRPr>
          </a:p>
          <a:p>
            <a:pPr algn="ctr"/>
            <a:r>
              <a:rPr lang="de-DE" altLang="de-DE" sz="5400"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a:extLst>
              <a:ext uri="{FF2B5EF4-FFF2-40B4-BE49-F238E27FC236}">
                <a16:creationId xmlns:a16="http://schemas.microsoft.com/office/drawing/2014/main" xmlns="" id="{5A924227-85AE-47AD-8567-1F929D8EF914}"/>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9271"/>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4" name="Textfeld 4">
            <a:extLst>
              <a:ext uri="{FF2B5EF4-FFF2-40B4-BE49-F238E27FC236}">
                <a16:creationId xmlns:a16="http://schemas.microsoft.com/office/drawing/2014/main" xmlns="" id="{F1E3CA53-114A-459E-81B2-E198635EA62D}"/>
              </a:ext>
            </a:extLst>
          </p:cNvPr>
          <p:cNvSpPr txBox="1">
            <a:spLocks noChangeArrowheads="1"/>
          </p:cNvSpPr>
          <p:nvPr/>
        </p:nvSpPr>
        <p:spPr bwMode="auto">
          <a:xfrm>
            <a:off x="1054100" y="2276475"/>
            <a:ext cx="1008221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u="sng" dirty="0">
                <a:solidFill>
                  <a:schemeClr val="bg1"/>
                </a:solidFill>
                <a:latin typeface="+mj-lt"/>
              </a:rPr>
              <a:t>Ergebnisse Abschlussprüfungen</a:t>
            </a:r>
          </a:p>
          <a:p>
            <a:pPr algn="ctr"/>
            <a:endParaRPr lang="de-DE" altLang="de-DE" sz="2000" dirty="0">
              <a:solidFill>
                <a:schemeClr val="bg1"/>
              </a:solidFill>
              <a:latin typeface="+mj-lt"/>
            </a:endParaRPr>
          </a:p>
          <a:p>
            <a:pPr algn="ctr"/>
            <a:r>
              <a:rPr lang="de-DE" altLang="de-DE" sz="4800" dirty="0" err="1">
                <a:solidFill>
                  <a:schemeClr val="bg1"/>
                </a:solidFill>
                <a:latin typeface="+mj-lt"/>
              </a:rPr>
              <a:t>Resultac</a:t>
            </a:r>
            <a:r>
              <a:rPr lang="de-DE" altLang="de-DE" sz="4800" dirty="0">
                <a:solidFill>
                  <a:schemeClr val="bg1"/>
                </a:solidFill>
                <a:latin typeface="+mj-lt"/>
              </a:rPr>
              <a:t> di </a:t>
            </a:r>
            <a:r>
              <a:rPr lang="de-DE" altLang="de-DE" sz="4800" dirty="0" err="1">
                <a:solidFill>
                  <a:schemeClr val="bg1"/>
                </a:solidFill>
                <a:latin typeface="+mj-lt"/>
              </a:rPr>
              <a:t>ejams</a:t>
            </a:r>
            <a:r>
              <a:rPr lang="de-DE" altLang="de-DE" sz="4800" dirty="0">
                <a:solidFill>
                  <a:schemeClr val="bg1"/>
                </a:solidFill>
                <a:latin typeface="+mj-lt"/>
              </a:rPr>
              <a:t> de </a:t>
            </a:r>
            <a:r>
              <a:rPr lang="de-DE" altLang="de-DE" sz="4800" dirty="0" err="1">
                <a:solidFill>
                  <a:schemeClr val="bg1"/>
                </a:solidFill>
                <a:latin typeface="+mj-lt"/>
              </a:rPr>
              <a:t>contlujiun</a:t>
            </a:r>
            <a:endParaRPr lang="de-DE" altLang="de-DE" sz="4800" dirty="0">
              <a:solidFill>
                <a:schemeClr val="bg1"/>
              </a:solidFill>
              <a:latin typeface="+mj-lt"/>
            </a:endParaRPr>
          </a:p>
          <a:p>
            <a:pPr algn="ctr"/>
            <a:endParaRPr lang="de-DE" altLang="de-DE" sz="2000" i="1" dirty="0">
              <a:solidFill>
                <a:schemeClr val="bg1"/>
              </a:solidFill>
              <a:latin typeface="+mj-lt"/>
            </a:endParaRPr>
          </a:p>
          <a:p>
            <a:pPr algn="ctr"/>
            <a:r>
              <a:rPr lang="de-DE" altLang="de-DE" sz="4800" dirty="0" err="1">
                <a:solidFill>
                  <a:schemeClr val="bg1"/>
                </a:solidFill>
                <a:latin typeface="+mj-lt"/>
              </a:rPr>
              <a:t>Risultati</a:t>
            </a:r>
            <a:r>
              <a:rPr lang="de-DE" altLang="de-DE" sz="4800" dirty="0">
                <a:solidFill>
                  <a:schemeClr val="bg1"/>
                </a:solidFill>
                <a:latin typeface="+mj-lt"/>
              </a:rPr>
              <a:t> </a:t>
            </a:r>
            <a:r>
              <a:rPr lang="de-DE" altLang="de-DE" sz="4800" dirty="0" err="1">
                <a:solidFill>
                  <a:schemeClr val="bg1"/>
                </a:solidFill>
                <a:latin typeface="+mj-lt"/>
              </a:rPr>
              <a:t>degli</a:t>
            </a:r>
            <a:r>
              <a:rPr lang="de-DE" altLang="de-DE" sz="4800" dirty="0">
                <a:solidFill>
                  <a:schemeClr val="bg1"/>
                </a:solidFill>
                <a:latin typeface="+mj-lt"/>
              </a:rPr>
              <a:t> </a:t>
            </a:r>
            <a:r>
              <a:rPr lang="de-DE" altLang="de-DE" sz="4800" dirty="0" err="1">
                <a:solidFill>
                  <a:schemeClr val="bg1"/>
                </a:solidFill>
                <a:latin typeface="+mj-lt"/>
              </a:rPr>
              <a:t>esami</a:t>
            </a:r>
            <a:r>
              <a:rPr lang="de-DE" altLang="de-DE" sz="4800" dirty="0">
                <a:solidFill>
                  <a:schemeClr val="bg1"/>
                </a:solidFill>
                <a:latin typeface="+mj-lt"/>
              </a:rPr>
              <a:t> </a:t>
            </a:r>
            <a:r>
              <a:rPr lang="de-DE" altLang="de-DE" sz="4800" dirty="0" err="1">
                <a:solidFill>
                  <a:schemeClr val="bg1"/>
                </a:solidFill>
                <a:latin typeface="+mj-lt"/>
              </a:rPr>
              <a:t>finali</a:t>
            </a:r>
            <a:endParaRPr lang="de-DE" altLang="de-DE" sz="4800" dirty="0">
              <a:solidFill>
                <a:schemeClr val="bg1"/>
              </a:solidFill>
              <a:latin typeface="+mj-lt"/>
            </a:endParaRPr>
          </a:p>
          <a:p>
            <a:pPr algn="ctr"/>
            <a:endParaRPr lang="de-DE" altLang="de-DE" sz="5400" dirty="0">
              <a:solidFill>
                <a:schemeClr val="bg1"/>
              </a:solidFill>
            </a:endParaRPr>
          </a:p>
          <a:p>
            <a:pPr algn="ctr"/>
            <a:r>
              <a:rPr lang="de-DE" altLang="de-DE" sz="5400"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152644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Versetzungen an Grund- und Mittelschulen 2019/2020</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graphicFrame>
        <p:nvGraphicFramePr>
          <p:cNvPr id="7" name="Diagramm 6">
            <a:extLst>
              <a:ext uri="{FF2B5EF4-FFF2-40B4-BE49-F238E27FC236}">
                <a16:creationId xmlns:a16="http://schemas.microsoft.com/office/drawing/2014/main" xmlns="" id="{00000000-0008-0000-0000-000003000000}"/>
              </a:ext>
            </a:extLst>
          </p:cNvPr>
          <p:cNvGraphicFramePr>
            <a:graphicFrameLocks/>
          </p:cNvGraphicFramePr>
          <p:nvPr/>
        </p:nvGraphicFramePr>
        <p:xfrm>
          <a:off x="119336" y="2276873"/>
          <a:ext cx="5760640" cy="4464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5">
            <a:extLst>
              <a:ext uri="{FF2B5EF4-FFF2-40B4-BE49-F238E27FC236}">
                <a16:creationId xmlns:a16="http://schemas.microsoft.com/office/drawing/2014/main" xmlns="" id="{00000000-0008-0000-0000-000004000000}"/>
              </a:ext>
            </a:extLst>
          </p:cNvPr>
          <p:cNvGraphicFramePr>
            <a:graphicFrameLocks/>
          </p:cNvGraphicFramePr>
          <p:nvPr/>
        </p:nvGraphicFramePr>
        <p:xfrm>
          <a:off x="6172250" y="2276873"/>
          <a:ext cx="5617542" cy="4570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5058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733CD5C-051E-45F8-A2A9-6B17008AF900}"/>
              </a:ext>
            </a:extLst>
          </p:cNvPr>
          <p:cNvSpPr>
            <a:spLocks noGrp="1"/>
          </p:cNvSpPr>
          <p:nvPr>
            <p:ph type="title"/>
          </p:nvPr>
        </p:nvSpPr>
        <p:spPr>
          <a:xfrm>
            <a:off x="191344" y="1484784"/>
            <a:ext cx="11692880" cy="1153096"/>
          </a:xfrm>
        </p:spPr>
        <p:txBody>
          <a:bodyPr/>
          <a:lstStyle/>
          <a:p>
            <a:pPr algn="l"/>
            <a:r>
              <a:rPr lang="de-DE" sz="3200" kern="1200" dirty="0">
                <a:solidFill>
                  <a:srgbClr val="C00000"/>
                </a:solidFill>
                <a:latin typeface="+mj-lt"/>
                <a:ea typeface="+mn-ea"/>
              </a:rPr>
              <a:t>Staatliche Abschlussprüfung der Unterstufe
an den deutschsprachigen Mittelschulen – 2019/2020</a:t>
            </a:r>
            <a:r>
              <a:rPr lang="de-DE" dirty="0"/>
              <a:t/>
            </a:r>
            <a:br>
              <a:rPr lang="de-DE" dirty="0"/>
            </a:br>
            <a:endParaRPr lang="de-DE" dirty="0"/>
          </a:p>
        </p:txBody>
      </p:sp>
      <p:graphicFrame>
        <p:nvGraphicFramePr>
          <p:cNvPr id="5" name="Diagramm 4">
            <a:extLst>
              <a:ext uri="{FF2B5EF4-FFF2-40B4-BE49-F238E27FC236}">
                <a16:creationId xmlns:a16="http://schemas.microsoft.com/office/drawing/2014/main" xmlns="" id="{00000000-0008-0000-0200-000002000000}"/>
              </a:ext>
            </a:extLst>
          </p:cNvPr>
          <p:cNvGraphicFramePr>
            <a:graphicFrameLocks noGrp="1"/>
          </p:cNvGraphicFramePr>
          <p:nvPr/>
        </p:nvGraphicFramePr>
        <p:xfrm>
          <a:off x="3987484" y="2395958"/>
          <a:ext cx="8204516" cy="43454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le 6">
            <a:extLst>
              <a:ext uri="{FF2B5EF4-FFF2-40B4-BE49-F238E27FC236}">
                <a16:creationId xmlns:a16="http://schemas.microsoft.com/office/drawing/2014/main" xmlns="" id="{82C6A60D-C6B5-45E9-A49C-DED3E6EE1F16}"/>
              </a:ext>
            </a:extLst>
          </p:cNvPr>
          <p:cNvGraphicFramePr>
            <a:graphicFrameLocks noGrp="1"/>
          </p:cNvGraphicFramePr>
          <p:nvPr/>
        </p:nvGraphicFramePr>
        <p:xfrm>
          <a:off x="191344" y="2539233"/>
          <a:ext cx="4392488" cy="4202135"/>
        </p:xfrm>
        <a:graphic>
          <a:graphicData uri="http://schemas.openxmlformats.org/drawingml/2006/table">
            <a:tbl>
              <a:tblPr firstRow="1" firstCol="1" bandRow="1"/>
              <a:tblGrid>
                <a:gridCol w="2733376">
                  <a:extLst>
                    <a:ext uri="{9D8B030D-6E8A-4147-A177-3AD203B41FA5}">
                      <a16:colId xmlns:a16="http://schemas.microsoft.com/office/drawing/2014/main" xmlns="" val="288769854"/>
                    </a:ext>
                  </a:extLst>
                </a:gridCol>
                <a:gridCol w="795016">
                  <a:extLst>
                    <a:ext uri="{9D8B030D-6E8A-4147-A177-3AD203B41FA5}">
                      <a16:colId xmlns:a16="http://schemas.microsoft.com/office/drawing/2014/main" xmlns="" val="1644198762"/>
                    </a:ext>
                  </a:extLst>
                </a:gridCol>
                <a:gridCol w="864096">
                  <a:extLst>
                    <a:ext uri="{9D8B030D-6E8A-4147-A177-3AD203B41FA5}">
                      <a16:colId xmlns:a16="http://schemas.microsoft.com/office/drawing/2014/main" xmlns="" val="4238665988"/>
                    </a:ext>
                  </a:extLst>
                </a:gridCol>
              </a:tblGrid>
              <a:tr h="647544">
                <a:tc>
                  <a:txBody>
                    <a:bodyPr/>
                    <a:lstStyle/>
                    <a:p>
                      <a:pPr>
                        <a:lnSpc>
                          <a:spcPct val="107000"/>
                        </a:lnSpc>
                        <a:spcAft>
                          <a:spcPts val="0"/>
                        </a:spcAft>
                      </a:pPr>
                      <a:r>
                        <a:rPr lang="de-DE" sz="1400" b="1" dirty="0">
                          <a:effectLst/>
                          <a:latin typeface="Arial" panose="020B0604020202020204" pitchFamily="34" charset="0"/>
                          <a:ea typeface="Times New Roman" panose="02020603050405020304" pitchFamily="18" charset="0"/>
                          <a:cs typeface="Times New Roman" panose="02020603050405020304" pitchFamily="18" charset="0"/>
                        </a:rPr>
                        <a:t>Interne und externe Kandidat*innen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de-DE"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2019/2020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de-DE"/>
                    </a:p>
                  </a:txBody>
                  <a:tcPr/>
                </a:tc>
                <a:extLst>
                  <a:ext uri="{0D108BD9-81ED-4DB2-BD59-A6C34878D82A}">
                    <a16:rowId xmlns:a16="http://schemas.microsoft.com/office/drawing/2014/main" xmlns="" val="250376682"/>
                  </a:ext>
                </a:extLst>
              </a:tr>
              <a:tr h="637529">
                <a:tc>
                  <a:txBody>
                    <a:bodyPr/>
                    <a:lstStyle/>
                    <a:p>
                      <a:pPr>
                        <a:lnSpc>
                          <a:spcPct val="107000"/>
                        </a:lnSpc>
                        <a:spcAft>
                          <a:spcPts val="0"/>
                        </a:spcAft>
                      </a:pPr>
                      <a:r>
                        <a:rPr lang="de-DE" sz="1200" b="1" dirty="0">
                          <a:effectLst/>
                          <a:latin typeface="Arial" panose="020B0604020202020204" pitchFamily="34" charset="0"/>
                          <a:ea typeface="Times New Roman" panose="02020603050405020304" pitchFamily="18" charset="0"/>
                          <a:cs typeface="Times New Roman" panose="02020603050405020304" pitchFamily="18" charset="0"/>
                        </a:rPr>
                        <a:t>Kandidat*innen insgesamt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4.150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a:lnSpc>
                          <a:spcPct val="107000"/>
                        </a:lnSpc>
                        <a:spcAft>
                          <a:spcPts val="800"/>
                        </a:spcAft>
                      </a:pPr>
                      <a:r>
                        <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2912164541"/>
                  </a:ext>
                </a:extLst>
              </a:tr>
              <a:tr h="637529">
                <a:tc>
                  <a:txBody>
                    <a:bodyPr/>
                    <a:lstStyle/>
                    <a:p>
                      <a:pPr>
                        <a:lnSpc>
                          <a:spcPct val="107000"/>
                        </a:lnSpc>
                        <a:spcAft>
                          <a:spcPts val="0"/>
                        </a:spcAft>
                      </a:pPr>
                      <a:r>
                        <a:rPr lang="de-DE" sz="1200" b="1">
                          <a:effectLst/>
                          <a:latin typeface="Arial" panose="020B0604020202020204" pitchFamily="34" charset="0"/>
                          <a:ea typeface="Times New Roman" panose="02020603050405020304" pitchFamily="18" charset="0"/>
                          <a:cs typeface="Times New Roman" panose="02020603050405020304" pitchFamily="18" charset="0"/>
                        </a:rPr>
                        <a:t>zur Abschlussprüfung zugelassen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4.145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a:lnSpc>
                          <a:spcPct val="107000"/>
                        </a:lnSpc>
                        <a:spcAft>
                          <a:spcPts val="800"/>
                        </a:spcAft>
                      </a:pPr>
                      <a:r>
                        <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99,88%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2625970936"/>
                  </a:ext>
                </a:extLst>
              </a:tr>
              <a:tr h="637529">
                <a:tc>
                  <a:txBody>
                    <a:bodyPr/>
                    <a:lstStyle/>
                    <a:p>
                      <a:pPr>
                        <a:lnSpc>
                          <a:spcPct val="107000"/>
                        </a:lnSpc>
                        <a:spcAft>
                          <a:spcPts val="0"/>
                        </a:spcAft>
                      </a:pPr>
                      <a:r>
                        <a:rPr lang="de-DE" sz="1200">
                          <a:effectLst/>
                          <a:latin typeface="Arial" panose="020B0604020202020204" pitchFamily="34" charset="0"/>
                          <a:ea typeface="Times New Roman" panose="02020603050405020304" pitchFamily="18" charset="0"/>
                          <a:cs typeface="Times New Roman" panose="02020603050405020304" pitchFamily="18" charset="0"/>
                        </a:rPr>
                        <a:t>zur Abschlussprüfung nicht zugelassen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a:lnSpc>
                          <a:spcPct val="107000"/>
                        </a:lnSpc>
                        <a:spcAft>
                          <a:spcPts val="800"/>
                        </a:spcAft>
                      </a:pPr>
                      <a:r>
                        <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2509011962"/>
                  </a:ext>
                </a:extLst>
              </a:tr>
              <a:tr h="637529">
                <a:tc>
                  <a:txBody>
                    <a:bodyPr/>
                    <a:lstStyle/>
                    <a:p>
                      <a:pPr>
                        <a:lnSpc>
                          <a:spcPct val="107000"/>
                        </a:lnSpc>
                        <a:spcAft>
                          <a:spcPts val="0"/>
                        </a:spcAft>
                      </a:pPr>
                      <a:r>
                        <a:rPr lang="de-DE" sz="1200" b="1">
                          <a:effectLst/>
                          <a:latin typeface="Arial" panose="020B0604020202020204" pitchFamily="34" charset="0"/>
                          <a:ea typeface="Times New Roman" panose="02020603050405020304" pitchFamily="18" charset="0"/>
                          <a:cs typeface="Times New Roman" panose="02020603050405020304" pitchFamily="18" charset="0"/>
                        </a:rPr>
                        <a:t>Abschlussprüfung bestanden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4.118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a:lnSpc>
                          <a:spcPct val="107000"/>
                        </a:lnSpc>
                        <a:spcAft>
                          <a:spcPts val="800"/>
                        </a:spcAft>
                      </a:pPr>
                      <a:r>
                        <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3217733354"/>
                  </a:ext>
                </a:extLst>
              </a:tr>
              <a:tr h="637529">
                <a:tc>
                  <a:txBody>
                    <a:bodyPr/>
                    <a:lstStyle/>
                    <a:p>
                      <a:pPr>
                        <a:lnSpc>
                          <a:spcPct val="107000"/>
                        </a:lnSpc>
                        <a:spcAft>
                          <a:spcPts val="0"/>
                        </a:spcAft>
                      </a:pPr>
                      <a:r>
                        <a:rPr lang="de-DE" sz="1200" dirty="0">
                          <a:effectLst/>
                          <a:latin typeface="Arial" panose="020B0604020202020204" pitchFamily="34" charset="0"/>
                          <a:ea typeface="Times New Roman" panose="02020603050405020304" pitchFamily="18" charset="0"/>
                          <a:cs typeface="Times New Roman" panose="02020603050405020304" pitchFamily="18" charset="0"/>
                        </a:rPr>
                        <a:t>Abschlussprüfung nicht bestanden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a:lnSpc>
                          <a:spcPct val="107000"/>
                        </a:lnSpc>
                        <a:spcAft>
                          <a:spcPts val="800"/>
                        </a:spcAft>
                      </a:pPr>
                      <a:r>
                        <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0,36%</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3477661242"/>
                  </a:ext>
                </a:extLst>
              </a:tr>
              <a:tr h="366946">
                <a:tc>
                  <a:txBody>
                    <a:bodyPr/>
                    <a:lstStyle/>
                    <a:p>
                      <a:pPr>
                        <a:lnSpc>
                          <a:spcPct val="107000"/>
                        </a:lnSpc>
                        <a:spcAft>
                          <a:spcPts val="0"/>
                        </a:spcAft>
                      </a:pPr>
                      <a:r>
                        <a:rPr lang="de-DE" sz="1200">
                          <a:effectLst/>
                          <a:latin typeface="Arial" panose="020B0604020202020204" pitchFamily="34" charset="0"/>
                          <a:ea typeface="Times New Roman" panose="02020603050405020304" pitchFamily="18" charset="0"/>
                          <a:cs typeface="Times New Roman" panose="02020603050405020304" pitchFamily="18" charset="0"/>
                        </a:rPr>
                        <a:t>zur Abschlussprüfung nicht angetreten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a:lnSpc>
                          <a:spcPct val="107000"/>
                        </a:lnSpc>
                        <a:spcAft>
                          <a:spcPts val="800"/>
                        </a:spcAft>
                      </a:pPr>
                      <a:r>
                        <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680821629"/>
                  </a:ext>
                </a:extLst>
              </a:tr>
            </a:tbl>
          </a:graphicData>
        </a:graphic>
      </p:graphicFrame>
    </p:spTree>
    <p:extLst>
      <p:ext uri="{BB962C8B-B14F-4D97-AF65-F5344CB8AC3E}">
        <p14:creationId xmlns:p14="http://schemas.microsoft.com/office/powerpoint/2010/main" val="44543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A4BD62-9155-40CE-B310-BB8DA7EFBA80}"/>
              </a:ext>
            </a:extLst>
          </p:cNvPr>
          <p:cNvSpPr>
            <a:spLocks noGrp="1"/>
          </p:cNvSpPr>
          <p:nvPr>
            <p:ph type="title"/>
          </p:nvPr>
        </p:nvSpPr>
        <p:spPr>
          <a:xfrm>
            <a:off x="191344" y="1522016"/>
            <a:ext cx="11809312" cy="1295946"/>
          </a:xfrm>
        </p:spPr>
        <p:txBody>
          <a:bodyPr/>
          <a:lstStyle/>
          <a:p>
            <a:pPr algn="l"/>
            <a:r>
              <a:rPr lang="de-DE" sz="3200" kern="1200" dirty="0">
                <a:solidFill>
                  <a:srgbClr val="C00000"/>
                </a:solidFill>
                <a:latin typeface="Arial"/>
                <a:ea typeface="+mn-ea"/>
              </a:rPr>
              <a:t>Bewertungen der staatlichen Abschlussprüfung der Unterstufe an den deutschsprachigen Mittelschulen</a:t>
            </a:r>
            <a:endParaRPr lang="de-DE" dirty="0"/>
          </a:p>
        </p:txBody>
      </p:sp>
      <p:graphicFrame>
        <p:nvGraphicFramePr>
          <p:cNvPr id="7" name="Tabelle 6">
            <a:extLst>
              <a:ext uri="{FF2B5EF4-FFF2-40B4-BE49-F238E27FC236}">
                <a16:creationId xmlns:a16="http://schemas.microsoft.com/office/drawing/2014/main" xmlns="" id="{B0BDB9C6-9EB6-4AEB-B122-2D23491577DB}"/>
              </a:ext>
            </a:extLst>
          </p:cNvPr>
          <p:cNvGraphicFramePr>
            <a:graphicFrameLocks noGrp="1"/>
          </p:cNvGraphicFramePr>
          <p:nvPr/>
        </p:nvGraphicFramePr>
        <p:xfrm>
          <a:off x="335360" y="3140968"/>
          <a:ext cx="4038600" cy="3312368"/>
        </p:xfrm>
        <a:graphic>
          <a:graphicData uri="http://schemas.openxmlformats.org/drawingml/2006/table">
            <a:tbl>
              <a:tblPr/>
              <a:tblGrid>
                <a:gridCol w="1665566">
                  <a:extLst>
                    <a:ext uri="{9D8B030D-6E8A-4147-A177-3AD203B41FA5}">
                      <a16:colId xmlns:a16="http://schemas.microsoft.com/office/drawing/2014/main" xmlns="" val="394804764"/>
                    </a:ext>
                  </a:extLst>
                </a:gridCol>
                <a:gridCol w="1142102">
                  <a:extLst>
                    <a:ext uri="{9D8B030D-6E8A-4147-A177-3AD203B41FA5}">
                      <a16:colId xmlns:a16="http://schemas.microsoft.com/office/drawing/2014/main" xmlns="" val="2411672994"/>
                    </a:ext>
                  </a:extLst>
                </a:gridCol>
                <a:gridCol w="1230932">
                  <a:extLst>
                    <a:ext uri="{9D8B030D-6E8A-4147-A177-3AD203B41FA5}">
                      <a16:colId xmlns:a16="http://schemas.microsoft.com/office/drawing/2014/main" xmlns="" val="302158126"/>
                    </a:ext>
                  </a:extLst>
                </a:gridCol>
              </a:tblGrid>
              <a:tr h="306701">
                <a:tc>
                  <a:txBody>
                    <a:bodyPr/>
                    <a:lstStyle/>
                    <a:p>
                      <a:pPr algn="ctr" fontAlgn="ctr"/>
                      <a:r>
                        <a:rPr lang="de-DE" sz="1400" b="1" i="0" u="none" strike="noStrike">
                          <a:solidFill>
                            <a:srgbClr val="000000"/>
                          </a:solidFill>
                          <a:effectLst/>
                          <a:latin typeface="Arial" panose="020B0604020202020204" pitchFamily="34" charset="0"/>
                        </a:rPr>
                        <a:t>Bewertung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Arial" panose="020B0604020202020204" pitchFamily="34" charset="0"/>
                        </a:rPr>
                        <a:t>2019/2020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1" i="0" u="none" strike="noStrike" dirty="0">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573895173"/>
                  </a:ext>
                </a:extLst>
              </a:tr>
              <a:tr h="306701">
                <a:tc>
                  <a:txBody>
                    <a:bodyPr/>
                    <a:lstStyle/>
                    <a:p>
                      <a:pPr algn="ctr" fontAlgn="ctr"/>
                      <a:endParaRPr lang="de-DE" sz="14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de-DE" sz="1400" b="1"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de-DE" sz="1400" b="1"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1478071"/>
                  </a:ext>
                </a:extLst>
              </a:tr>
              <a:tr h="294433">
                <a:tc>
                  <a:txBody>
                    <a:bodyPr/>
                    <a:lstStyle/>
                    <a:p>
                      <a:pPr algn="ctr" fontAlgn="ctr"/>
                      <a:r>
                        <a:rPr lang="de-DE" sz="1400" b="1" i="0" u="none" strike="noStrike">
                          <a:solidFill>
                            <a:srgbClr val="000000"/>
                          </a:solidFill>
                          <a:effectLst/>
                          <a:latin typeface="Arial" panose="020B0604020202020204" pitchFamily="34" charset="0"/>
                        </a:rPr>
                        <a:t>SECHS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Arial" panose="020B0604020202020204" pitchFamily="34" charset="0"/>
                        </a:rPr>
                        <a:t>262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0" i="0" u="none" strike="noStrike">
                          <a:solidFill>
                            <a:srgbClr val="000000"/>
                          </a:solidFill>
                          <a:effectLst/>
                          <a:latin typeface="Arial" panose="020B0604020202020204" pitchFamily="34" charset="0"/>
                        </a:rPr>
                        <a:t>6,36%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3000821875"/>
                  </a:ext>
                </a:extLst>
              </a:tr>
              <a:tr h="294433">
                <a:tc>
                  <a:txBody>
                    <a:bodyPr/>
                    <a:lstStyle/>
                    <a:p>
                      <a:pPr algn="ctr" fontAlgn="ctr"/>
                      <a:r>
                        <a:rPr lang="de-DE" sz="1400" b="1" i="0" u="none" strike="noStrike" dirty="0">
                          <a:solidFill>
                            <a:srgbClr val="000000"/>
                          </a:solidFill>
                          <a:effectLst/>
                          <a:latin typeface="Arial" panose="020B0604020202020204" pitchFamily="34" charset="0"/>
                        </a:rPr>
                        <a:t>SIEBEN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Arial" panose="020B0604020202020204" pitchFamily="34" charset="0"/>
                        </a:rPr>
                        <a:t>980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0" i="0" u="none" strike="noStrike" dirty="0">
                          <a:solidFill>
                            <a:srgbClr val="000000"/>
                          </a:solidFill>
                          <a:effectLst/>
                          <a:latin typeface="Arial" panose="020B0604020202020204" pitchFamily="34" charset="0"/>
                        </a:rPr>
                        <a:t>23,80%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389684465"/>
                  </a:ext>
                </a:extLst>
              </a:tr>
              <a:tr h="294433">
                <a:tc>
                  <a:txBody>
                    <a:bodyPr/>
                    <a:lstStyle/>
                    <a:p>
                      <a:pPr algn="ctr" fontAlgn="ctr"/>
                      <a:r>
                        <a:rPr lang="de-DE" sz="1400" b="1" i="0" u="none" strike="noStrike">
                          <a:solidFill>
                            <a:srgbClr val="000000"/>
                          </a:solidFill>
                          <a:effectLst/>
                          <a:latin typeface="Arial" panose="020B0604020202020204" pitchFamily="34" charset="0"/>
                        </a:rPr>
                        <a:t>ACHT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1.407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0" i="0" u="none" strike="noStrike" dirty="0">
                          <a:solidFill>
                            <a:srgbClr val="000000"/>
                          </a:solidFill>
                          <a:effectLst/>
                          <a:latin typeface="Arial" panose="020B0604020202020204" pitchFamily="34" charset="0"/>
                        </a:rPr>
                        <a:t>34,17%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310361820"/>
                  </a:ext>
                </a:extLst>
              </a:tr>
              <a:tr h="294433">
                <a:tc>
                  <a:txBody>
                    <a:bodyPr/>
                    <a:lstStyle/>
                    <a:p>
                      <a:pPr algn="ctr" fontAlgn="ctr"/>
                      <a:r>
                        <a:rPr lang="de-DE" sz="1400" b="1" i="0" u="none" strike="noStrike">
                          <a:solidFill>
                            <a:srgbClr val="000000"/>
                          </a:solidFill>
                          <a:effectLst/>
                          <a:latin typeface="Arial" panose="020B0604020202020204" pitchFamily="34" charset="0"/>
                        </a:rPr>
                        <a:t>NEUN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1.108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0" i="0" u="none" strike="noStrike" dirty="0">
                          <a:solidFill>
                            <a:srgbClr val="000000"/>
                          </a:solidFill>
                          <a:effectLst/>
                          <a:latin typeface="Arial" panose="020B0604020202020204" pitchFamily="34" charset="0"/>
                        </a:rPr>
                        <a:t>26,91%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3531177362"/>
                  </a:ext>
                </a:extLst>
              </a:tr>
              <a:tr h="294433">
                <a:tc>
                  <a:txBody>
                    <a:bodyPr/>
                    <a:lstStyle/>
                    <a:p>
                      <a:pPr algn="ctr" fontAlgn="ctr"/>
                      <a:r>
                        <a:rPr lang="de-DE" sz="1400" b="1" i="0" u="none" strike="noStrike">
                          <a:solidFill>
                            <a:srgbClr val="000000"/>
                          </a:solidFill>
                          <a:effectLst/>
                          <a:latin typeface="Arial" panose="020B0604020202020204" pitchFamily="34" charset="0"/>
                        </a:rPr>
                        <a:t>ZEHN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289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0" i="0" u="none" strike="noStrike" dirty="0">
                          <a:solidFill>
                            <a:srgbClr val="000000"/>
                          </a:solidFill>
                          <a:effectLst/>
                          <a:latin typeface="Arial" panose="020B0604020202020204" pitchFamily="34" charset="0"/>
                        </a:rPr>
                        <a:t>7,02%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3010244844"/>
                  </a:ext>
                </a:extLst>
              </a:tr>
              <a:tr h="601132">
                <a:tc>
                  <a:txBody>
                    <a:bodyPr/>
                    <a:lstStyle/>
                    <a:p>
                      <a:pPr algn="ctr" fontAlgn="ctr"/>
                      <a:r>
                        <a:rPr lang="de-DE" sz="1400" b="1" i="0" u="none" strike="noStrike">
                          <a:solidFill>
                            <a:srgbClr val="000000"/>
                          </a:solidFill>
                          <a:effectLst/>
                          <a:latin typeface="Arial" panose="020B0604020202020204" pitchFamily="34" charset="0"/>
                        </a:rPr>
                        <a:t>ZEHN MIT AUSZEICHNUNG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0" i="0" u="none" strike="noStrike" dirty="0">
                          <a:solidFill>
                            <a:srgbClr val="000000"/>
                          </a:solidFill>
                          <a:effectLst/>
                          <a:latin typeface="Arial" panose="020B0604020202020204" pitchFamily="34" charset="0"/>
                        </a:rPr>
                        <a:t>1,75%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147294561"/>
                  </a:ext>
                </a:extLst>
              </a:tr>
              <a:tr h="318968">
                <a:tc>
                  <a:txBody>
                    <a:bodyPr/>
                    <a:lstStyle/>
                    <a:p>
                      <a:pPr algn="l" fontAlgn="b"/>
                      <a:endParaRPr lang="de-DE" sz="14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de-DE" sz="14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de-DE" sz="14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5213208"/>
                  </a:ext>
                </a:extLst>
              </a:tr>
              <a:tr h="306701">
                <a:tc>
                  <a:txBody>
                    <a:bodyPr/>
                    <a:lstStyle/>
                    <a:p>
                      <a:pPr algn="ctr" fontAlgn="ctr"/>
                      <a:r>
                        <a:rPr lang="de-DE" sz="1400" b="1" i="0" u="none" strike="noStrike">
                          <a:solidFill>
                            <a:srgbClr val="000000"/>
                          </a:solidFill>
                          <a:effectLst/>
                          <a:latin typeface="Arial" panose="020B0604020202020204" pitchFamily="34" charset="0"/>
                        </a:rPr>
                        <a:t>Insgesamt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4.118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de-DE" sz="1400" b="1" i="0" u="none" strike="noStrike" dirty="0">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xmlns="" val="4282558052"/>
                  </a:ext>
                </a:extLst>
              </a:tr>
            </a:tbl>
          </a:graphicData>
        </a:graphic>
      </p:graphicFrame>
      <p:graphicFrame>
        <p:nvGraphicFramePr>
          <p:cNvPr id="9" name="Diagramm 8">
            <a:extLst>
              <a:ext uri="{FF2B5EF4-FFF2-40B4-BE49-F238E27FC236}">
                <a16:creationId xmlns:a16="http://schemas.microsoft.com/office/drawing/2014/main" xmlns="" id="{CD7AB794-619A-4A50-B109-82886E437622}"/>
              </a:ext>
            </a:extLst>
          </p:cNvPr>
          <p:cNvGraphicFramePr>
            <a:graphicFrameLocks/>
          </p:cNvGraphicFramePr>
          <p:nvPr/>
        </p:nvGraphicFramePr>
        <p:xfrm>
          <a:off x="4439816" y="2492896"/>
          <a:ext cx="7632848" cy="4349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8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xmlns="" id="{00000000-0008-0000-0900-000002000000}"/>
              </a:ext>
            </a:extLst>
          </p:cNvPr>
          <p:cNvGraphicFramePr>
            <a:graphicFrameLocks/>
          </p:cNvGraphicFramePr>
          <p:nvPr/>
        </p:nvGraphicFramePr>
        <p:xfrm>
          <a:off x="0" y="1412776"/>
          <a:ext cx="12191999" cy="5400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73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5244086-ED1A-4048-8052-76EB645E053F}"/>
              </a:ext>
            </a:extLst>
          </p:cNvPr>
          <p:cNvSpPr>
            <a:spLocks noGrp="1"/>
          </p:cNvSpPr>
          <p:nvPr>
            <p:ph type="title"/>
          </p:nvPr>
        </p:nvSpPr>
        <p:spPr>
          <a:xfrm>
            <a:off x="191344" y="1484784"/>
            <a:ext cx="5256584" cy="432048"/>
          </a:xfrm>
        </p:spPr>
        <p:txBody>
          <a:bodyPr/>
          <a:lstStyle/>
          <a:p>
            <a:pPr algn="l"/>
            <a:r>
              <a:rPr lang="de-DE" sz="3200" kern="1200" dirty="0">
                <a:solidFill>
                  <a:srgbClr val="C00000"/>
                </a:solidFill>
                <a:latin typeface="+mj-lt"/>
                <a:ea typeface="+mn-ea"/>
              </a:rPr>
              <a:t>Deutsche Berufsbildung</a:t>
            </a:r>
          </a:p>
        </p:txBody>
      </p:sp>
      <p:sp>
        <p:nvSpPr>
          <p:cNvPr id="4" name="Titel 1">
            <a:extLst>
              <a:ext uri="{FF2B5EF4-FFF2-40B4-BE49-F238E27FC236}">
                <a16:creationId xmlns:a16="http://schemas.microsoft.com/office/drawing/2014/main" xmlns="" id="{29E9BDB6-2C86-4EA7-B24C-7A4F80CCC4D5}"/>
              </a:ext>
            </a:extLst>
          </p:cNvPr>
          <p:cNvSpPr txBox="1">
            <a:spLocks/>
          </p:cNvSpPr>
          <p:nvPr/>
        </p:nvSpPr>
        <p:spPr bwMode="auto">
          <a:xfrm>
            <a:off x="191344" y="2204864"/>
            <a:ext cx="525658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2pPr>
            <a:lvl3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3pPr>
            <a:lvl4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4pPr>
            <a:lvl5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de-DE" sz="2000" kern="1200" dirty="0">
                <a:solidFill>
                  <a:srgbClr val="C00000"/>
                </a:solidFill>
                <a:latin typeface="+mj-lt"/>
                <a:ea typeface="+mn-ea"/>
              </a:rPr>
              <a:t>Die Absolvent*innen an den deutschen Berufsfachschulen – 2019/2020</a:t>
            </a:r>
          </a:p>
        </p:txBody>
      </p:sp>
      <p:graphicFrame>
        <p:nvGraphicFramePr>
          <p:cNvPr id="5" name="Tabelle 4">
            <a:extLst>
              <a:ext uri="{FF2B5EF4-FFF2-40B4-BE49-F238E27FC236}">
                <a16:creationId xmlns:a16="http://schemas.microsoft.com/office/drawing/2014/main" xmlns="" id="{35BE9B9F-E229-43C9-8B49-D5BA1AD97727}"/>
              </a:ext>
            </a:extLst>
          </p:cNvPr>
          <p:cNvGraphicFramePr>
            <a:graphicFrameLocks noGrp="1"/>
          </p:cNvGraphicFramePr>
          <p:nvPr/>
        </p:nvGraphicFramePr>
        <p:xfrm>
          <a:off x="263352" y="2924944"/>
          <a:ext cx="5472606" cy="3024338"/>
        </p:xfrm>
        <a:graphic>
          <a:graphicData uri="http://schemas.openxmlformats.org/drawingml/2006/table">
            <a:tbl>
              <a:tblPr/>
              <a:tblGrid>
                <a:gridCol w="1500830">
                  <a:extLst>
                    <a:ext uri="{9D8B030D-6E8A-4147-A177-3AD203B41FA5}">
                      <a16:colId xmlns:a16="http://schemas.microsoft.com/office/drawing/2014/main" xmlns="" val="948602456"/>
                    </a:ext>
                  </a:extLst>
                </a:gridCol>
                <a:gridCol w="1205717">
                  <a:extLst>
                    <a:ext uri="{9D8B030D-6E8A-4147-A177-3AD203B41FA5}">
                      <a16:colId xmlns:a16="http://schemas.microsoft.com/office/drawing/2014/main" xmlns="" val="351497096"/>
                    </a:ext>
                  </a:extLst>
                </a:gridCol>
                <a:gridCol w="815295">
                  <a:extLst>
                    <a:ext uri="{9D8B030D-6E8A-4147-A177-3AD203B41FA5}">
                      <a16:colId xmlns:a16="http://schemas.microsoft.com/office/drawing/2014/main" xmlns="" val="1127578859"/>
                    </a:ext>
                  </a:extLst>
                </a:gridCol>
                <a:gridCol w="1348125">
                  <a:extLst>
                    <a:ext uri="{9D8B030D-6E8A-4147-A177-3AD203B41FA5}">
                      <a16:colId xmlns:a16="http://schemas.microsoft.com/office/drawing/2014/main" xmlns="" val="1934150909"/>
                    </a:ext>
                  </a:extLst>
                </a:gridCol>
                <a:gridCol w="602639">
                  <a:extLst>
                    <a:ext uri="{9D8B030D-6E8A-4147-A177-3AD203B41FA5}">
                      <a16:colId xmlns:a16="http://schemas.microsoft.com/office/drawing/2014/main" xmlns="" val="3140700567"/>
                    </a:ext>
                  </a:extLst>
                </a:gridCol>
              </a:tblGrid>
              <a:tr h="454329">
                <a:tc>
                  <a:txBody>
                    <a:bodyPr/>
                    <a:lstStyle/>
                    <a:p>
                      <a:pPr algn="l" fontAlgn="b"/>
                      <a:endParaRPr lang="de-DE" sz="120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de-DE" sz="1200" b="1" i="0" u="none" strike="noStrike" dirty="0">
                          <a:solidFill>
                            <a:srgbClr val="000000"/>
                          </a:solidFill>
                          <a:effectLst/>
                          <a:latin typeface="Arial" panose="020B0604020202020204" pitchFamily="34" charset="0"/>
                        </a:rPr>
                        <a:t>Vollzeitausbildung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de-DE"/>
                    </a:p>
                  </a:txBody>
                  <a:tcPr/>
                </a:tc>
                <a:tc gridSpan="2">
                  <a:txBody>
                    <a:bodyPr/>
                    <a:lstStyle/>
                    <a:p>
                      <a:pPr algn="ctr" fontAlgn="b"/>
                      <a:r>
                        <a:rPr lang="de-DE" sz="1200" b="1" i="0" u="none" strike="noStrike">
                          <a:solidFill>
                            <a:srgbClr val="000000"/>
                          </a:solidFill>
                          <a:effectLst/>
                          <a:latin typeface="Arial" panose="020B0604020202020204" pitchFamily="34" charset="0"/>
                        </a:rPr>
                        <a:t>Lehrlingsausbildung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de-DE"/>
                    </a:p>
                  </a:txBody>
                  <a:tcPr/>
                </a:tc>
                <a:extLst>
                  <a:ext uri="{0D108BD9-81ED-4DB2-BD59-A6C34878D82A}">
                    <a16:rowId xmlns:a16="http://schemas.microsoft.com/office/drawing/2014/main" xmlns="" val="1935930522"/>
                  </a:ext>
                </a:extLst>
              </a:tr>
              <a:tr h="634870">
                <a:tc>
                  <a:txBody>
                    <a:bodyPr/>
                    <a:lstStyle/>
                    <a:p>
                      <a:pPr algn="l" fontAlgn="b"/>
                      <a:endParaRPr lang="de-DE" sz="1200" b="0" i="0" u="none" strike="noStrike" dirty="0">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nb-NO" sz="1200" b="1" i="0" u="none" strike="noStrike" dirty="0">
                          <a:solidFill>
                            <a:srgbClr val="000000"/>
                          </a:solidFill>
                          <a:effectLst/>
                          <a:latin typeface="Arial" panose="020B0604020202020204" pitchFamily="34" charset="0"/>
                        </a:rPr>
                        <a:t>Kandidat*innen</a:t>
                      </a:r>
                      <a:br>
                        <a:rPr lang="nb-NO" sz="1200" b="1" i="0" u="none" strike="noStrike" dirty="0">
                          <a:solidFill>
                            <a:srgbClr val="000000"/>
                          </a:solidFill>
                          <a:effectLst/>
                          <a:latin typeface="Arial" panose="020B0604020202020204" pitchFamily="34" charset="0"/>
                        </a:rPr>
                      </a:br>
                      <a:r>
                        <a:rPr lang="nb-NO" sz="1200" b="1" i="0" u="none" strike="noStrike" dirty="0">
                          <a:solidFill>
                            <a:srgbClr val="000000"/>
                          </a:solidFill>
                          <a:effectLst/>
                          <a:latin typeface="Arial" panose="020B0604020202020204" pitchFamily="34" charset="0"/>
                        </a:rPr>
                        <a:t> (1.-5. Klasse)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de-DE" sz="1200" b="1" i="0" u="none" strike="noStrike" dirty="0">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nb-NO" sz="1200" b="1" i="0" u="none" strike="noStrike" dirty="0">
                          <a:solidFill>
                            <a:srgbClr val="000000"/>
                          </a:solidFill>
                          <a:effectLst/>
                          <a:latin typeface="Arial" panose="020B0604020202020204" pitchFamily="34" charset="0"/>
                        </a:rPr>
                        <a:t>Kandidat*innen</a:t>
                      </a:r>
                      <a:br>
                        <a:rPr lang="nb-NO" sz="1200" b="1" i="0" u="none" strike="noStrike" dirty="0">
                          <a:solidFill>
                            <a:srgbClr val="000000"/>
                          </a:solidFill>
                          <a:effectLst/>
                          <a:latin typeface="Arial" panose="020B0604020202020204" pitchFamily="34" charset="0"/>
                        </a:rPr>
                      </a:br>
                      <a:r>
                        <a:rPr lang="nb-NO" sz="1200" b="1" i="0" u="none" strike="noStrike" dirty="0">
                          <a:solidFill>
                            <a:srgbClr val="000000"/>
                          </a:solidFill>
                          <a:effectLst/>
                          <a:latin typeface="Arial" panose="020B0604020202020204" pitchFamily="34" charset="0"/>
                        </a:rPr>
                        <a:t>(3.-4.Klasse)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de-DE" sz="1200" b="1" i="0" u="none" strike="noStrike" dirty="0">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3609378777"/>
                  </a:ext>
                </a:extLst>
              </a:tr>
              <a:tr h="454329">
                <a:tc>
                  <a:txBody>
                    <a:bodyPr/>
                    <a:lstStyle/>
                    <a:p>
                      <a:pPr algn="l" fontAlgn="b"/>
                      <a:r>
                        <a:rPr lang="de-DE" sz="1200" b="1" i="0" u="none" strike="noStrike">
                          <a:solidFill>
                            <a:srgbClr val="000000"/>
                          </a:solidFill>
                          <a:effectLst/>
                          <a:latin typeface="Arial" panose="020B0604020202020204" pitchFamily="34" charset="0"/>
                        </a:rPr>
                        <a:t> Im Juni versetzt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dirty="0">
                          <a:solidFill>
                            <a:srgbClr val="000000"/>
                          </a:solidFill>
                          <a:effectLst/>
                          <a:latin typeface="Arial" panose="020B0604020202020204" pitchFamily="34" charset="0"/>
                        </a:rPr>
                        <a:t>               1.736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1" i="0" u="none" strike="noStrike" dirty="0">
                          <a:solidFill>
                            <a:srgbClr val="000000"/>
                          </a:solidFill>
                          <a:effectLst/>
                          <a:latin typeface="Arial" panose="020B0604020202020204" pitchFamily="34" charset="0"/>
                        </a:rPr>
                        <a:t>95,81%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1" i="0" u="none" strike="noStrike" dirty="0">
                          <a:solidFill>
                            <a:srgbClr val="000000"/>
                          </a:solidFill>
                          <a:effectLst/>
                          <a:latin typeface="Arial" panose="020B0604020202020204" pitchFamily="34" charset="0"/>
                        </a:rPr>
                        <a:t>                  832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de-DE" sz="1200" b="1" i="0" u="none" strike="noStrike" dirty="0">
                          <a:solidFill>
                            <a:srgbClr val="000000"/>
                          </a:solidFill>
                          <a:effectLst/>
                          <a:latin typeface="Arial" panose="020B0604020202020204" pitchFamily="34" charset="0"/>
                        </a:rPr>
                        <a:t>97,88%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2023970860"/>
                  </a:ext>
                </a:extLst>
              </a:tr>
              <a:tr h="572152">
                <a:tc>
                  <a:txBody>
                    <a:bodyPr/>
                    <a:lstStyle/>
                    <a:p>
                      <a:pPr algn="l" fontAlgn="b"/>
                      <a:r>
                        <a:rPr lang="de-DE" sz="1200" b="0" i="0" u="none" strike="noStrike">
                          <a:solidFill>
                            <a:srgbClr val="000000"/>
                          </a:solidFill>
                          <a:effectLst/>
                          <a:latin typeface="Arial" panose="020B0604020202020204" pitchFamily="34" charset="0"/>
                        </a:rPr>
                        <a:t>Mit aufgeschobener Gesamtbewertung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Arial" panose="020B0604020202020204" pitchFamily="34" charset="0"/>
                        </a:rPr>
                        <a:t>                       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0" i="0" u="none" strike="noStrike" dirty="0">
                          <a:solidFill>
                            <a:srgbClr val="000000"/>
                          </a:solidFill>
                          <a:effectLst/>
                          <a:latin typeface="Arial" panose="020B0604020202020204" pitchFamily="34" charset="0"/>
                        </a:rPr>
                        <a:t>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0" i="0" u="none" strike="noStrike">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de-DE" sz="1200" b="0" i="0" u="none" strike="noStrike" dirty="0">
                          <a:solidFill>
                            <a:srgbClr val="000000"/>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4291424147"/>
                  </a:ext>
                </a:extLst>
              </a:tr>
              <a:tr h="454329">
                <a:tc>
                  <a:txBody>
                    <a:bodyPr/>
                    <a:lstStyle/>
                    <a:p>
                      <a:pPr algn="l" fontAlgn="b"/>
                      <a:r>
                        <a:rPr lang="de-DE" sz="1200" b="0" i="0" u="none" strike="noStrike">
                          <a:solidFill>
                            <a:srgbClr val="000000"/>
                          </a:solidFill>
                          <a:effectLst/>
                          <a:latin typeface="Arial" panose="020B0604020202020204" pitchFamily="34" charset="0"/>
                        </a:rPr>
                        <a:t>Im Juni nicht versetzt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Arial" panose="020B0604020202020204" pitchFamily="34" charset="0"/>
                        </a:rPr>
                        <a:t>                     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0" i="0" u="none" strike="noStrike" dirty="0">
                          <a:solidFill>
                            <a:srgbClr val="000000"/>
                          </a:solidFill>
                          <a:effectLst/>
                          <a:latin typeface="Arial" panose="020B0604020202020204" pitchFamily="34" charset="0"/>
                        </a:rPr>
                        <a:t>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0" i="0" u="none" strike="noStrike">
                          <a:solidFill>
                            <a:srgbClr val="000000"/>
                          </a:solidFill>
                          <a:effectLst/>
                          <a:latin typeface="Arial" panose="020B0604020202020204" pitchFamily="34" charset="0"/>
                        </a:rPr>
                        <a:t>                    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de-DE" sz="1200" b="0" i="0" u="none" strike="noStrike" dirty="0">
                          <a:solidFill>
                            <a:srgbClr val="000000"/>
                          </a:solidFill>
                          <a:effectLst/>
                          <a:latin typeface="Arial" panose="020B0604020202020204" pitchFamily="34" charset="0"/>
                        </a:rPr>
                        <a:t>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339894934"/>
                  </a:ext>
                </a:extLst>
              </a:tr>
              <a:tr h="454329">
                <a:tc>
                  <a:txBody>
                    <a:bodyPr/>
                    <a:lstStyle/>
                    <a:p>
                      <a:pPr algn="l" fontAlgn="b"/>
                      <a:r>
                        <a:rPr lang="de-DE" sz="1200" b="1" i="0" u="none" strike="noStrike">
                          <a:solidFill>
                            <a:srgbClr val="000000"/>
                          </a:solidFill>
                          <a:effectLst/>
                          <a:latin typeface="Arial" panose="020B0604020202020204" pitchFamily="34" charset="0"/>
                        </a:rPr>
                        <a:t>Insgesamt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200" b="1" i="0" u="none" strike="noStrike" dirty="0">
                          <a:solidFill>
                            <a:srgbClr val="000000"/>
                          </a:solidFill>
                          <a:effectLst/>
                          <a:latin typeface="Arial" panose="020B0604020202020204" pitchFamily="34" charset="0"/>
                        </a:rPr>
                        <a:t>               1.812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1" i="0" u="none" strike="noStrike" dirty="0">
                          <a:solidFill>
                            <a:srgbClr val="000000"/>
                          </a:solidFill>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de-DE" sz="1200" b="1" i="0" u="none" strike="noStrike">
                          <a:solidFill>
                            <a:srgbClr val="000000"/>
                          </a:solidFill>
                          <a:effectLst/>
                          <a:latin typeface="Arial" panose="020B0604020202020204" pitchFamily="34" charset="0"/>
                        </a:rPr>
                        <a:t>                  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de-DE" sz="1200" b="1" i="0" u="none" strike="noStrike" dirty="0">
                          <a:solidFill>
                            <a:srgbClr val="000000"/>
                          </a:solidFill>
                          <a:effectLst/>
                          <a:latin typeface="Arial" panose="020B0604020202020204" pitchFamily="34" charset="0"/>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3536812505"/>
                  </a:ext>
                </a:extLst>
              </a:tr>
            </a:tbl>
          </a:graphicData>
        </a:graphic>
      </p:graphicFrame>
      <p:graphicFrame>
        <p:nvGraphicFramePr>
          <p:cNvPr id="6" name="Diagramm 5">
            <a:extLst>
              <a:ext uri="{FF2B5EF4-FFF2-40B4-BE49-F238E27FC236}">
                <a16:creationId xmlns:a16="http://schemas.microsoft.com/office/drawing/2014/main" xmlns="" id="{1140EC66-6095-49EF-B638-1C0B7F0AF784}"/>
              </a:ext>
            </a:extLst>
          </p:cNvPr>
          <p:cNvGraphicFramePr>
            <a:graphicFrameLocks/>
          </p:cNvGraphicFramePr>
          <p:nvPr/>
        </p:nvGraphicFramePr>
        <p:xfrm>
          <a:off x="5879976" y="1916832"/>
          <a:ext cx="612068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422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CB4267D-82C5-45B6-8C2E-4ECE5BF7D060}"/>
              </a:ext>
            </a:extLst>
          </p:cNvPr>
          <p:cNvSpPr>
            <a:spLocks noGrp="1"/>
          </p:cNvSpPr>
          <p:nvPr>
            <p:ph type="title"/>
          </p:nvPr>
        </p:nvSpPr>
        <p:spPr>
          <a:xfrm>
            <a:off x="47328" y="1556792"/>
            <a:ext cx="11836896" cy="1152128"/>
          </a:xfrm>
        </p:spPr>
        <p:txBody>
          <a:bodyPr/>
          <a:lstStyle/>
          <a:p>
            <a:pPr algn="l"/>
            <a:r>
              <a:rPr lang="de-DE" sz="3200" kern="1200" dirty="0">
                <a:solidFill>
                  <a:srgbClr val="C00000"/>
                </a:solidFill>
                <a:latin typeface="Arial"/>
                <a:ea typeface="+mn-ea"/>
              </a:rPr>
              <a:t>Staatliche Abschlussprüfungen an den deutschsprachigen Ober- und Berufsschulen - 2019/2020</a:t>
            </a:r>
            <a:r>
              <a:rPr lang="de-DE" dirty="0"/>
              <a:t/>
            </a:r>
            <a:br>
              <a:rPr lang="de-DE" dirty="0"/>
            </a:br>
            <a:endParaRPr lang="de-DE" dirty="0"/>
          </a:p>
        </p:txBody>
      </p:sp>
      <p:graphicFrame>
        <p:nvGraphicFramePr>
          <p:cNvPr id="4" name="Diagramm 3">
            <a:extLst>
              <a:ext uri="{FF2B5EF4-FFF2-40B4-BE49-F238E27FC236}">
                <a16:creationId xmlns:a16="http://schemas.microsoft.com/office/drawing/2014/main" xmlns="" id="{00000000-0008-0000-0B00-000002000000}"/>
              </a:ext>
            </a:extLst>
          </p:cNvPr>
          <p:cNvGraphicFramePr>
            <a:graphicFrameLocks noGrp="1"/>
          </p:cNvGraphicFramePr>
          <p:nvPr/>
        </p:nvGraphicFramePr>
        <p:xfrm>
          <a:off x="5127580" y="2509391"/>
          <a:ext cx="7017092" cy="4304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le 7">
            <a:extLst>
              <a:ext uri="{FF2B5EF4-FFF2-40B4-BE49-F238E27FC236}">
                <a16:creationId xmlns:a16="http://schemas.microsoft.com/office/drawing/2014/main" xmlns="" id="{27A3EE9B-5E7D-435C-BC9B-239061A9C75B}"/>
              </a:ext>
            </a:extLst>
          </p:cNvPr>
          <p:cNvGraphicFramePr>
            <a:graphicFrameLocks noGrp="1"/>
          </p:cNvGraphicFramePr>
          <p:nvPr/>
        </p:nvGraphicFramePr>
        <p:xfrm>
          <a:off x="151504" y="2508647"/>
          <a:ext cx="5008245" cy="3983355"/>
        </p:xfrm>
        <a:graphic>
          <a:graphicData uri="http://schemas.openxmlformats.org/drawingml/2006/table">
            <a:tbl>
              <a:tblPr firstRow="1" firstCol="1" bandRow="1"/>
              <a:tblGrid>
                <a:gridCol w="3147695">
                  <a:extLst>
                    <a:ext uri="{9D8B030D-6E8A-4147-A177-3AD203B41FA5}">
                      <a16:colId xmlns:a16="http://schemas.microsoft.com/office/drawing/2014/main" xmlns="" val="2551401569"/>
                    </a:ext>
                  </a:extLst>
                </a:gridCol>
                <a:gridCol w="996601">
                  <a:extLst>
                    <a:ext uri="{9D8B030D-6E8A-4147-A177-3AD203B41FA5}">
                      <a16:colId xmlns:a16="http://schemas.microsoft.com/office/drawing/2014/main" xmlns="" val="1092035710"/>
                    </a:ext>
                  </a:extLst>
                </a:gridCol>
                <a:gridCol w="863949">
                  <a:extLst>
                    <a:ext uri="{9D8B030D-6E8A-4147-A177-3AD203B41FA5}">
                      <a16:colId xmlns:a16="http://schemas.microsoft.com/office/drawing/2014/main" xmlns="" val="516821310"/>
                    </a:ext>
                  </a:extLst>
                </a:gridCol>
              </a:tblGrid>
              <a:tr h="369570">
                <a:tc>
                  <a:txBody>
                    <a:bodyPr/>
                    <a:lstStyle/>
                    <a:p>
                      <a:pPr>
                        <a:lnSpc>
                          <a:spcPct val="107000"/>
                        </a:lnSpc>
                        <a:spcAft>
                          <a:spcPts val="0"/>
                        </a:spcAft>
                      </a:pPr>
                      <a:r>
                        <a:rPr lang="de-DE" sz="1400" b="1" dirty="0">
                          <a:effectLst/>
                          <a:latin typeface="Arial" panose="020B0604020202020204" pitchFamily="34" charset="0"/>
                          <a:ea typeface="Times New Roman" panose="02020603050405020304" pitchFamily="18" charset="0"/>
                          <a:cs typeface="Times New Roman" panose="02020603050405020304" pitchFamily="18" charset="0"/>
                        </a:rPr>
                        <a:t>Interne und externe Kandidat*innen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de-DE"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2019/2020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hMerge="1">
                  <a:txBody>
                    <a:bodyPr/>
                    <a:lstStyle/>
                    <a:p>
                      <a:endParaRPr lang="de-DE"/>
                    </a:p>
                  </a:txBody>
                  <a:tcPr/>
                </a:tc>
                <a:extLst>
                  <a:ext uri="{0D108BD9-81ED-4DB2-BD59-A6C34878D82A}">
                    <a16:rowId xmlns:a16="http://schemas.microsoft.com/office/drawing/2014/main" xmlns="" val="571624030"/>
                  </a:ext>
                </a:extLst>
              </a:tr>
              <a:tr h="662940">
                <a:tc>
                  <a:txBody>
                    <a:bodyPr/>
                    <a:lstStyle/>
                    <a:p>
                      <a:pPr>
                        <a:lnSpc>
                          <a:spcPct val="107000"/>
                        </a:lnSpc>
                        <a:spcAft>
                          <a:spcPts val="0"/>
                        </a:spcAft>
                      </a:pPr>
                      <a:r>
                        <a:rPr lang="de-DE" sz="1200" b="1" dirty="0">
                          <a:effectLst/>
                          <a:latin typeface="Arial" panose="020B0604020202020204" pitchFamily="34" charset="0"/>
                          <a:ea typeface="Times New Roman" panose="02020603050405020304" pitchFamily="18" charset="0"/>
                          <a:cs typeface="Times New Roman" panose="02020603050405020304" pitchFamily="18" charset="0"/>
                        </a:rPr>
                        <a:t>Kandidat*innen insgesamt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2.757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a:lnSpc>
                          <a:spcPct val="107000"/>
                        </a:lnSpc>
                        <a:spcAft>
                          <a:spcPts val="800"/>
                        </a:spcAft>
                      </a:pPr>
                      <a:r>
                        <a:rPr lang="de-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1559386260"/>
                  </a:ext>
                </a:extLst>
              </a:tr>
              <a:tr h="662940">
                <a:tc>
                  <a:txBody>
                    <a:bodyPr/>
                    <a:lstStyle/>
                    <a:p>
                      <a:pPr>
                        <a:lnSpc>
                          <a:spcPct val="107000"/>
                        </a:lnSpc>
                        <a:spcAft>
                          <a:spcPts val="0"/>
                        </a:spcAft>
                      </a:pPr>
                      <a:r>
                        <a:rPr lang="de-DE" sz="1200" b="1">
                          <a:effectLst/>
                          <a:latin typeface="Arial" panose="020B0604020202020204" pitchFamily="34" charset="0"/>
                          <a:ea typeface="Times New Roman" panose="02020603050405020304" pitchFamily="18" charset="0"/>
                          <a:cs typeface="Times New Roman" panose="02020603050405020304" pitchFamily="18" charset="0"/>
                        </a:rPr>
                        <a:t>zur Abschlussprüfung zugelassen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a:lnSpc>
                          <a:spcPct val="107000"/>
                        </a:lnSpc>
                        <a:spcAft>
                          <a:spcPts val="800"/>
                        </a:spcAft>
                      </a:pPr>
                      <a:r>
                        <a:rPr lang="de-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99,75%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3474661300"/>
                  </a:ext>
                </a:extLst>
              </a:tr>
              <a:tr h="662940">
                <a:tc>
                  <a:txBody>
                    <a:bodyPr/>
                    <a:lstStyle/>
                    <a:p>
                      <a:pPr>
                        <a:lnSpc>
                          <a:spcPct val="107000"/>
                        </a:lnSpc>
                        <a:spcAft>
                          <a:spcPts val="0"/>
                        </a:spcAft>
                      </a:pPr>
                      <a:r>
                        <a:rPr lang="de-DE" sz="1200">
                          <a:effectLst/>
                          <a:latin typeface="Arial" panose="020B0604020202020204" pitchFamily="34" charset="0"/>
                          <a:ea typeface="Times New Roman" panose="02020603050405020304" pitchFamily="18" charset="0"/>
                          <a:cs typeface="Times New Roman" panose="02020603050405020304" pitchFamily="18" charset="0"/>
                        </a:rPr>
                        <a:t>zur Abschlussprüfung nicht zugelassen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a:lnSpc>
                          <a:spcPct val="107000"/>
                        </a:lnSpc>
                        <a:spcAft>
                          <a:spcPts val="800"/>
                        </a:spcAft>
                      </a:pPr>
                      <a:r>
                        <a:rPr lang="de-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934366790"/>
                  </a:ext>
                </a:extLst>
              </a:tr>
              <a:tr h="662940">
                <a:tc>
                  <a:txBody>
                    <a:bodyPr/>
                    <a:lstStyle/>
                    <a:p>
                      <a:pPr>
                        <a:lnSpc>
                          <a:spcPct val="107000"/>
                        </a:lnSpc>
                        <a:spcAft>
                          <a:spcPts val="0"/>
                        </a:spcAft>
                      </a:pPr>
                      <a:r>
                        <a:rPr lang="de-DE" sz="1200" b="1">
                          <a:effectLst/>
                          <a:latin typeface="Arial" panose="020B0604020202020204" pitchFamily="34" charset="0"/>
                          <a:ea typeface="Times New Roman" panose="02020603050405020304" pitchFamily="18" charset="0"/>
                          <a:cs typeface="Times New Roman" panose="02020603050405020304" pitchFamily="18" charset="0"/>
                        </a:rPr>
                        <a:t>Abschlussprüfung bestanden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2.721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a:lnSpc>
                          <a:spcPct val="107000"/>
                        </a:lnSpc>
                        <a:spcAft>
                          <a:spcPts val="800"/>
                        </a:spcAft>
                      </a:pPr>
                      <a:r>
                        <a:rPr lang="de-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98,77%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3199082527"/>
                  </a:ext>
                </a:extLst>
              </a:tr>
              <a:tr h="662940">
                <a:tc>
                  <a:txBody>
                    <a:bodyPr/>
                    <a:lstStyle/>
                    <a:p>
                      <a:pPr>
                        <a:lnSpc>
                          <a:spcPct val="107000"/>
                        </a:lnSpc>
                        <a:spcAft>
                          <a:spcPts val="0"/>
                        </a:spcAft>
                      </a:pPr>
                      <a:r>
                        <a:rPr lang="de-DE" sz="1200">
                          <a:effectLst/>
                          <a:latin typeface="Arial" panose="020B0604020202020204" pitchFamily="34" charset="0"/>
                          <a:ea typeface="Times New Roman" panose="02020603050405020304" pitchFamily="18" charset="0"/>
                          <a:cs typeface="Times New Roman" panose="02020603050405020304" pitchFamily="18" charset="0"/>
                        </a:rPr>
                        <a:t>Abschlussprüfung nicht bestanden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a:lnSpc>
                          <a:spcPct val="107000"/>
                        </a:lnSpc>
                        <a:spcAft>
                          <a:spcPts val="800"/>
                        </a:spcAft>
                      </a:pPr>
                      <a:r>
                        <a:rPr lang="de-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962304393"/>
                  </a:ext>
                </a:extLst>
              </a:tr>
              <a:tr h="299085">
                <a:tc>
                  <a:txBody>
                    <a:bodyPr/>
                    <a:lstStyle/>
                    <a:p>
                      <a:pPr>
                        <a:lnSpc>
                          <a:spcPct val="107000"/>
                        </a:lnSpc>
                        <a:spcAft>
                          <a:spcPts val="0"/>
                        </a:spcAft>
                      </a:pPr>
                      <a:r>
                        <a:rPr lang="de-DE" sz="1200">
                          <a:effectLst/>
                          <a:latin typeface="Arial" panose="020B0604020202020204" pitchFamily="34" charset="0"/>
                          <a:ea typeface="Times New Roman" panose="02020603050405020304" pitchFamily="18" charset="0"/>
                          <a:cs typeface="Times New Roman" panose="02020603050405020304" pitchFamily="18" charset="0"/>
                        </a:rPr>
                        <a:t>zur Abschlussprüfung nicht angetreten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de-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r">
                        <a:lnSpc>
                          <a:spcPct val="107000"/>
                        </a:lnSpc>
                        <a:spcAft>
                          <a:spcPts val="800"/>
                        </a:spcAft>
                      </a:pPr>
                      <a:r>
                        <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0,25%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2284992314"/>
                  </a:ext>
                </a:extLst>
              </a:tr>
            </a:tbl>
          </a:graphicData>
        </a:graphic>
      </p:graphicFrame>
    </p:spTree>
    <p:extLst>
      <p:ext uri="{BB962C8B-B14F-4D97-AF65-F5344CB8AC3E}">
        <p14:creationId xmlns:p14="http://schemas.microsoft.com/office/powerpoint/2010/main" val="71823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B80AA55-A800-4303-ACD1-071F77E9C40B}"/>
              </a:ext>
            </a:extLst>
          </p:cNvPr>
          <p:cNvSpPr>
            <a:spLocks noGrp="1"/>
          </p:cNvSpPr>
          <p:nvPr>
            <p:ph type="title"/>
          </p:nvPr>
        </p:nvSpPr>
        <p:spPr>
          <a:xfrm>
            <a:off x="198878" y="1484784"/>
            <a:ext cx="10972800" cy="1118134"/>
          </a:xfrm>
        </p:spPr>
        <p:txBody>
          <a:bodyPr/>
          <a:lstStyle/>
          <a:p>
            <a:pPr algn="l"/>
            <a:r>
              <a:rPr lang="de-DE" sz="2800" kern="1200" dirty="0">
                <a:solidFill>
                  <a:srgbClr val="C00000"/>
                </a:solidFill>
                <a:latin typeface="Arial"/>
              </a:rPr>
              <a:t>Bewertungen der staatlichen Abschlussprüfung an den deutschsprachigen Ober- und Berufsschulen - 2019/2020</a:t>
            </a:r>
            <a:endParaRPr lang="de-DE" dirty="0"/>
          </a:p>
        </p:txBody>
      </p:sp>
      <p:graphicFrame>
        <p:nvGraphicFramePr>
          <p:cNvPr id="6" name="Diagramm 5">
            <a:extLst>
              <a:ext uri="{FF2B5EF4-FFF2-40B4-BE49-F238E27FC236}">
                <a16:creationId xmlns:a16="http://schemas.microsoft.com/office/drawing/2014/main" xmlns="" id="{F1B04463-D385-4128-B2B7-46C15BC0DB57}"/>
              </a:ext>
            </a:extLst>
          </p:cNvPr>
          <p:cNvGraphicFramePr>
            <a:graphicFrameLocks/>
          </p:cNvGraphicFramePr>
          <p:nvPr/>
        </p:nvGraphicFramePr>
        <p:xfrm>
          <a:off x="4871864" y="2637881"/>
          <a:ext cx="7012360" cy="4175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le 7">
            <a:extLst>
              <a:ext uri="{FF2B5EF4-FFF2-40B4-BE49-F238E27FC236}">
                <a16:creationId xmlns:a16="http://schemas.microsoft.com/office/drawing/2014/main" xmlns="" id="{411E18FE-C716-4139-9AA1-A4C005EE92C0}"/>
              </a:ext>
            </a:extLst>
          </p:cNvPr>
          <p:cNvGraphicFramePr>
            <a:graphicFrameLocks noGrp="1"/>
          </p:cNvGraphicFramePr>
          <p:nvPr/>
        </p:nvGraphicFramePr>
        <p:xfrm>
          <a:off x="180832" y="2588094"/>
          <a:ext cx="4691031" cy="3793234"/>
        </p:xfrm>
        <a:graphic>
          <a:graphicData uri="http://schemas.openxmlformats.org/drawingml/2006/table">
            <a:tbl>
              <a:tblPr/>
              <a:tblGrid>
                <a:gridCol w="1975878">
                  <a:extLst>
                    <a:ext uri="{9D8B030D-6E8A-4147-A177-3AD203B41FA5}">
                      <a16:colId xmlns:a16="http://schemas.microsoft.com/office/drawing/2014/main" xmlns="" val="1954412698"/>
                    </a:ext>
                  </a:extLst>
                </a:gridCol>
                <a:gridCol w="1344135">
                  <a:extLst>
                    <a:ext uri="{9D8B030D-6E8A-4147-A177-3AD203B41FA5}">
                      <a16:colId xmlns:a16="http://schemas.microsoft.com/office/drawing/2014/main" xmlns="" val="1241896164"/>
                    </a:ext>
                  </a:extLst>
                </a:gridCol>
                <a:gridCol w="1371018">
                  <a:extLst>
                    <a:ext uri="{9D8B030D-6E8A-4147-A177-3AD203B41FA5}">
                      <a16:colId xmlns:a16="http://schemas.microsoft.com/office/drawing/2014/main" xmlns="" val="2790608422"/>
                    </a:ext>
                  </a:extLst>
                </a:gridCol>
              </a:tblGrid>
              <a:tr h="422813">
                <a:tc>
                  <a:txBody>
                    <a:bodyPr/>
                    <a:lstStyle/>
                    <a:p>
                      <a:pPr algn="ctr" fontAlgn="ctr"/>
                      <a:r>
                        <a:rPr lang="de-DE" sz="1400" b="1" i="0" u="none" strike="noStrike">
                          <a:solidFill>
                            <a:srgbClr val="000000"/>
                          </a:solidFill>
                          <a:effectLst/>
                          <a:latin typeface="Arial" panose="020B0604020202020204" pitchFamily="34" charset="0"/>
                        </a:rPr>
                        <a:t>Bewertung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2019/2020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1"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4060071813"/>
                  </a:ext>
                </a:extLst>
              </a:tr>
              <a:tr h="302010">
                <a:tc>
                  <a:txBody>
                    <a:bodyPr/>
                    <a:lstStyle/>
                    <a:p>
                      <a:pPr algn="ctr" fontAlgn="ctr"/>
                      <a:endParaRPr lang="de-DE" sz="1400" b="0"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1"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1"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3301496"/>
                  </a:ext>
                </a:extLst>
              </a:tr>
              <a:tr h="289928">
                <a:tc>
                  <a:txBody>
                    <a:bodyPr/>
                    <a:lstStyle/>
                    <a:p>
                      <a:pPr algn="ctr" fontAlgn="ctr"/>
                      <a:r>
                        <a:rPr lang="de-DE" sz="1400" b="1" i="0" u="none" strike="noStrike">
                          <a:solidFill>
                            <a:srgbClr val="000000"/>
                          </a:solidFill>
                          <a:effectLst/>
                          <a:latin typeface="Arial" panose="020B06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0" i="0" u="none" strike="noStrike">
                          <a:solidFill>
                            <a:srgbClr val="000000"/>
                          </a:solidFill>
                          <a:effectLst/>
                          <a:latin typeface="Arial" panose="020B0604020202020204" pitchFamily="34" charset="0"/>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1084043954"/>
                  </a:ext>
                </a:extLst>
              </a:tr>
              <a:tr h="289928">
                <a:tc>
                  <a:txBody>
                    <a:bodyPr/>
                    <a:lstStyle/>
                    <a:p>
                      <a:pPr algn="ctr" fontAlgn="ctr"/>
                      <a:r>
                        <a:rPr lang="de-DE" sz="1400" b="1" i="0" u="none" strike="noStrike">
                          <a:solidFill>
                            <a:srgbClr val="000000"/>
                          </a:solidFill>
                          <a:effectLst/>
                          <a:latin typeface="Arial" panose="020B0604020202020204" pitchFamily="34" charset="0"/>
                        </a:rPr>
                        <a:t>61 - 70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0" i="0" u="none" strike="noStrike">
                          <a:solidFill>
                            <a:srgbClr val="000000"/>
                          </a:solidFill>
                          <a:effectLst/>
                          <a:latin typeface="Arial" panose="020B0604020202020204" pitchFamily="34" charset="0"/>
                        </a:rPr>
                        <a:t>15,77%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429817229"/>
                  </a:ext>
                </a:extLst>
              </a:tr>
              <a:tr h="289928">
                <a:tc>
                  <a:txBody>
                    <a:bodyPr/>
                    <a:lstStyle/>
                    <a:p>
                      <a:pPr algn="ctr" fontAlgn="ctr"/>
                      <a:r>
                        <a:rPr lang="de-DE" sz="1400" b="1" i="0" u="none" strike="noStrike">
                          <a:solidFill>
                            <a:srgbClr val="000000"/>
                          </a:solidFill>
                          <a:effectLst/>
                          <a:latin typeface="Arial" panose="020B0604020202020204" pitchFamily="34" charset="0"/>
                        </a:rPr>
                        <a:t>71 - 80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0" i="0" u="none" strike="noStrike">
                          <a:solidFill>
                            <a:srgbClr val="000000"/>
                          </a:solidFill>
                          <a:effectLst/>
                          <a:latin typeface="Arial" panose="020B0604020202020204" pitchFamily="34" charset="0"/>
                        </a:rPr>
                        <a:t>32,41%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1448630911"/>
                  </a:ext>
                </a:extLst>
              </a:tr>
              <a:tr h="289928">
                <a:tc>
                  <a:txBody>
                    <a:bodyPr/>
                    <a:lstStyle/>
                    <a:p>
                      <a:pPr algn="ctr" fontAlgn="ctr"/>
                      <a:r>
                        <a:rPr lang="de-DE" sz="1400" b="1" i="0" u="none" strike="noStrike">
                          <a:solidFill>
                            <a:srgbClr val="000000"/>
                          </a:solidFill>
                          <a:effectLst/>
                          <a:latin typeface="Arial" panose="020B0604020202020204" pitchFamily="34" charset="0"/>
                        </a:rPr>
                        <a:t>81 - 90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0" i="0" u="none" strike="noStrike">
                          <a:solidFill>
                            <a:srgbClr val="000000"/>
                          </a:solidFill>
                          <a:effectLst/>
                          <a:latin typeface="Arial" panose="020B0604020202020204" pitchFamily="34" charset="0"/>
                        </a:rPr>
                        <a:t>28,11%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3436186142"/>
                  </a:ext>
                </a:extLst>
              </a:tr>
              <a:tr h="289928">
                <a:tc>
                  <a:txBody>
                    <a:bodyPr/>
                    <a:lstStyle/>
                    <a:p>
                      <a:pPr algn="ctr" fontAlgn="ctr"/>
                      <a:r>
                        <a:rPr lang="de-DE" sz="1400" b="1" i="0" u="none" strike="noStrike">
                          <a:solidFill>
                            <a:srgbClr val="000000"/>
                          </a:solidFill>
                          <a:effectLst/>
                          <a:latin typeface="Arial" panose="020B0604020202020204" pitchFamily="34" charset="0"/>
                        </a:rPr>
                        <a:t>91 - 99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0" i="0" u="none" strike="noStrike">
                          <a:solidFill>
                            <a:srgbClr val="000000"/>
                          </a:solidFill>
                          <a:effectLst/>
                          <a:latin typeface="Arial" panose="020B0604020202020204" pitchFamily="34" charset="0"/>
                        </a:rPr>
                        <a:t>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3233543398"/>
                  </a:ext>
                </a:extLst>
              </a:tr>
              <a:tr h="302010">
                <a:tc>
                  <a:txBody>
                    <a:bodyPr/>
                    <a:lstStyle/>
                    <a:p>
                      <a:pPr algn="ctr" fontAlgn="ctr"/>
                      <a:r>
                        <a:rPr lang="de-DE" sz="1400" b="1"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Arial" panose="020B060402020202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0" i="0" u="none" strike="noStrike">
                          <a:solidFill>
                            <a:srgbClr val="000000"/>
                          </a:solidFill>
                          <a:effectLst/>
                          <a:latin typeface="Arial" panose="020B0604020202020204" pitchFamily="34" charset="0"/>
                        </a:rPr>
                        <a:t>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638252301"/>
                  </a:ext>
                </a:extLst>
              </a:tr>
              <a:tr h="591938">
                <a:tc>
                  <a:txBody>
                    <a:bodyPr/>
                    <a:lstStyle/>
                    <a:p>
                      <a:pPr algn="ctr" fontAlgn="ctr"/>
                      <a:r>
                        <a:rPr lang="de-DE" sz="1400" b="1" i="0" u="none" strike="noStrike">
                          <a:solidFill>
                            <a:srgbClr val="000000"/>
                          </a:solidFill>
                          <a:effectLst/>
                          <a:latin typeface="Arial" panose="020B0604020202020204" pitchFamily="34" charset="0"/>
                        </a:rPr>
                        <a:t>100 mit </a:t>
                      </a:r>
                      <a:br>
                        <a:rPr lang="de-DE" sz="1400" b="1" i="0" u="none" strike="noStrike">
                          <a:solidFill>
                            <a:srgbClr val="000000"/>
                          </a:solidFill>
                          <a:effectLst/>
                          <a:latin typeface="Arial" panose="020B0604020202020204" pitchFamily="34" charset="0"/>
                        </a:rPr>
                      </a:br>
                      <a:r>
                        <a:rPr lang="de-DE" sz="1400" b="1" i="0" u="none" strike="noStrike">
                          <a:solidFill>
                            <a:srgbClr val="000000"/>
                          </a:solidFill>
                          <a:effectLst/>
                          <a:latin typeface="Arial" panose="020B0604020202020204" pitchFamily="34" charset="0"/>
                        </a:rPr>
                        <a:t>Auszeichnung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a:solidFill>
                            <a:srgbClr val="000000"/>
                          </a:solidFill>
                          <a:effectLst/>
                          <a:latin typeface="Arial" panose="020B060402020202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0" i="0" u="none" strike="noStrike">
                          <a:solidFill>
                            <a:srgbClr val="000000"/>
                          </a:solidFill>
                          <a:effectLst/>
                          <a:latin typeface="Arial" panose="020B0604020202020204" pitchFamily="34" charset="0"/>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2183412039"/>
                  </a:ext>
                </a:extLst>
              </a:tr>
              <a:tr h="302010">
                <a:tc>
                  <a:txBody>
                    <a:bodyPr/>
                    <a:lstStyle/>
                    <a:p>
                      <a:pPr algn="ctr" fontAlgn="ctr"/>
                      <a:endParaRPr lang="de-DE" sz="1400" b="1"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1"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DE" sz="1400" b="1"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3515251"/>
                  </a:ext>
                </a:extLst>
              </a:tr>
              <a:tr h="422813">
                <a:tc>
                  <a:txBody>
                    <a:bodyPr/>
                    <a:lstStyle/>
                    <a:p>
                      <a:pPr algn="ctr" fontAlgn="ctr"/>
                      <a:r>
                        <a:rPr lang="de-DE" sz="1400" b="1" i="0" u="none" strike="noStrike" dirty="0">
                          <a:solidFill>
                            <a:srgbClr val="000000"/>
                          </a:solidFill>
                          <a:effectLst/>
                          <a:latin typeface="Arial" panose="020B0604020202020204" pitchFamily="34" charset="0"/>
                        </a:rPr>
                        <a:t>Insgesamt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effectLst/>
                          <a:latin typeface="Arial" panose="020B0604020202020204" pitchFamily="34" charset="0"/>
                        </a:rPr>
                        <a:t>2.721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de-DE" sz="1400" b="1" i="0" u="none" strike="noStrike" dirty="0">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1634575801"/>
                  </a:ext>
                </a:extLst>
              </a:tr>
            </a:tbl>
          </a:graphicData>
        </a:graphic>
      </p:graphicFrame>
    </p:spTree>
    <p:extLst>
      <p:ext uri="{BB962C8B-B14F-4D97-AF65-F5344CB8AC3E}">
        <p14:creationId xmlns:p14="http://schemas.microsoft.com/office/powerpoint/2010/main" val="397798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feld 2">
            <a:extLst>
              <a:ext uri="{FF2B5EF4-FFF2-40B4-BE49-F238E27FC236}">
                <a16:creationId xmlns:a16="http://schemas.microsoft.com/office/drawing/2014/main" xmlns="" id="{75F1A248-D6F2-4458-A4F4-6F7F40E2905C}"/>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315913"/>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388" name="Textfeld 4">
            <a:extLst>
              <a:ext uri="{FF2B5EF4-FFF2-40B4-BE49-F238E27FC236}">
                <a16:creationId xmlns:a16="http://schemas.microsoft.com/office/drawing/2014/main" xmlns="" id="{B8670ACC-145D-4E6C-B920-CF034EEFFE17}"/>
              </a:ext>
            </a:extLst>
          </p:cNvPr>
          <p:cNvSpPr txBox="1">
            <a:spLocks noChangeArrowheads="1"/>
          </p:cNvSpPr>
          <p:nvPr/>
        </p:nvSpPr>
        <p:spPr bwMode="auto">
          <a:xfrm>
            <a:off x="1054893" y="1916832"/>
            <a:ext cx="10082213"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u="sng" dirty="0">
                <a:solidFill>
                  <a:schemeClr val="bg1"/>
                </a:solidFill>
                <a:latin typeface="+mj-lt"/>
              </a:rPr>
              <a:t>Rückblick Bildungsjahr</a:t>
            </a:r>
          </a:p>
          <a:p>
            <a:pPr algn="ctr"/>
            <a:endParaRPr lang="de-DE" altLang="de-DE" sz="2000" dirty="0">
              <a:solidFill>
                <a:schemeClr val="bg1"/>
              </a:solidFill>
              <a:latin typeface="+mj-lt"/>
            </a:endParaRPr>
          </a:p>
          <a:p>
            <a:pPr algn="ctr"/>
            <a:r>
              <a:rPr lang="de-DE" altLang="de-DE" sz="4800" dirty="0" err="1">
                <a:solidFill>
                  <a:schemeClr val="bg1"/>
                </a:solidFill>
                <a:latin typeface="+mj-lt"/>
              </a:rPr>
              <a:t>Odlada</a:t>
            </a:r>
            <a:r>
              <a:rPr lang="de-DE" altLang="de-DE" sz="4800" dirty="0">
                <a:solidFill>
                  <a:schemeClr val="bg1"/>
                </a:solidFill>
                <a:latin typeface="+mj-lt"/>
              </a:rPr>
              <a:t> </a:t>
            </a:r>
            <a:r>
              <a:rPr lang="de-DE" altLang="de-DE" sz="4800" dirty="0" err="1">
                <a:solidFill>
                  <a:schemeClr val="bg1"/>
                </a:solidFill>
                <a:latin typeface="+mj-lt"/>
              </a:rPr>
              <a:t>zoruch</a:t>
            </a:r>
            <a:r>
              <a:rPr lang="de-DE" altLang="de-DE" sz="4800" dirty="0">
                <a:solidFill>
                  <a:schemeClr val="bg1"/>
                </a:solidFill>
                <a:latin typeface="+mj-lt"/>
              </a:rPr>
              <a:t> dl </a:t>
            </a:r>
            <a:r>
              <a:rPr lang="de-DE" altLang="de-DE" sz="4800" dirty="0" err="1">
                <a:solidFill>
                  <a:schemeClr val="bg1"/>
                </a:solidFill>
                <a:latin typeface="+mj-lt"/>
              </a:rPr>
              <a:t>ann</a:t>
            </a:r>
            <a:r>
              <a:rPr lang="de-DE" altLang="de-DE" sz="4800" dirty="0">
                <a:solidFill>
                  <a:schemeClr val="bg1"/>
                </a:solidFill>
                <a:latin typeface="+mj-lt"/>
              </a:rPr>
              <a:t> de </a:t>
            </a:r>
            <a:r>
              <a:rPr lang="de-DE" altLang="de-DE" sz="4800" dirty="0" err="1">
                <a:solidFill>
                  <a:schemeClr val="bg1"/>
                </a:solidFill>
                <a:latin typeface="+mj-lt"/>
              </a:rPr>
              <a:t>scora</a:t>
            </a:r>
            <a:endParaRPr lang="de-DE" altLang="de-DE" sz="4800" dirty="0">
              <a:solidFill>
                <a:schemeClr val="bg1"/>
              </a:solidFill>
              <a:latin typeface="+mj-lt"/>
            </a:endParaRPr>
          </a:p>
          <a:p>
            <a:pPr algn="ctr"/>
            <a:endParaRPr lang="de-DE" altLang="de-DE" sz="2000" i="1" dirty="0">
              <a:solidFill>
                <a:schemeClr val="bg1"/>
              </a:solidFill>
              <a:latin typeface="+mj-lt"/>
            </a:endParaRPr>
          </a:p>
          <a:p>
            <a:pPr algn="ctr"/>
            <a:r>
              <a:rPr lang="de-DE" altLang="de-DE" sz="4800" dirty="0" err="1">
                <a:solidFill>
                  <a:schemeClr val="bg1"/>
                </a:solidFill>
                <a:latin typeface="+mj-lt"/>
              </a:rPr>
              <a:t>Riassunto</a:t>
            </a:r>
            <a:r>
              <a:rPr lang="de-DE" altLang="de-DE" sz="4800" dirty="0">
                <a:solidFill>
                  <a:schemeClr val="bg1"/>
                </a:solidFill>
                <a:latin typeface="+mj-lt"/>
              </a:rPr>
              <a:t> </a:t>
            </a:r>
            <a:r>
              <a:rPr lang="de-DE" altLang="de-DE" sz="4800" dirty="0" err="1">
                <a:solidFill>
                  <a:schemeClr val="bg1"/>
                </a:solidFill>
                <a:latin typeface="+mj-lt"/>
              </a:rPr>
              <a:t>dell'anno</a:t>
            </a:r>
            <a:r>
              <a:rPr lang="de-DE" altLang="de-DE" sz="4800" dirty="0">
                <a:solidFill>
                  <a:schemeClr val="bg1"/>
                </a:solidFill>
                <a:latin typeface="+mj-lt"/>
              </a:rPr>
              <a:t> </a:t>
            </a:r>
            <a:r>
              <a:rPr lang="de-DE" altLang="de-DE" sz="4800" dirty="0" err="1">
                <a:solidFill>
                  <a:schemeClr val="bg1"/>
                </a:solidFill>
                <a:latin typeface="+mj-lt"/>
              </a:rPr>
              <a:t>scolastico</a:t>
            </a:r>
            <a:endParaRPr lang="de-DE" altLang="de-DE" sz="4800" dirty="0">
              <a:solidFill>
                <a:schemeClr val="bg1"/>
              </a:solidFill>
              <a:latin typeface="+mj-lt"/>
            </a:endParaRPr>
          </a:p>
          <a:p>
            <a:pPr algn="ctr"/>
            <a:endParaRPr lang="de-DE" altLang="de-DE" sz="5400" dirty="0">
              <a:solidFill>
                <a:schemeClr val="bg1"/>
              </a:solidFill>
            </a:endParaRPr>
          </a:p>
          <a:p>
            <a:pPr algn="ctr"/>
            <a:endParaRPr lang="de-DE" altLang="de-DE" sz="5400" dirty="0">
              <a:solidFill>
                <a:schemeClr val="bg1"/>
              </a:solidFill>
            </a:endParaRPr>
          </a:p>
          <a:p>
            <a:pPr algn="ctr"/>
            <a:r>
              <a:rPr lang="de-DE" altLang="de-DE" sz="5400"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a:extLst>
              <a:ext uri="{FF2B5EF4-FFF2-40B4-BE49-F238E27FC236}">
                <a16:creationId xmlns:a16="http://schemas.microsoft.com/office/drawing/2014/main" xmlns="" id="{5A924227-85AE-47AD-8567-1F929D8EF914}"/>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9271"/>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4" name="Textfeld 4">
            <a:extLst>
              <a:ext uri="{FF2B5EF4-FFF2-40B4-BE49-F238E27FC236}">
                <a16:creationId xmlns:a16="http://schemas.microsoft.com/office/drawing/2014/main" xmlns="" id="{F1E3CA53-114A-459E-81B2-E198635EA62D}"/>
              </a:ext>
            </a:extLst>
          </p:cNvPr>
          <p:cNvSpPr txBox="1">
            <a:spLocks noChangeArrowheads="1"/>
          </p:cNvSpPr>
          <p:nvPr/>
        </p:nvSpPr>
        <p:spPr bwMode="auto">
          <a:xfrm>
            <a:off x="1054100" y="2276475"/>
            <a:ext cx="1008221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dirty="0">
                <a:solidFill>
                  <a:schemeClr val="bg1"/>
                </a:solidFill>
                <a:latin typeface="+mj-lt"/>
              </a:rPr>
              <a:t>Ergebnisse Abschlussprüfungen</a:t>
            </a:r>
          </a:p>
          <a:p>
            <a:pPr algn="ctr"/>
            <a:endParaRPr lang="de-DE" altLang="de-DE" sz="2000" dirty="0">
              <a:solidFill>
                <a:schemeClr val="bg1"/>
              </a:solidFill>
              <a:latin typeface="+mj-lt"/>
            </a:endParaRPr>
          </a:p>
          <a:p>
            <a:pPr algn="ctr"/>
            <a:r>
              <a:rPr lang="de-DE" altLang="de-DE" sz="4800" u="sng" dirty="0" err="1">
                <a:solidFill>
                  <a:schemeClr val="bg1"/>
                </a:solidFill>
                <a:latin typeface="+mj-lt"/>
              </a:rPr>
              <a:t>Resultac</a:t>
            </a:r>
            <a:r>
              <a:rPr lang="de-DE" altLang="de-DE" sz="4800" u="sng" dirty="0">
                <a:solidFill>
                  <a:schemeClr val="bg1"/>
                </a:solidFill>
                <a:latin typeface="+mj-lt"/>
              </a:rPr>
              <a:t> di </a:t>
            </a:r>
            <a:r>
              <a:rPr lang="de-DE" altLang="de-DE" sz="4800" u="sng" dirty="0" err="1">
                <a:solidFill>
                  <a:schemeClr val="bg1"/>
                </a:solidFill>
                <a:latin typeface="+mj-lt"/>
              </a:rPr>
              <a:t>ejams</a:t>
            </a:r>
            <a:r>
              <a:rPr lang="de-DE" altLang="de-DE" sz="4800" u="sng" dirty="0">
                <a:solidFill>
                  <a:schemeClr val="bg1"/>
                </a:solidFill>
                <a:latin typeface="+mj-lt"/>
              </a:rPr>
              <a:t> de </a:t>
            </a:r>
            <a:r>
              <a:rPr lang="de-DE" altLang="de-DE" sz="4800" u="sng" dirty="0" err="1">
                <a:solidFill>
                  <a:schemeClr val="bg1"/>
                </a:solidFill>
                <a:latin typeface="+mj-lt"/>
              </a:rPr>
              <a:t>contlujiun</a:t>
            </a:r>
            <a:endParaRPr lang="de-DE" altLang="de-DE" sz="4800" u="sng" dirty="0">
              <a:solidFill>
                <a:schemeClr val="bg1"/>
              </a:solidFill>
              <a:latin typeface="+mj-lt"/>
            </a:endParaRPr>
          </a:p>
          <a:p>
            <a:pPr algn="ctr"/>
            <a:endParaRPr lang="de-DE" altLang="de-DE" sz="2000" i="1" dirty="0">
              <a:solidFill>
                <a:schemeClr val="bg1"/>
              </a:solidFill>
              <a:latin typeface="+mj-lt"/>
            </a:endParaRPr>
          </a:p>
          <a:p>
            <a:pPr algn="ctr"/>
            <a:r>
              <a:rPr lang="de-DE" altLang="de-DE" sz="4800" dirty="0" err="1">
                <a:solidFill>
                  <a:schemeClr val="bg1"/>
                </a:solidFill>
                <a:latin typeface="+mj-lt"/>
              </a:rPr>
              <a:t>Risultati</a:t>
            </a:r>
            <a:r>
              <a:rPr lang="de-DE" altLang="de-DE" sz="4800" dirty="0">
                <a:solidFill>
                  <a:schemeClr val="bg1"/>
                </a:solidFill>
                <a:latin typeface="+mj-lt"/>
              </a:rPr>
              <a:t> </a:t>
            </a:r>
            <a:r>
              <a:rPr lang="de-DE" altLang="de-DE" sz="4800" dirty="0" err="1">
                <a:solidFill>
                  <a:schemeClr val="bg1"/>
                </a:solidFill>
                <a:latin typeface="+mj-lt"/>
              </a:rPr>
              <a:t>degli</a:t>
            </a:r>
            <a:r>
              <a:rPr lang="de-DE" altLang="de-DE" sz="4800" dirty="0">
                <a:solidFill>
                  <a:schemeClr val="bg1"/>
                </a:solidFill>
                <a:latin typeface="+mj-lt"/>
              </a:rPr>
              <a:t> </a:t>
            </a:r>
            <a:r>
              <a:rPr lang="de-DE" altLang="de-DE" sz="4800" dirty="0" err="1">
                <a:solidFill>
                  <a:schemeClr val="bg1"/>
                </a:solidFill>
                <a:latin typeface="+mj-lt"/>
              </a:rPr>
              <a:t>esami</a:t>
            </a:r>
            <a:r>
              <a:rPr lang="de-DE" altLang="de-DE" sz="4800" dirty="0">
                <a:solidFill>
                  <a:schemeClr val="bg1"/>
                </a:solidFill>
                <a:latin typeface="+mj-lt"/>
              </a:rPr>
              <a:t> </a:t>
            </a:r>
            <a:r>
              <a:rPr lang="de-DE" altLang="de-DE" sz="4800" dirty="0" err="1">
                <a:solidFill>
                  <a:schemeClr val="bg1"/>
                </a:solidFill>
                <a:latin typeface="+mj-lt"/>
              </a:rPr>
              <a:t>finali</a:t>
            </a:r>
            <a:endParaRPr lang="de-DE" altLang="de-DE" sz="4800" dirty="0">
              <a:solidFill>
                <a:schemeClr val="bg1"/>
              </a:solidFill>
              <a:latin typeface="+mj-lt"/>
            </a:endParaRPr>
          </a:p>
          <a:p>
            <a:pPr algn="ctr"/>
            <a:endParaRPr lang="de-DE" altLang="de-DE" sz="5400" dirty="0">
              <a:solidFill>
                <a:schemeClr val="bg1"/>
              </a:solidFill>
            </a:endParaRPr>
          </a:p>
          <a:p>
            <a:pPr algn="ctr"/>
            <a:r>
              <a:rPr lang="de-DE" altLang="de-DE" sz="5400"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9726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2400" b="1" dirty="0">
                <a:solidFill>
                  <a:srgbClr val="C00000"/>
                </a:solidFill>
                <a:latin typeface="+mj-lt"/>
                <a:cs typeface="Open Sans" panose="020B0606030504020204" pitchFamily="34" charset="0"/>
              </a:rPr>
              <a:t>Scores elementares, </a:t>
            </a:r>
            <a:r>
              <a:rPr lang="de-DE" altLang="it-IT" sz="2400" b="1" dirty="0" err="1">
                <a:solidFill>
                  <a:srgbClr val="C00000"/>
                </a:solidFill>
                <a:latin typeface="+mj-lt"/>
                <a:cs typeface="Open Sans" panose="020B0606030504020204" pitchFamily="34" charset="0"/>
              </a:rPr>
              <a:t>mesanes</a:t>
            </a:r>
            <a:r>
              <a:rPr lang="de-DE" altLang="it-IT" sz="2400" b="1" dirty="0">
                <a:solidFill>
                  <a:srgbClr val="C00000"/>
                </a:solidFill>
                <a:latin typeface="+mj-lt"/>
                <a:cs typeface="Open Sans" panose="020B0606030504020204" pitchFamily="34" charset="0"/>
              </a:rPr>
              <a:t> y altes</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xmlns="" id="{6FC7C8B0-4BA6-4ED4-84EC-28A490232B68}"/>
              </a:ext>
            </a:extLst>
          </p:cNvPr>
          <p:cNvSpPr>
            <a:spLocks noChangeArrowheads="1"/>
          </p:cNvSpPr>
          <p:nvPr/>
        </p:nvSpPr>
        <p:spPr bwMode="auto">
          <a:xfrm flipV="1">
            <a:off x="2783631" y="3497733"/>
            <a:ext cx="161679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3" name="Rectangle 2">
            <a:extLst>
              <a:ext uri="{FF2B5EF4-FFF2-40B4-BE49-F238E27FC236}">
                <a16:creationId xmlns:a16="http://schemas.microsoft.com/office/drawing/2014/main" xmlns="" id="{D7BC3A12-FB2F-47BD-A385-B2786DF77946}"/>
              </a:ext>
            </a:extLst>
          </p:cNvPr>
          <p:cNvSpPr>
            <a:spLocks noChangeArrowheads="1"/>
          </p:cNvSpPr>
          <p:nvPr/>
        </p:nvSpPr>
        <p:spPr bwMode="auto">
          <a:xfrm>
            <a:off x="5807968" y="2760298"/>
            <a:ext cx="142550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4" name="Textfeld 3">
            <a:extLst>
              <a:ext uri="{FF2B5EF4-FFF2-40B4-BE49-F238E27FC236}">
                <a16:creationId xmlns:a16="http://schemas.microsoft.com/office/drawing/2014/main" xmlns="" id="{DE64A05D-DA28-4D0E-92AD-2B2C52C08DCA}"/>
              </a:ext>
            </a:extLst>
          </p:cNvPr>
          <p:cNvSpPr txBox="1"/>
          <p:nvPr/>
        </p:nvSpPr>
        <p:spPr>
          <a:xfrm>
            <a:off x="354431" y="2350737"/>
            <a:ext cx="11358194" cy="4247317"/>
          </a:xfrm>
          <a:prstGeom prst="rect">
            <a:avLst/>
          </a:prstGeom>
          <a:noFill/>
        </p:spPr>
        <p:txBody>
          <a:bodyPr wrap="square" rtlCol="0">
            <a:spAutoFit/>
          </a:bodyPr>
          <a:lstStyle/>
          <a:p>
            <a:r>
              <a:rPr lang="de-DE" b="1" dirty="0"/>
              <a:t> GRUND-, MITTEL- UND OBERSCHULEN</a:t>
            </a:r>
            <a:endParaRPr lang="de-DE" dirty="0"/>
          </a:p>
          <a:p>
            <a:endParaRPr lang="de-DE" dirty="0"/>
          </a:p>
          <a:p>
            <a:r>
              <a:rPr lang="de-DE" dirty="0"/>
              <a:t>Im Schuljahr 2019-20 wurden in den verschiedenen Schulstufen der </a:t>
            </a:r>
            <a:r>
              <a:rPr lang="de-DE" dirty="0" err="1"/>
              <a:t>ladinischen</a:t>
            </a:r>
            <a:r>
              <a:rPr lang="de-DE" dirty="0"/>
              <a:t> Schule insgesamt </a:t>
            </a:r>
            <a:r>
              <a:rPr lang="de-DE" b="1" dirty="0"/>
              <a:t>2.390 Schülerinnen und Schüler</a:t>
            </a:r>
            <a:r>
              <a:rPr lang="de-DE" dirty="0"/>
              <a:t> bewertet, 33 weniger als im Vorjahr. Die Anzahl der Schülerinnen und Schüler war in den letzten Jahren weitgehend</a:t>
            </a:r>
            <a:r>
              <a:rPr lang="de-DE" b="1" dirty="0"/>
              <a:t> konstant</a:t>
            </a:r>
            <a:r>
              <a:rPr lang="de-DE" dirty="0"/>
              <a:t>.</a:t>
            </a:r>
          </a:p>
          <a:p>
            <a:r>
              <a:rPr lang="de-DE" dirty="0"/>
              <a:t> </a:t>
            </a:r>
          </a:p>
          <a:p>
            <a:pPr lvl="0"/>
            <a:r>
              <a:rPr lang="de-DE" b="1" dirty="0"/>
              <a:t>Grundschule</a:t>
            </a:r>
            <a:endParaRPr lang="de-DE" dirty="0"/>
          </a:p>
          <a:p>
            <a:r>
              <a:rPr lang="de-DE" dirty="0"/>
              <a:t>An den </a:t>
            </a:r>
            <a:r>
              <a:rPr lang="de-DE" dirty="0" err="1"/>
              <a:t>ladinischen</a:t>
            </a:r>
            <a:r>
              <a:rPr lang="de-DE" dirty="0"/>
              <a:t> Grundschulen wurden insgesamt </a:t>
            </a:r>
            <a:r>
              <a:rPr lang="de-DE" b="1" dirty="0"/>
              <a:t>1.113 Schülerinnen und Schüler</a:t>
            </a:r>
            <a:r>
              <a:rPr lang="de-DE" dirty="0"/>
              <a:t> bewertet, 24 weniger als im vorherigen Schuljahr. Alle Schülerinnen und Schüler wurden in die nächste Klasse versetzt. </a:t>
            </a:r>
          </a:p>
          <a:p>
            <a:r>
              <a:rPr lang="de-DE" dirty="0"/>
              <a:t> </a:t>
            </a:r>
          </a:p>
          <a:p>
            <a:pPr lvl="0"/>
            <a:r>
              <a:rPr lang="de-DE" b="1" dirty="0"/>
              <a:t>Mittelschule</a:t>
            </a:r>
            <a:endParaRPr lang="de-DE" dirty="0"/>
          </a:p>
          <a:p>
            <a:r>
              <a:rPr lang="de-DE" dirty="0"/>
              <a:t>Es wurden </a:t>
            </a:r>
            <a:r>
              <a:rPr lang="de-DE" b="1" dirty="0"/>
              <a:t>756 Schülerinnen und Schüler</a:t>
            </a:r>
            <a:r>
              <a:rPr lang="de-DE" dirty="0"/>
              <a:t> bewertet, 28 weniger als im vorherigen Schuljahr. Alle Schülerinnen und Schüler wurden in die nächste Klasse versetzt bzw. zur Abschlussprüfung zugelassen. 272 Schülerinnen und Schüler der 3. Klassen traten zur Abschlussprüfung an und konnten sie bestehen. </a:t>
            </a:r>
          </a:p>
          <a:p>
            <a:endParaRPr lang="de-DE" dirty="0"/>
          </a:p>
        </p:txBody>
      </p:sp>
    </p:spTree>
    <p:extLst>
      <p:ext uri="{BB962C8B-B14F-4D97-AF65-F5344CB8AC3E}">
        <p14:creationId xmlns:p14="http://schemas.microsoft.com/office/powerpoint/2010/main" val="27931593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9726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2400" b="1" dirty="0" err="1">
                <a:solidFill>
                  <a:srgbClr val="C00000"/>
                </a:solidFill>
                <a:latin typeface="+mj-lt"/>
                <a:cs typeface="Open Sans" panose="020B0606030504020204" pitchFamily="34" charset="0"/>
              </a:rPr>
              <a:t>Resultac</a:t>
            </a:r>
            <a:r>
              <a:rPr lang="de-DE" altLang="it-IT" sz="2400" b="1" dirty="0">
                <a:solidFill>
                  <a:srgbClr val="C00000"/>
                </a:solidFill>
                <a:latin typeface="+mj-lt"/>
                <a:cs typeface="Open Sans" panose="020B0606030504020204" pitchFamily="34" charset="0"/>
              </a:rPr>
              <a:t> </a:t>
            </a:r>
            <a:r>
              <a:rPr lang="de-DE" altLang="it-IT" sz="2400" b="1" dirty="0" err="1">
                <a:solidFill>
                  <a:srgbClr val="C00000"/>
                </a:solidFill>
                <a:latin typeface="+mj-lt"/>
                <a:cs typeface="Open Sans" panose="020B0606030504020204" pitchFamily="34" charset="0"/>
              </a:rPr>
              <a:t>proes</a:t>
            </a:r>
            <a:r>
              <a:rPr lang="de-DE" altLang="it-IT" sz="2400" b="1" dirty="0">
                <a:solidFill>
                  <a:srgbClr val="C00000"/>
                </a:solidFill>
                <a:latin typeface="+mj-lt"/>
                <a:cs typeface="Open Sans" panose="020B0606030504020204" pitchFamily="34" charset="0"/>
              </a:rPr>
              <a:t> de </a:t>
            </a:r>
            <a:r>
              <a:rPr lang="de-DE" altLang="it-IT" sz="2400" b="1" dirty="0" err="1">
                <a:solidFill>
                  <a:srgbClr val="C00000"/>
                </a:solidFill>
                <a:latin typeface="+mj-lt"/>
                <a:cs typeface="Open Sans" panose="020B0606030504020204" pitchFamily="34" charset="0"/>
              </a:rPr>
              <a:t>contlujiun</a:t>
            </a:r>
            <a:r>
              <a:rPr lang="de-DE" altLang="it-IT" sz="2400" b="1" dirty="0">
                <a:solidFill>
                  <a:srgbClr val="C00000"/>
                </a:solidFill>
                <a:latin typeface="+mj-lt"/>
                <a:cs typeface="Open Sans" panose="020B0606030504020204" pitchFamily="34" charset="0"/>
              </a:rPr>
              <a:t> – Scores </a:t>
            </a:r>
            <a:r>
              <a:rPr lang="de-DE" altLang="it-IT" sz="2400" b="1" dirty="0" err="1">
                <a:solidFill>
                  <a:srgbClr val="C00000"/>
                </a:solidFill>
                <a:latin typeface="+mj-lt"/>
                <a:cs typeface="Open Sans" panose="020B0606030504020204" pitchFamily="34" charset="0"/>
              </a:rPr>
              <a:t>mesanes</a:t>
            </a:r>
            <a:endParaRPr lang="de-DE" altLang="it-IT" sz="2400" b="1" dirty="0">
              <a:solidFill>
                <a:srgbClr val="C00000"/>
              </a:solidFill>
              <a:latin typeface="+mj-lt"/>
              <a:cs typeface="Open Sans" panose="020B0606030504020204" pitchFamily="34" charset="0"/>
            </a:endParaRP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xmlns="" id="{6FC7C8B0-4BA6-4ED4-84EC-28A490232B68}"/>
              </a:ext>
            </a:extLst>
          </p:cNvPr>
          <p:cNvSpPr>
            <a:spLocks noChangeArrowheads="1"/>
          </p:cNvSpPr>
          <p:nvPr/>
        </p:nvSpPr>
        <p:spPr bwMode="auto">
          <a:xfrm flipV="1">
            <a:off x="2783631" y="3497733"/>
            <a:ext cx="161679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27" name="Picture 3">
            <a:extLst>
              <a:ext uri="{FF2B5EF4-FFF2-40B4-BE49-F238E27FC236}">
                <a16:creationId xmlns:a16="http://schemas.microsoft.com/office/drawing/2014/main" xmlns="" id="{7C84167D-3541-4E62-914E-17FFD9B1A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954" y="2497808"/>
            <a:ext cx="5976664" cy="3970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e 7">
            <a:extLst>
              <a:ext uri="{FF2B5EF4-FFF2-40B4-BE49-F238E27FC236}">
                <a16:creationId xmlns:a16="http://schemas.microsoft.com/office/drawing/2014/main" xmlns="" id="{F82F140C-B3B4-42C3-95B8-7AF989F34B4F}"/>
              </a:ext>
            </a:extLst>
          </p:cNvPr>
          <p:cNvGraphicFramePr>
            <a:graphicFrameLocks noGrp="1"/>
          </p:cNvGraphicFramePr>
          <p:nvPr/>
        </p:nvGraphicFramePr>
        <p:xfrm>
          <a:off x="548454" y="2497808"/>
          <a:ext cx="3315298" cy="3920229"/>
        </p:xfrm>
        <a:graphic>
          <a:graphicData uri="http://schemas.openxmlformats.org/drawingml/2006/table">
            <a:tbl>
              <a:tblPr firstRow="1" firstCol="1" bandRow="1">
                <a:tableStyleId>{5C22544A-7EE6-4342-B048-85BDC9FD1C3A}</a:tableStyleId>
              </a:tblPr>
              <a:tblGrid>
                <a:gridCol w="1234706">
                  <a:extLst>
                    <a:ext uri="{9D8B030D-6E8A-4147-A177-3AD203B41FA5}">
                      <a16:colId xmlns:a16="http://schemas.microsoft.com/office/drawing/2014/main" xmlns="" val="3782319474"/>
                    </a:ext>
                  </a:extLst>
                </a:gridCol>
                <a:gridCol w="1056908">
                  <a:extLst>
                    <a:ext uri="{9D8B030D-6E8A-4147-A177-3AD203B41FA5}">
                      <a16:colId xmlns:a16="http://schemas.microsoft.com/office/drawing/2014/main" xmlns="" val="4158558298"/>
                    </a:ext>
                  </a:extLst>
                </a:gridCol>
                <a:gridCol w="1023684">
                  <a:extLst>
                    <a:ext uri="{9D8B030D-6E8A-4147-A177-3AD203B41FA5}">
                      <a16:colId xmlns:a16="http://schemas.microsoft.com/office/drawing/2014/main" xmlns="" val="741190234"/>
                    </a:ext>
                  </a:extLst>
                </a:gridCol>
              </a:tblGrid>
              <a:tr h="661333">
                <a:tc>
                  <a:txBody>
                    <a:bodyPr/>
                    <a:lstStyle/>
                    <a:p>
                      <a:pPr algn="ctr">
                        <a:spcAft>
                          <a:spcPts val="0"/>
                        </a:spcAft>
                      </a:pPr>
                      <a:r>
                        <a:rPr lang="de-DE" sz="1600">
                          <a:solidFill>
                            <a:srgbClr val="000000"/>
                          </a:solidFill>
                          <a:effectLst/>
                        </a:rPr>
                        <a:t> </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Schuljahr 2018/19</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Schuljahr 2019/20</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629412073"/>
                  </a:ext>
                </a:extLst>
              </a:tr>
              <a:tr h="401046">
                <a:tc>
                  <a:txBody>
                    <a:bodyPr/>
                    <a:lstStyle/>
                    <a:p>
                      <a:pPr algn="ctr">
                        <a:spcAft>
                          <a:spcPts val="0"/>
                        </a:spcAft>
                      </a:pPr>
                      <a:r>
                        <a:rPr lang="de-DE" sz="1600">
                          <a:solidFill>
                            <a:srgbClr val="000000"/>
                          </a:solidFill>
                          <a:effectLst/>
                        </a:rPr>
                        <a:t>SECHS</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23</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27</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300176235"/>
                  </a:ext>
                </a:extLst>
              </a:tr>
              <a:tr h="401046">
                <a:tc>
                  <a:txBody>
                    <a:bodyPr/>
                    <a:lstStyle/>
                    <a:p>
                      <a:pPr algn="ctr">
                        <a:spcAft>
                          <a:spcPts val="0"/>
                        </a:spcAft>
                      </a:pPr>
                      <a:r>
                        <a:rPr lang="de-DE" sz="1600">
                          <a:solidFill>
                            <a:srgbClr val="000000"/>
                          </a:solidFill>
                          <a:effectLst/>
                        </a:rPr>
                        <a:t>SIEBEN</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76</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61</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584861212"/>
                  </a:ext>
                </a:extLst>
              </a:tr>
              <a:tr h="401046">
                <a:tc>
                  <a:txBody>
                    <a:bodyPr/>
                    <a:lstStyle/>
                    <a:p>
                      <a:pPr algn="ctr">
                        <a:spcAft>
                          <a:spcPts val="0"/>
                        </a:spcAft>
                      </a:pPr>
                      <a:r>
                        <a:rPr lang="de-DE" sz="1600">
                          <a:solidFill>
                            <a:srgbClr val="000000"/>
                          </a:solidFill>
                          <a:effectLst/>
                        </a:rPr>
                        <a:t>ACHT</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80</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93</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810160136"/>
                  </a:ext>
                </a:extLst>
              </a:tr>
              <a:tr h="401046">
                <a:tc>
                  <a:txBody>
                    <a:bodyPr/>
                    <a:lstStyle/>
                    <a:p>
                      <a:pPr algn="ctr">
                        <a:spcAft>
                          <a:spcPts val="0"/>
                        </a:spcAft>
                      </a:pPr>
                      <a:r>
                        <a:rPr lang="de-DE" sz="1600">
                          <a:solidFill>
                            <a:srgbClr val="000000"/>
                          </a:solidFill>
                          <a:effectLst/>
                        </a:rPr>
                        <a:t>NEUN</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65</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59</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01148446"/>
                  </a:ext>
                </a:extLst>
              </a:tr>
              <a:tr h="401046">
                <a:tc>
                  <a:txBody>
                    <a:bodyPr/>
                    <a:lstStyle/>
                    <a:p>
                      <a:pPr algn="ctr">
                        <a:spcAft>
                          <a:spcPts val="0"/>
                        </a:spcAft>
                      </a:pPr>
                      <a:r>
                        <a:rPr lang="de-DE" sz="1600">
                          <a:solidFill>
                            <a:srgbClr val="000000"/>
                          </a:solidFill>
                          <a:effectLst/>
                        </a:rPr>
                        <a:t>ZEHN</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11</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20</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531450847"/>
                  </a:ext>
                </a:extLst>
              </a:tr>
              <a:tr h="622801">
                <a:tc>
                  <a:txBody>
                    <a:bodyPr/>
                    <a:lstStyle/>
                    <a:p>
                      <a:pPr algn="ctr">
                        <a:spcAft>
                          <a:spcPts val="0"/>
                        </a:spcAft>
                      </a:pPr>
                      <a:r>
                        <a:rPr lang="de-DE" sz="1600">
                          <a:solidFill>
                            <a:srgbClr val="000000"/>
                          </a:solidFill>
                          <a:effectLst/>
                        </a:rPr>
                        <a:t>ZEHN mit Auszeichnung</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7</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12</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4085935198"/>
                  </a:ext>
                </a:extLst>
              </a:tr>
              <a:tr h="522146">
                <a:tc>
                  <a:txBody>
                    <a:bodyPr/>
                    <a:lstStyle/>
                    <a:p>
                      <a:pPr algn="ctr">
                        <a:spcAft>
                          <a:spcPts val="0"/>
                        </a:spcAft>
                      </a:pPr>
                      <a:r>
                        <a:rPr lang="de-DE" sz="1600">
                          <a:solidFill>
                            <a:srgbClr val="000000"/>
                          </a:solidFill>
                          <a:effectLst/>
                        </a:rPr>
                        <a:t>Insgesamt Versetzte</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a:solidFill>
                            <a:srgbClr val="000000"/>
                          </a:solidFill>
                          <a:effectLst/>
                        </a:rPr>
                        <a:t>262</a:t>
                      </a:r>
                      <a:endParaRPr lang="de-DE"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de-DE" sz="1600" dirty="0">
                          <a:solidFill>
                            <a:srgbClr val="000000"/>
                          </a:solidFill>
                          <a:effectLst/>
                        </a:rPr>
                        <a:t>272</a:t>
                      </a:r>
                      <a:endPar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41109083"/>
                  </a:ext>
                </a:extLst>
              </a:tr>
            </a:tbl>
          </a:graphicData>
        </a:graphic>
      </p:graphicFrame>
    </p:spTree>
    <p:extLst>
      <p:ext uri="{BB962C8B-B14F-4D97-AF65-F5344CB8AC3E}">
        <p14:creationId xmlns:p14="http://schemas.microsoft.com/office/powerpoint/2010/main" val="4548744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9726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2400" b="1" dirty="0">
                <a:solidFill>
                  <a:srgbClr val="C00000"/>
                </a:solidFill>
                <a:latin typeface="+mj-lt"/>
                <a:cs typeface="Open Sans" panose="020B0606030504020204" pitchFamily="34" charset="0"/>
              </a:rPr>
              <a:t>Scores altes</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xmlns="" id="{6FC7C8B0-4BA6-4ED4-84EC-28A490232B68}"/>
              </a:ext>
            </a:extLst>
          </p:cNvPr>
          <p:cNvSpPr>
            <a:spLocks noChangeArrowheads="1"/>
          </p:cNvSpPr>
          <p:nvPr/>
        </p:nvSpPr>
        <p:spPr bwMode="auto">
          <a:xfrm flipV="1">
            <a:off x="2783631" y="3497733"/>
            <a:ext cx="161679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3" name="Rectangle 2">
            <a:extLst>
              <a:ext uri="{FF2B5EF4-FFF2-40B4-BE49-F238E27FC236}">
                <a16:creationId xmlns:a16="http://schemas.microsoft.com/office/drawing/2014/main" xmlns="" id="{D7BC3A12-FB2F-47BD-A385-B2786DF77946}"/>
              </a:ext>
            </a:extLst>
          </p:cNvPr>
          <p:cNvSpPr>
            <a:spLocks noChangeArrowheads="1"/>
          </p:cNvSpPr>
          <p:nvPr/>
        </p:nvSpPr>
        <p:spPr bwMode="auto">
          <a:xfrm>
            <a:off x="5807968" y="2760298"/>
            <a:ext cx="142550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4" name="Textfeld 3">
            <a:extLst>
              <a:ext uri="{FF2B5EF4-FFF2-40B4-BE49-F238E27FC236}">
                <a16:creationId xmlns:a16="http://schemas.microsoft.com/office/drawing/2014/main" xmlns="" id="{DE64A05D-DA28-4D0E-92AD-2B2C52C08DCA}"/>
              </a:ext>
            </a:extLst>
          </p:cNvPr>
          <p:cNvSpPr txBox="1"/>
          <p:nvPr/>
        </p:nvSpPr>
        <p:spPr>
          <a:xfrm>
            <a:off x="402208" y="2483104"/>
            <a:ext cx="10513168" cy="1754326"/>
          </a:xfrm>
          <a:prstGeom prst="rect">
            <a:avLst/>
          </a:prstGeom>
          <a:noFill/>
        </p:spPr>
        <p:txBody>
          <a:bodyPr wrap="square" rtlCol="0">
            <a:spAutoFit/>
          </a:bodyPr>
          <a:lstStyle/>
          <a:p>
            <a:pPr lvl="0"/>
            <a:r>
              <a:rPr lang="de-DE" b="1" dirty="0"/>
              <a:t>Oberschule und Landesberufsschule für das Kunsthandwerk</a:t>
            </a:r>
          </a:p>
          <a:p>
            <a:pPr lvl="0"/>
            <a:endParaRPr lang="de-DE" dirty="0"/>
          </a:p>
          <a:p>
            <a:r>
              <a:rPr lang="de-DE" dirty="0"/>
              <a:t>An den </a:t>
            </a:r>
            <a:r>
              <a:rPr lang="de-DE" dirty="0" err="1"/>
              <a:t>ladinischen</a:t>
            </a:r>
            <a:r>
              <a:rPr lang="de-DE" dirty="0"/>
              <a:t> Oberschulen wurden insgesamt </a:t>
            </a:r>
            <a:r>
              <a:rPr lang="de-DE" b="1" dirty="0"/>
              <a:t>521 Schülerinnen und Schüler</a:t>
            </a:r>
            <a:r>
              <a:rPr lang="de-DE" dirty="0"/>
              <a:t> bewertet. 520 Schülerinnen und Schüler (99,81%), wurden in die nächste Klasse versetzt oder traten zur Abschlussprüfung an. 1 Schülerin (0,19%), wurde nicht versetzt. </a:t>
            </a:r>
          </a:p>
          <a:p>
            <a:endParaRPr lang="de-DE" dirty="0"/>
          </a:p>
        </p:txBody>
      </p:sp>
      <p:graphicFrame>
        <p:nvGraphicFramePr>
          <p:cNvPr id="6" name="Tabelle 5">
            <a:extLst>
              <a:ext uri="{FF2B5EF4-FFF2-40B4-BE49-F238E27FC236}">
                <a16:creationId xmlns:a16="http://schemas.microsoft.com/office/drawing/2014/main" xmlns="" id="{2735B456-BF06-48EB-B4AA-EE7367BE3465}"/>
              </a:ext>
            </a:extLst>
          </p:cNvPr>
          <p:cNvGraphicFramePr>
            <a:graphicFrameLocks noGrp="1"/>
          </p:cNvGraphicFramePr>
          <p:nvPr/>
        </p:nvGraphicFramePr>
        <p:xfrm>
          <a:off x="473576" y="4077072"/>
          <a:ext cx="10441159" cy="2676570"/>
        </p:xfrm>
        <a:graphic>
          <a:graphicData uri="http://schemas.openxmlformats.org/drawingml/2006/table">
            <a:tbl>
              <a:tblPr firstRow="1" firstCol="1" lastRow="1" lastCol="1" bandRow="1" bandCol="1">
                <a:tableStyleId>{5C22544A-7EE6-4342-B048-85BDC9FD1C3A}</a:tableStyleId>
              </a:tblPr>
              <a:tblGrid>
                <a:gridCol w="4431256">
                  <a:extLst>
                    <a:ext uri="{9D8B030D-6E8A-4147-A177-3AD203B41FA5}">
                      <a16:colId xmlns:a16="http://schemas.microsoft.com/office/drawing/2014/main" xmlns="" val="3534927072"/>
                    </a:ext>
                  </a:extLst>
                </a:gridCol>
                <a:gridCol w="2094345">
                  <a:extLst>
                    <a:ext uri="{9D8B030D-6E8A-4147-A177-3AD203B41FA5}">
                      <a16:colId xmlns:a16="http://schemas.microsoft.com/office/drawing/2014/main" xmlns="" val="494764811"/>
                    </a:ext>
                  </a:extLst>
                </a:gridCol>
                <a:gridCol w="1956300">
                  <a:extLst>
                    <a:ext uri="{9D8B030D-6E8A-4147-A177-3AD203B41FA5}">
                      <a16:colId xmlns:a16="http://schemas.microsoft.com/office/drawing/2014/main" xmlns="" val="476891455"/>
                    </a:ext>
                  </a:extLst>
                </a:gridCol>
                <a:gridCol w="1959258">
                  <a:extLst>
                    <a:ext uri="{9D8B030D-6E8A-4147-A177-3AD203B41FA5}">
                      <a16:colId xmlns:a16="http://schemas.microsoft.com/office/drawing/2014/main" xmlns="" val="190004975"/>
                    </a:ext>
                  </a:extLst>
                </a:gridCol>
              </a:tblGrid>
              <a:tr h="640584">
                <a:tc>
                  <a:txBody>
                    <a:bodyPr/>
                    <a:lstStyle/>
                    <a:p>
                      <a:pPr>
                        <a:spcBef>
                          <a:spcPts val="600"/>
                        </a:spcBef>
                        <a:spcAft>
                          <a:spcPts val="0"/>
                        </a:spcAft>
                      </a:pPr>
                      <a:r>
                        <a:rPr lang="de-DE" sz="1600" dirty="0">
                          <a:solidFill>
                            <a:srgbClr val="000000"/>
                          </a:solidFill>
                          <a:effectLst/>
                          <a:latin typeface="+mj-lt"/>
                        </a:rPr>
                        <a:t> </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0"/>
                        </a:spcAft>
                      </a:pPr>
                      <a:r>
                        <a:rPr lang="it-IT" sz="1600" dirty="0">
                          <a:solidFill>
                            <a:srgbClr val="000000"/>
                          </a:solidFill>
                          <a:effectLst/>
                          <a:latin typeface="+mj-lt"/>
                        </a:rPr>
                        <a:t>2017-2018</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0"/>
                        </a:spcAft>
                      </a:pPr>
                      <a:r>
                        <a:rPr lang="it-IT" sz="1600">
                          <a:solidFill>
                            <a:srgbClr val="000000"/>
                          </a:solidFill>
                          <a:effectLst/>
                          <a:latin typeface="+mj-lt"/>
                        </a:rPr>
                        <a:t>2018-2019</a:t>
                      </a:r>
                      <a:endParaRPr lang="de-DE" sz="16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0"/>
                        </a:spcAft>
                      </a:pPr>
                      <a:r>
                        <a:rPr lang="it-IT" sz="1600" dirty="0">
                          <a:solidFill>
                            <a:srgbClr val="000000"/>
                          </a:solidFill>
                          <a:effectLst/>
                          <a:latin typeface="+mj-lt"/>
                        </a:rPr>
                        <a:t>2019-2020</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0342463"/>
                  </a:ext>
                </a:extLst>
              </a:tr>
              <a:tr h="490080">
                <a:tc>
                  <a:txBody>
                    <a:bodyPr/>
                    <a:lstStyle/>
                    <a:p>
                      <a:pPr>
                        <a:spcAft>
                          <a:spcPts val="0"/>
                        </a:spcAft>
                      </a:pPr>
                      <a:r>
                        <a:rPr lang="it-IT" sz="1600" dirty="0" err="1">
                          <a:solidFill>
                            <a:srgbClr val="000000"/>
                          </a:solidFill>
                          <a:effectLst/>
                          <a:latin typeface="+mj-lt"/>
                        </a:rPr>
                        <a:t>Bewertete</a:t>
                      </a:r>
                      <a:r>
                        <a:rPr lang="it-IT" sz="1600" dirty="0">
                          <a:solidFill>
                            <a:srgbClr val="000000"/>
                          </a:solidFill>
                          <a:effectLst/>
                          <a:latin typeface="+mj-lt"/>
                        </a:rPr>
                        <a:t> </a:t>
                      </a:r>
                      <a:r>
                        <a:rPr lang="it-IT" sz="1600" dirty="0" err="1">
                          <a:solidFill>
                            <a:srgbClr val="000000"/>
                          </a:solidFill>
                          <a:effectLst/>
                          <a:latin typeface="+mj-lt"/>
                        </a:rPr>
                        <a:t>Schülerinnen</a:t>
                      </a:r>
                      <a:r>
                        <a:rPr lang="it-IT" sz="1600" dirty="0">
                          <a:solidFill>
                            <a:srgbClr val="000000"/>
                          </a:solidFill>
                          <a:effectLst/>
                          <a:latin typeface="+mj-lt"/>
                        </a:rPr>
                        <a:t> und </a:t>
                      </a:r>
                      <a:r>
                        <a:rPr lang="it-IT" sz="1600" dirty="0" err="1">
                          <a:solidFill>
                            <a:srgbClr val="000000"/>
                          </a:solidFill>
                          <a:effectLst/>
                          <a:latin typeface="+mj-lt"/>
                        </a:rPr>
                        <a:t>Schüler</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600" dirty="0">
                          <a:solidFill>
                            <a:srgbClr val="000000"/>
                          </a:solidFill>
                          <a:effectLst/>
                          <a:latin typeface="+mj-lt"/>
                        </a:rPr>
                        <a:t>557</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600" dirty="0">
                          <a:solidFill>
                            <a:srgbClr val="000000"/>
                          </a:solidFill>
                          <a:effectLst/>
                          <a:latin typeface="+mj-lt"/>
                        </a:rPr>
                        <a:t>502</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600" dirty="0">
                          <a:solidFill>
                            <a:srgbClr val="000000"/>
                          </a:solidFill>
                          <a:effectLst/>
                          <a:latin typeface="+mj-lt"/>
                        </a:rPr>
                        <a:t>521</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46942663"/>
                  </a:ext>
                </a:extLst>
              </a:tr>
              <a:tr h="515302">
                <a:tc>
                  <a:txBody>
                    <a:bodyPr/>
                    <a:lstStyle/>
                    <a:p>
                      <a:pPr>
                        <a:spcAft>
                          <a:spcPts val="0"/>
                        </a:spcAft>
                      </a:pPr>
                      <a:r>
                        <a:rPr lang="de-DE" sz="1600">
                          <a:solidFill>
                            <a:srgbClr val="000000"/>
                          </a:solidFill>
                          <a:effectLst/>
                          <a:latin typeface="+mj-lt"/>
                        </a:rPr>
                        <a:t>Versetzt oder zur Prüfung angetreten</a:t>
                      </a:r>
                      <a:endParaRPr lang="de-DE" sz="16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600">
                          <a:solidFill>
                            <a:srgbClr val="000000"/>
                          </a:solidFill>
                          <a:effectLst/>
                          <a:latin typeface="+mj-lt"/>
                        </a:rPr>
                        <a:t>487</a:t>
                      </a:r>
                      <a:endParaRPr lang="de-DE" sz="1600">
                        <a:solidFill>
                          <a:srgbClr val="000000"/>
                        </a:solidFill>
                        <a:effectLst/>
                        <a:latin typeface="+mj-lt"/>
                      </a:endParaRPr>
                    </a:p>
                    <a:p>
                      <a:pPr algn="ctr">
                        <a:spcAft>
                          <a:spcPts val="0"/>
                        </a:spcAft>
                      </a:pPr>
                      <a:r>
                        <a:rPr lang="it-IT" sz="1600">
                          <a:solidFill>
                            <a:srgbClr val="000000"/>
                          </a:solidFill>
                          <a:effectLst/>
                          <a:latin typeface="+mj-lt"/>
                        </a:rPr>
                        <a:t>(87,43%)</a:t>
                      </a:r>
                      <a:endParaRPr lang="de-DE" sz="16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600" dirty="0">
                          <a:solidFill>
                            <a:srgbClr val="000000"/>
                          </a:solidFill>
                          <a:effectLst/>
                          <a:latin typeface="+mj-lt"/>
                        </a:rPr>
                        <a:t>444</a:t>
                      </a:r>
                      <a:endParaRPr lang="de-DE" sz="1600" dirty="0">
                        <a:solidFill>
                          <a:srgbClr val="000000"/>
                        </a:solidFill>
                        <a:effectLst/>
                        <a:latin typeface="+mj-lt"/>
                      </a:endParaRPr>
                    </a:p>
                    <a:p>
                      <a:pPr algn="ctr">
                        <a:spcAft>
                          <a:spcPts val="0"/>
                        </a:spcAft>
                      </a:pPr>
                      <a:r>
                        <a:rPr lang="it-IT" sz="1600" dirty="0">
                          <a:solidFill>
                            <a:srgbClr val="000000"/>
                          </a:solidFill>
                          <a:effectLst/>
                          <a:latin typeface="+mj-lt"/>
                        </a:rPr>
                        <a:t>(88,45%)</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600" dirty="0">
                          <a:solidFill>
                            <a:srgbClr val="000000"/>
                          </a:solidFill>
                          <a:effectLst/>
                          <a:latin typeface="+mj-lt"/>
                        </a:rPr>
                        <a:t>520</a:t>
                      </a:r>
                      <a:endParaRPr lang="de-DE" sz="1600" dirty="0">
                        <a:solidFill>
                          <a:srgbClr val="000000"/>
                        </a:solidFill>
                        <a:effectLst/>
                        <a:latin typeface="+mj-lt"/>
                      </a:endParaRPr>
                    </a:p>
                    <a:p>
                      <a:pPr algn="ctr">
                        <a:spcAft>
                          <a:spcPts val="0"/>
                        </a:spcAft>
                      </a:pPr>
                      <a:r>
                        <a:rPr lang="it-IT" sz="1600" dirty="0">
                          <a:solidFill>
                            <a:srgbClr val="000000"/>
                          </a:solidFill>
                          <a:effectLst/>
                          <a:latin typeface="+mj-lt"/>
                        </a:rPr>
                        <a:t>(99,81%)</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71210207"/>
                  </a:ext>
                </a:extLst>
              </a:tr>
              <a:tr h="515302">
                <a:tc>
                  <a:txBody>
                    <a:bodyPr/>
                    <a:lstStyle/>
                    <a:p>
                      <a:pPr>
                        <a:spcAft>
                          <a:spcPts val="0"/>
                        </a:spcAft>
                      </a:pPr>
                      <a:r>
                        <a:rPr lang="it-IT" sz="1600">
                          <a:solidFill>
                            <a:srgbClr val="000000"/>
                          </a:solidFill>
                          <a:effectLst/>
                          <a:latin typeface="+mj-lt"/>
                        </a:rPr>
                        <a:t>Aufgeschobene Gesamtbewertung</a:t>
                      </a:r>
                      <a:endParaRPr lang="de-DE" sz="16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600" dirty="0">
                          <a:solidFill>
                            <a:srgbClr val="000000"/>
                          </a:solidFill>
                          <a:effectLst/>
                          <a:latin typeface="+mj-lt"/>
                        </a:rPr>
                        <a:t>51</a:t>
                      </a:r>
                      <a:endParaRPr lang="de-DE" sz="1600" dirty="0">
                        <a:solidFill>
                          <a:srgbClr val="000000"/>
                        </a:solidFill>
                        <a:effectLst/>
                        <a:latin typeface="+mj-lt"/>
                      </a:endParaRPr>
                    </a:p>
                    <a:p>
                      <a:pPr algn="ctr">
                        <a:spcAft>
                          <a:spcPts val="0"/>
                        </a:spcAft>
                      </a:pPr>
                      <a:r>
                        <a:rPr lang="it-IT" sz="1600" dirty="0">
                          <a:solidFill>
                            <a:srgbClr val="000000"/>
                          </a:solidFill>
                          <a:effectLst/>
                          <a:latin typeface="+mj-lt"/>
                        </a:rPr>
                        <a:t>(9,16%)</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600" dirty="0">
                          <a:solidFill>
                            <a:srgbClr val="000000"/>
                          </a:solidFill>
                          <a:effectLst/>
                          <a:latin typeface="+mj-lt"/>
                        </a:rPr>
                        <a:t>41</a:t>
                      </a:r>
                      <a:endParaRPr lang="de-DE" sz="1600" dirty="0">
                        <a:solidFill>
                          <a:srgbClr val="000000"/>
                        </a:solidFill>
                        <a:effectLst/>
                        <a:latin typeface="+mj-lt"/>
                      </a:endParaRPr>
                    </a:p>
                    <a:p>
                      <a:pPr algn="ctr">
                        <a:spcAft>
                          <a:spcPts val="0"/>
                        </a:spcAft>
                      </a:pPr>
                      <a:r>
                        <a:rPr lang="it-IT" sz="1600" dirty="0">
                          <a:solidFill>
                            <a:srgbClr val="000000"/>
                          </a:solidFill>
                          <a:effectLst/>
                          <a:latin typeface="+mj-lt"/>
                        </a:rPr>
                        <a:t>(8,17%)</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600" dirty="0">
                          <a:solidFill>
                            <a:srgbClr val="000000"/>
                          </a:solidFill>
                          <a:effectLst/>
                          <a:highlight>
                            <a:srgbClr val="FFFF00"/>
                          </a:highlight>
                          <a:latin typeface="+mj-lt"/>
                        </a:rPr>
                        <a:t> </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35971563"/>
                  </a:ext>
                </a:extLst>
              </a:tr>
              <a:tr h="515302">
                <a:tc>
                  <a:txBody>
                    <a:bodyPr/>
                    <a:lstStyle/>
                    <a:p>
                      <a:pPr>
                        <a:spcAft>
                          <a:spcPts val="0"/>
                        </a:spcAft>
                      </a:pPr>
                      <a:r>
                        <a:rPr lang="it-IT" sz="1600">
                          <a:solidFill>
                            <a:srgbClr val="000000"/>
                          </a:solidFill>
                          <a:effectLst/>
                          <a:latin typeface="+mj-lt"/>
                        </a:rPr>
                        <a:t>Nicht versetzt</a:t>
                      </a:r>
                      <a:endParaRPr lang="de-DE" sz="16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t-IT" sz="1600">
                          <a:solidFill>
                            <a:srgbClr val="000000"/>
                          </a:solidFill>
                          <a:effectLst/>
                          <a:latin typeface="+mj-lt"/>
                        </a:rPr>
                        <a:t>19</a:t>
                      </a:r>
                      <a:endParaRPr lang="de-DE" sz="1600">
                        <a:solidFill>
                          <a:srgbClr val="000000"/>
                        </a:solidFill>
                        <a:effectLst/>
                        <a:latin typeface="+mj-lt"/>
                      </a:endParaRPr>
                    </a:p>
                    <a:p>
                      <a:pPr algn="ctr">
                        <a:spcAft>
                          <a:spcPts val="0"/>
                        </a:spcAft>
                      </a:pPr>
                      <a:r>
                        <a:rPr lang="it-IT" sz="1600">
                          <a:solidFill>
                            <a:srgbClr val="000000"/>
                          </a:solidFill>
                          <a:effectLst/>
                          <a:latin typeface="+mj-lt"/>
                        </a:rPr>
                        <a:t>(3,41%)</a:t>
                      </a:r>
                      <a:endParaRPr lang="de-DE" sz="16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600">
                          <a:solidFill>
                            <a:srgbClr val="000000"/>
                          </a:solidFill>
                          <a:effectLst/>
                          <a:latin typeface="+mj-lt"/>
                        </a:rPr>
                        <a:t>17</a:t>
                      </a:r>
                      <a:endParaRPr lang="de-DE" sz="1600">
                        <a:solidFill>
                          <a:srgbClr val="000000"/>
                        </a:solidFill>
                        <a:effectLst/>
                        <a:latin typeface="+mj-lt"/>
                      </a:endParaRPr>
                    </a:p>
                    <a:p>
                      <a:pPr algn="ctr">
                        <a:spcAft>
                          <a:spcPts val="0"/>
                        </a:spcAft>
                      </a:pPr>
                      <a:r>
                        <a:rPr lang="it-IT" sz="1600">
                          <a:solidFill>
                            <a:srgbClr val="000000"/>
                          </a:solidFill>
                          <a:effectLst/>
                          <a:latin typeface="+mj-lt"/>
                        </a:rPr>
                        <a:t>(3,38%)</a:t>
                      </a:r>
                      <a:endParaRPr lang="de-DE" sz="16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it-IT" sz="1600" dirty="0">
                          <a:solidFill>
                            <a:srgbClr val="000000"/>
                          </a:solidFill>
                          <a:effectLst/>
                          <a:latin typeface="+mj-lt"/>
                        </a:rPr>
                        <a:t>1</a:t>
                      </a:r>
                      <a:endParaRPr lang="de-DE" sz="1600" dirty="0">
                        <a:solidFill>
                          <a:srgbClr val="000000"/>
                        </a:solidFill>
                        <a:effectLst/>
                        <a:latin typeface="+mj-lt"/>
                      </a:endParaRPr>
                    </a:p>
                    <a:p>
                      <a:pPr algn="ctr">
                        <a:spcAft>
                          <a:spcPts val="0"/>
                        </a:spcAft>
                      </a:pPr>
                      <a:r>
                        <a:rPr lang="it-IT" sz="1600" dirty="0">
                          <a:solidFill>
                            <a:srgbClr val="000000"/>
                          </a:solidFill>
                          <a:effectLst/>
                          <a:latin typeface="+mj-lt"/>
                        </a:rPr>
                        <a:t>(0,19%)</a:t>
                      </a:r>
                      <a:endParaRPr lang="de-DE" sz="16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27769782"/>
                  </a:ext>
                </a:extLst>
              </a:tr>
            </a:tbl>
          </a:graphicData>
        </a:graphic>
      </p:graphicFrame>
    </p:spTree>
    <p:extLst>
      <p:ext uri="{BB962C8B-B14F-4D97-AF65-F5344CB8AC3E}">
        <p14:creationId xmlns:p14="http://schemas.microsoft.com/office/powerpoint/2010/main" val="91306855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97262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2400" b="1" dirty="0" err="1">
                <a:solidFill>
                  <a:srgbClr val="C00000"/>
                </a:solidFill>
                <a:latin typeface="+mj-lt"/>
                <a:cs typeface="Open Sans" panose="020B0606030504020204" pitchFamily="34" charset="0"/>
              </a:rPr>
              <a:t>Resultac</a:t>
            </a:r>
            <a:r>
              <a:rPr lang="de-DE" altLang="it-IT" sz="2400" b="1" dirty="0">
                <a:solidFill>
                  <a:srgbClr val="C00000"/>
                </a:solidFill>
                <a:latin typeface="+mj-lt"/>
                <a:cs typeface="Open Sans" panose="020B0606030504020204" pitchFamily="34" charset="0"/>
              </a:rPr>
              <a:t> </a:t>
            </a:r>
            <a:r>
              <a:rPr lang="de-DE" altLang="it-IT" sz="2400" b="1" dirty="0" err="1">
                <a:solidFill>
                  <a:srgbClr val="C00000"/>
                </a:solidFill>
                <a:latin typeface="+mj-lt"/>
                <a:cs typeface="Open Sans" panose="020B0606030504020204" pitchFamily="34" charset="0"/>
              </a:rPr>
              <a:t>Ejams</a:t>
            </a:r>
            <a:r>
              <a:rPr lang="de-DE" altLang="it-IT" sz="2400" b="1" dirty="0">
                <a:solidFill>
                  <a:srgbClr val="C00000"/>
                </a:solidFill>
                <a:latin typeface="+mj-lt"/>
                <a:cs typeface="Open Sans" panose="020B0606030504020204" pitchFamily="34" charset="0"/>
              </a:rPr>
              <a:t> de </a:t>
            </a:r>
            <a:r>
              <a:rPr lang="de-DE" altLang="it-IT" sz="2400" b="1" dirty="0" err="1">
                <a:solidFill>
                  <a:srgbClr val="C00000"/>
                </a:solidFill>
                <a:latin typeface="+mj-lt"/>
                <a:cs typeface="Open Sans" panose="020B0606030504020204" pitchFamily="34" charset="0"/>
              </a:rPr>
              <a:t>Stat</a:t>
            </a:r>
            <a:r>
              <a:rPr lang="de-DE" altLang="it-IT" sz="2400" b="1" dirty="0">
                <a:solidFill>
                  <a:srgbClr val="C00000"/>
                </a:solidFill>
                <a:latin typeface="+mj-lt"/>
                <a:cs typeface="Open Sans" panose="020B0606030504020204" pitchFamily="34" charset="0"/>
              </a:rPr>
              <a:t> – Scores altes</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xmlns="" id="{6FC7C8B0-4BA6-4ED4-84EC-28A490232B68}"/>
              </a:ext>
            </a:extLst>
          </p:cNvPr>
          <p:cNvSpPr>
            <a:spLocks noChangeArrowheads="1"/>
          </p:cNvSpPr>
          <p:nvPr/>
        </p:nvSpPr>
        <p:spPr bwMode="auto">
          <a:xfrm flipV="1">
            <a:off x="2783631" y="3497733"/>
            <a:ext cx="161679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2" name="Tabelle 1">
            <a:extLst>
              <a:ext uri="{FF2B5EF4-FFF2-40B4-BE49-F238E27FC236}">
                <a16:creationId xmlns:a16="http://schemas.microsoft.com/office/drawing/2014/main" xmlns="" id="{DE3D19F3-46C8-48F7-91BB-15334878FB35}"/>
              </a:ext>
            </a:extLst>
          </p:cNvPr>
          <p:cNvGraphicFramePr>
            <a:graphicFrameLocks noGrp="1"/>
          </p:cNvGraphicFramePr>
          <p:nvPr/>
        </p:nvGraphicFramePr>
        <p:xfrm>
          <a:off x="402208" y="2760299"/>
          <a:ext cx="5045720" cy="3736373"/>
        </p:xfrm>
        <a:graphic>
          <a:graphicData uri="http://schemas.openxmlformats.org/drawingml/2006/table">
            <a:tbl>
              <a:tblPr firstRow="1" firstCol="1" bandRow="1">
                <a:tableStyleId>{5C22544A-7EE6-4342-B048-85BDC9FD1C3A}</a:tableStyleId>
              </a:tblPr>
              <a:tblGrid>
                <a:gridCol w="2398924">
                  <a:extLst>
                    <a:ext uri="{9D8B030D-6E8A-4147-A177-3AD203B41FA5}">
                      <a16:colId xmlns:a16="http://schemas.microsoft.com/office/drawing/2014/main" xmlns="" val="3113199767"/>
                    </a:ext>
                  </a:extLst>
                </a:gridCol>
                <a:gridCol w="1447700">
                  <a:extLst>
                    <a:ext uri="{9D8B030D-6E8A-4147-A177-3AD203B41FA5}">
                      <a16:colId xmlns:a16="http://schemas.microsoft.com/office/drawing/2014/main" xmlns="" val="989034114"/>
                    </a:ext>
                  </a:extLst>
                </a:gridCol>
                <a:gridCol w="1199096">
                  <a:extLst>
                    <a:ext uri="{9D8B030D-6E8A-4147-A177-3AD203B41FA5}">
                      <a16:colId xmlns:a16="http://schemas.microsoft.com/office/drawing/2014/main" xmlns="" val="509146174"/>
                    </a:ext>
                  </a:extLst>
                </a:gridCol>
              </a:tblGrid>
              <a:tr h="368567">
                <a:tc>
                  <a:txBody>
                    <a:bodyPr/>
                    <a:lstStyle/>
                    <a:p>
                      <a:endParaRPr lang="de-DE" sz="1600" b="1" kern="1200" dirty="0">
                        <a:solidFill>
                          <a:srgbClr val="000000"/>
                        </a:solidFill>
                        <a:effectLst/>
                        <a:latin typeface="+mn-lt"/>
                        <a:ea typeface="+mn-ea"/>
                        <a:cs typeface="+mn-cs"/>
                      </a:endParaRPr>
                    </a:p>
                  </a:txBody>
                  <a:tcPr marL="44450" marR="44450" marT="0" marB="0"/>
                </a:tc>
                <a:tc>
                  <a:txBody>
                    <a:bodyPr/>
                    <a:lstStyle/>
                    <a:p>
                      <a:endParaRPr lang="de-DE" sz="1600" b="1" kern="1200">
                        <a:solidFill>
                          <a:srgbClr val="000000"/>
                        </a:solidFill>
                        <a:effectLst/>
                        <a:latin typeface="+mn-lt"/>
                        <a:ea typeface="+mn-ea"/>
                        <a:cs typeface="+mn-cs"/>
                      </a:endParaRPr>
                    </a:p>
                  </a:txBody>
                  <a:tcPr/>
                </a:tc>
                <a:tc>
                  <a:txBody>
                    <a:bodyPr/>
                    <a:lstStyle/>
                    <a:p>
                      <a:endParaRPr lang="de-DE" sz="1600" b="1" kern="1200">
                        <a:solidFill>
                          <a:srgbClr val="000000"/>
                        </a:solidFill>
                        <a:effectLst/>
                        <a:latin typeface="+mn-lt"/>
                        <a:ea typeface="+mn-ea"/>
                        <a:cs typeface="+mn-cs"/>
                      </a:endParaRPr>
                    </a:p>
                  </a:txBody>
                  <a:tcPr/>
                </a:tc>
                <a:extLst>
                  <a:ext uri="{0D108BD9-81ED-4DB2-BD59-A6C34878D82A}">
                    <a16:rowId xmlns:a16="http://schemas.microsoft.com/office/drawing/2014/main" xmlns="" val="3235166013"/>
                  </a:ext>
                </a:extLst>
              </a:tr>
              <a:tr h="536098">
                <a:tc>
                  <a:txBody>
                    <a:bodyPr/>
                    <a:lstStyle/>
                    <a:p>
                      <a:pPr algn="ctr">
                        <a:spcAft>
                          <a:spcPts val="0"/>
                        </a:spcAft>
                      </a:pPr>
                      <a:r>
                        <a:rPr lang="de-DE" sz="1600" b="1" kern="1200" dirty="0">
                          <a:solidFill>
                            <a:srgbClr val="000000"/>
                          </a:solidFill>
                          <a:effectLst/>
                          <a:latin typeface="+mn-lt"/>
                          <a:ea typeface="+mn-ea"/>
                          <a:cs typeface="+mn-cs"/>
                        </a:rPr>
                        <a:t>Punkteverteilung</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Schuljahr 2018/19</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Schuljahr 2019/20</a:t>
                      </a:r>
                    </a:p>
                  </a:txBody>
                  <a:tcPr marL="44450" marR="44450" marT="0" marB="0" anchor="b"/>
                </a:tc>
                <a:extLst>
                  <a:ext uri="{0D108BD9-81ED-4DB2-BD59-A6C34878D82A}">
                    <a16:rowId xmlns:a16="http://schemas.microsoft.com/office/drawing/2014/main" xmlns="" val="379212887"/>
                  </a:ext>
                </a:extLst>
              </a:tr>
              <a:tr h="339645">
                <a:tc>
                  <a:txBody>
                    <a:bodyPr/>
                    <a:lstStyle/>
                    <a:p>
                      <a:pPr algn="ctr">
                        <a:spcAft>
                          <a:spcPts val="0"/>
                        </a:spcAft>
                      </a:pPr>
                      <a:r>
                        <a:rPr lang="de-DE" sz="1600" b="1" kern="1200" dirty="0">
                          <a:solidFill>
                            <a:srgbClr val="000000"/>
                          </a:solidFill>
                          <a:effectLst/>
                          <a:latin typeface="+mn-lt"/>
                          <a:ea typeface="+mn-ea"/>
                          <a:cs typeface="+mn-cs"/>
                        </a:rPr>
                        <a:t>60</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0</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4</a:t>
                      </a:r>
                    </a:p>
                  </a:txBody>
                  <a:tcPr marL="44450" marR="44450" marT="0" marB="0" anchor="b"/>
                </a:tc>
                <a:extLst>
                  <a:ext uri="{0D108BD9-81ED-4DB2-BD59-A6C34878D82A}">
                    <a16:rowId xmlns:a16="http://schemas.microsoft.com/office/drawing/2014/main" xmlns="" val="3993973030"/>
                  </a:ext>
                </a:extLst>
              </a:tr>
              <a:tr h="339645">
                <a:tc>
                  <a:txBody>
                    <a:bodyPr/>
                    <a:lstStyle/>
                    <a:p>
                      <a:pPr algn="ctr">
                        <a:spcAft>
                          <a:spcPts val="0"/>
                        </a:spcAft>
                      </a:pPr>
                      <a:r>
                        <a:rPr lang="de-DE" sz="1600" b="1" kern="1200" dirty="0">
                          <a:solidFill>
                            <a:srgbClr val="000000"/>
                          </a:solidFill>
                          <a:effectLst/>
                          <a:latin typeface="+mn-lt"/>
                          <a:ea typeface="+mn-ea"/>
                          <a:cs typeface="+mn-cs"/>
                        </a:rPr>
                        <a:t>61-70</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18</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16</a:t>
                      </a:r>
                    </a:p>
                  </a:txBody>
                  <a:tcPr marL="44450" marR="44450" marT="0" marB="0" anchor="b"/>
                </a:tc>
                <a:extLst>
                  <a:ext uri="{0D108BD9-81ED-4DB2-BD59-A6C34878D82A}">
                    <a16:rowId xmlns:a16="http://schemas.microsoft.com/office/drawing/2014/main" xmlns="" val="507109178"/>
                  </a:ext>
                </a:extLst>
              </a:tr>
              <a:tr h="339645">
                <a:tc>
                  <a:txBody>
                    <a:bodyPr/>
                    <a:lstStyle/>
                    <a:p>
                      <a:pPr algn="ctr">
                        <a:spcAft>
                          <a:spcPts val="0"/>
                        </a:spcAft>
                      </a:pPr>
                      <a:r>
                        <a:rPr lang="de-DE" sz="1600" b="1" kern="1200">
                          <a:solidFill>
                            <a:srgbClr val="000000"/>
                          </a:solidFill>
                          <a:effectLst/>
                          <a:latin typeface="+mn-lt"/>
                          <a:ea typeface="+mn-ea"/>
                          <a:cs typeface="+mn-cs"/>
                        </a:rPr>
                        <a:t>71-80</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48</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29</a:t>
                      </a:r>
                    </a:p>
                  </a:txBody>
                  <a:tcPr marL="44450" marR="44450" marT="0" marB="0" anchor="b"/>
                </a:tc>
                <a:extLst>
                  <a:ext uri="{0D108BD9-81ED-4DB2-BD59-A6C34878D82A}">
                    <a16:rowId xmlns:a16="http://schemas.microsoft.com/office/drawing/2014/main" xmlns="" val="538083025"/>
                  </a:ext>
                </a:extLst>
              </a:tr>
              <a:tr h="339645">
                <a:tc>
                  <a:txBody>
                    <a:bodyPr/>
                    <a:lstStyle/>
                    <a:p>
                      <a:pPr algn="ctr">
                        <a:spcAft>
                          <a:spcPts val="0"/>
                        </a:spcAft>
                      </a:pPr>
                      <a:r>
                        <a:rPr lang="de-DE" sz="1600" b="1" kern="1200">
                          <a:solidFill>
                            <a:srgbClr val="000000"/>
                          </a:solidFill>
                          <a:effectLst/>
                          <a:latin typeface="+mn-lt"/>
                          <a:ea typeface="+mn-ea"/>
                          <a:cs typeface="+mn-cs"/>
                        </a:rPr>
                        <a:t>81-90</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23</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25</a:t>
                      </a:r>
                    </a:p>
                  </a:txBody>
                  <a:tcPr marL="44450" marR="44450" marT="0" marB="0" anchor="b"/>
                </a:tc>
                <a:extLst>
                  <a:ext uri="{0D108BD9-81ED-4DB2-BD59-A6C34878D82A}">
                    <a16:rowId xmlns:a16="http://schemas.microsoft.com/office/drawing/2014/main" xmlns="" val="494477025"/>
                  </a:ext>
                </a:extLst>
              </a:tr>
              <a:tr h="339645">
                <a:tc>
                  <a:txBody>
                    <a:bodyPr/>
                    <a:lstStyle/>
                    <a:p>
                      <a:pPr algn="ctr">
                        <a:spcAft>
                          <a:spcPts val="0"/>
                        </a:spcAft>
                      </a:pPr>
                      <a:r>
                        <a:rPr lang="de-DE" sz="1600" b="1" kern="1200">
                          <a:solidFill>
                            <a:srgbClr val="000000"/>
                          </a:solidFill>
                          <a:effectLst/>
                          <a:latin typeface="+mn-lt"/>
                          <a:ea typeface="+mn-ea"/>
                          <a:cs typeface="+mn-cs"/>
                        </a:rPr>
                        <a:t>91-99</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9</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16</a:t>
                      </a:r>
                    </a:p>
                  </a:txBody>
                  <a:tcPr marL="44450" marR="44450" marT="0" marB="0" anchor="b"/>
                </a:tc>
                <a:extLst>
                  <a:ext uri="{0D108BD9-81ED-4DB2-BD59-A6C34878D82A}">
                    <a16:rowId xmlns:a16="http://schemas.microsoft.com/office/drawing/2014/main" xmlns="" val="1761746491"/>
                  </a:ext>
                </a:extLst>
              </a:tr>
              <a:tr h="339645">
                <a:tc>
                  <a:txBody>
                    <a:bodyPr/>
                    <a:lstStyle/>
                    <a:p>
                      <a:pPr algn="ctr">
                        <a:spcAft>
                          <a:spcPts val="0"/>
                        </a:spcAft>
                      </a:pPr>
                      <a:r>
                        <a:rPr lang="de-DE" sz="1600" b="1" kern="1200">
                          <a:solidFill>
                            <a:srgbClr val="000000"/>
                          </a:solidFill>
                          <a:effectLst/>
                          <a:latin typeface="+mn-lt"/>
                          <a:ea typeface="+mn-ea"/>
                          <a:cs typeface="+mn-cs"/>
                        </a:rPr>
                        <a:t>100</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2</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10</a:t>
                      </a:r>
                    </a:p>
                  </a:txBody>
                  <a:tcPr marL="44450" marR="44450" marT="0" marB="0" anchor="b"/>
                </a:tc>
                <a:extLst>
                  <a:ext uri="{0D108BD9-81ED-4DB2-BD59-A6C34878D82A}">
                    <a16:rowId xmlns:a16="http://schemas.microsoft.com/office/drawing/2014/main" xmlns="" val="2451537334"/>
                  </a:ext>
                </a:extLst>
              </a:tr>
              <a:tr h="419562">
                <a:tc>
                  <a:txBody>
                    <a:bodyPr/>
                    <a:lstStyle/>
                    <a:p>
                      <a:pPr algn="ctr">
                        <a:spcAft>
                          <a:spcPts val="0"/>
                        </a:spcAft>
                      </a:pPr>
                      <a:r>
                        <a:rPr lang="de-DE" sz="1600" b="1" kern="1200" dirty="0">
                          <a:solidFill>
                            <a:srgbClr val="000000"/>
                          </a:solidFill>
                          <a:effectLst/>
                          <a:latin typeface="+mn-lt"/>
                          <a:ea typeface="+mn-ea"/>
                          <a:cs typeface="+mn-cs"/>
                        </a:rPr>
                        <a:t>100 mit Auszeichnung</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1</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1</a:t>
                      </a:r>
                    </a:p>
                  </a:txBody>
                  <a:tcPr marL="44450" marR="44450" marT="0" marB="0" anchor="b"/>
                </a:tc>
                <a:extLst>
                  <a:ext uri="{0D108BD9-81ED-4DB2-BD59-A6C34878D82A}">
                    <a16:rowId xmlns:a16="http://schemas.microsoft.com/office/drawing/2014/main" xmlns="" val="893046985"/>
                  </a:ext>
                </a:extLst>
              </a:tr>
              <a:tr h="374276">
                <a:tc>
                  <a:txBody>
                    <a:bodyPr/>
                    <a:lstStyle/>
                    <a:p>
                      <a:pPr algn="ctr">
                        <a:spcAft>
                          <a:spcPts val="0"/>
                        </a:spcAft>
                      </a:pPr>
                      <a:r>
                        <a:rPr lang="de-DE" sz="1600" b="1" kern="1200">
                          <a:solidFill>
                            <a:srgbClr val="000000"/>
                          </a:solidFill>
                          <a:effectLst/>
                          <a:latin typeface="+mn-lt"/>
                          <a:ea typeface="+mn-ea"/>
                          <a:cs typeface="+mn-cs"/>
                        </a:rPr>
                        <a:t>Insgesamt bestanden</a:t>
                      </a:r>
                    </a:p>
                  </a:txBody>
                  <a:tcPr marL="44450" marR="44450" marT="0" marB="0" anchor="b"/>
                </a:tc>
                <a:tc>
                  <a:txBody>
                    <a:bodyPr/>
                    <a:lstStyle/>
                    <a:p>
                      <a:pPr algn="ctr">
                        <a:spcAft>
                          <a:spcPts val="0"/>
                        </a:spcAft>
                      </a:pPr>
                      <a:r>
                        <a:rPr lang="de-DE" sz="1600" b="1" kern="1200">
                          <a:solidFill>
                            <a:srgbClr val="000000"/>
                          </a:solidFill>
                          <a:effectLst/>
                          <a:latin typeface="+mn-lt"/>
                          <a:ea typeface="+mn-ea"/>
                          <a:cs typeface="+mn-cs"/>
                        </a:rPr>
                        <a:t>101</a:t>
                      </a:r>
                    </a:p>
                  </a:txBody>
                  <a:tcPr marL="44450" marR="44450" marT="0" marB="0" anchor="b"/>
                </a:tc>
                <a:tc>
                  <a:txBody>
                    <a:bodyPr/>
                    <a:lstStyle/>
                    <a:p>
                      <a:pPr algn="ctr">
                        <a:spcAft>
                          <a:spcPts val="0"/>
                        </a:spcAft>
                      </a:pPr>
                      <a:r>
                        <a:rPr lang="de-DE" sz="1600" b="1" kern="1200" dirty="0">
                          <a:solidFill>
                            <a:srgbClr val="000000"/>
                          </a:solidFill>
                          <a:effectLst/>
                          <a:latin typeface="+mn-lt"/>
                          <a:ea typeface="+mn-ea"/>
                          <a:cs typeface="+mn-cs"/>
                        </a:rPr>
                        <a:t>101</a:t>
                      </a:r>
                    </a:p>
                  </a:txBody>
                  <a:tcPr marL="44450" marR="44450" marT="0" marB="0" anchor="b"/>
                </a:tc>
                <a:extLst>
                  <a:ext uri="{0D108BD9-81ED-4DB2-BD59-A6C34878D82A}">
                    <a16:rowId xmlns:a16="http://schemas.microsoft.com/office/drawing/2014/main" xmlns="" val="406662247"/>
                  </a:ext>
                </a:extLst>
              </a:tr>
            </a:tbl>
          </a:graphicData>
        </a:graphic>
      </p:graphicFrame>
      <p:sp>
        <p:nvSpPr>
          <p:cNvPr id="3" name="Rectangle 2">
            <a:extLst>
              <a:ext uri="{FF2B5EF4-FFF2-40B4-BE49-F238E27FC236}">
                <a16:creationId xmlns:a16="http://schemas.microsoft.com/office/drawing/2014/main" xmlns="" id="{D7BC3A12-FB2F-47BD-A385-B2786DF77946}"/>
              </a:ext>
            </a:extLst>
          </p:cNvPr>
          <p:cNvSpPr>
            <a:spLocks noChangeArrowheads="1"/>
          </p:cNvSpPr>
          <p:nvPr/>
        </p:nvSpPr>
        <p:spPr bwMode="auto">
          <a:xfrm>
            <a:off x="5807968" y="2760298"/>
            <a:ext cx="142550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2049" name="Picture 1">
            <a:extLst>
              <a:ext uri="{FF2B5EF4-FFF2-40B4-BE49-F238E27FC236}">
                <a16:creationId xmlns:a16="http://schemas.microsoft.com/office/drawing/2014/main" xmlns="" id="{FD191506-1C7B-42AD-ABE9-A3AD13493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2760298"/>
            <a:ext cx="5616624" cy="373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3593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a:extLst>
              <a:ext uri="{FF2B5EF4-FFF2-40B4-BE49-F238E27FC236}">
                <a16:creationId xmlns:a16="http://schemas.microsoft.com/office/drawing/2014/main" xmlns="" id="{5A924227-85AE-47AD-8567-1F929D8EF914}"/>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9271"/>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4" name="Textfeld 4">
            <a:extLst>
              <a:ext uri="{FF2B5EF4-FFF2-40B4-BE49-F238E27FC236}">
                <a16:creationId xmlns:a16="http://schemas.microsoft.com/office/drawing/2014/main" xmlns="" id="{F1E3CA53-114A-459E-81B2-E198635EA62D}"/>
              </a:ext>
            </a:extLst>
          </p:cNvPr>
          <p:cNvSpPr txBox="1">
            <a:spLocks noChangeArrowheads="1"/>
          </p:cNvSpPr>
          <p:nvPr/>
        </p:nvSpPr>
        <p:spPr bwMode="auto">
          <a:xfrm>
            <a:off x="1054100" y="2276475"/>
            <a:ext cx="1008221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dirty="0">
                <a:solidFill>
                  <a:schemeClr val="bg1"/>
                </a:solidFill>
                <a:latin typeface="+mj-lt"/>
              </a:rPr>
              <a:t>Ergebnisse Abschlussprüfungen</a:t>
            </a:r>
          </a:p>
          <a:p>
            <a:pPr algn="ctr"/>
            <a:endParaRPr lang="de-DE" altLang="de-DE" sz="2000" dirty="0">
              <a:solidFill>
                <a:schemeClr val="bg1"/>
              </a:solidFill>
              <a:latin typeface="+mj-lt"/>
            </a:endParaRPr>
          </a:p>
          <a:p>
            <a:pPr algn="ctr"/>
            <a:r>
              <a:rPr lang="de-DE" altLang="de-DE" sz="4800" dirty="0" err="1">
                <a:solidFill>
                  <a:schemeClr val="bg1"/>
                </a:solidFill>
                <a:latin typeface="+mj-lt"/>
              </a:rPr>
              <a:t>Resultac</a:t>
            </a:r>
            <a:r>
              <a:rPr lang="de-DE" altLang="de-DE" sz="4800" dirty="0">
                <a:solidFill>
                  <a:schemeClr val="bg1"/>
                </a:solidFill>
                <a:latin typeface="+mj-lt"/>
              </a:rPr>
              <a:t> di </a:t>
            </a:r>
            <a:r>
              <a:rPr lang="de-DE" altLang="de-DE" sz="4800" dirty="0" err="1">
                <a:solidFill>
                  <a:schemeClr val="bg1"/>
                </a:solidFill>
                <a:latin typeface="+mj-lt"/>
              </a:rPr>
              <a:t>ejams</a:t>
            </a:r>
            <a:r>
              <a:rPr lang="de-DE" altLang="de-DE" sz="4800" dirty="0">
                <a:solidFill>
                  <a:schemeClr val="bg1"/>
                </a:solidFill>
                <a:latin typeface="+mj-lt"/>
              </a:rPr>
              <a:t> de </a:t>
            </a:r>
            <a:r>
              <a:rPr lang="de-DE" altLang="de-DE" sz="4800" dirty="0" err="1">
                <a:solidFill>
                  <a:schemeClr val="bg1"/>
                </a:solidFill>
                <a:latin typeface="+mj-lt"/>
              </a:rPr>
              <a:t>contlujiun</a:t>
            </a:r>
            <a:endParaRPr lang="de-DE" altLang="de-DE" sz="4800" dirty="0">
              <a:solidFill>
                <a:schemeClr val="bg1"/>
              </a:solidFill>
              <a:latin typeface="+mj-lt"/>
            </a:endParaRPr>
          </a:p>
          <a:p>
            <a:pPr algn="ctr"/>
            <a:endParaRPr lang="de-DE" altLang="de-DE" sz="2000" i="1" dirty="0">
              <a:solidFill>
                <a:schemeClr val="bg1"/>
              </a:solidFill>
              <a:latin typeface="+mj-lt"/>
            </a:endParaRPr>
          </a:p>
          <a:p>
            <a:pPr algn="ctr"/>
            <a:r>
              <a:rPr lang="de-DE" altLang="de-DE" sz="4800" u="sng" dirty="0" err="1">
                <a:solidFill>
                  <a:schemeClr val="bg1"/>
                </a:solidFill>
                <a:latin typeface="+mj-lt"/>
              </a:rPr>
              <a:t>Risultati</a:t>
            </a:r>
            <a:r>
              <a:rPr lang="de-DE" altLang="de-DE" sz="4800" u="sng" dirty="0">
                <a:solidFill>
                  <a:schemeClr val="bg1"/>
                </a:solidFill>
                <a:latin typeface="+mj-lt"/>
              </a:rPr>
              <a:t> </a:t>
            </a:r>
            <a:r>
              <a:rPr lang="de-DE" altLang="de-DE" sz="4800" u="sng" dirty="0" err="1">
                <a:solidFill>
                  <a:schemeClr val="bg1"/>
                </a:solidFill>
                <a:latin typeface="+mj-lt"/>
              </a:rPr>
              <a:t>degli</a:t>
            </a:r>
            <a:r>
              <a:rPr lang="de-DE" altLang="de-DE" sz="4800" u="sng" dirty="0">
                <a:solidFill>
                  <a:schemeClr val="bg1"/>
                </a:solidFill>
                <a:latin typeface="+mj-lt"/>
              </a:rPr>
              <a:t> </a:t>
            </a:r>
            <a:r>
              <a:rPr lang="de-DE" altLang="de-DE" sz="4800" u="sng" dirty="0" err="1">
                <a:solidFill>
                  <a:schemeClr val="bg1"/>
                </a:solidFill>
                <a:latin typeface="+mj-lt"/>
              </a:rPr>
              <a:t>esami</a:t>
            </a:r>
            <a:r>
              <a:rPr lang="de-DE" altLang="de-DE" sz="4800" u="sng" dirty="0">
                <a:solidFill>
                  <a:schemeClr val="bg1"/>
                </a:solidFill>
                <a:latin typeface="+mj-lt"/>
              </a:rPr>
              <a:t> </a:t>
            </a:r>
            <a:r>
              <a:rPr lang="de-DE" altLang="de-DE" sz="4800" u="sng" dirty="0" err="1">
                <a:solidFill>
                  <a:schemeClr val="bg1"/>
                </a:solidFill>
                <a:latin typeface="+mj-lt"/>
              </a:rPr>
              <a:t>finali</a:t>
            </a:r>
            <a:endParaRPr lang="de-DE" altLang="de-DE" sz="4800" u="sng" dirty="0">
              <a:solidFill>
                <a:schemeClr val="bg1"/>
              </a:solidFill>
              <a:latin typeface="+mj-lt"/>
            </a:endParaRPr>
          </a:p>
          <a:p>
            <a:pPr algn="ctr"/>
            <a:endParaRPr lang="de-DE" altLang="de-DE" sz="5400" dirty="0">
              <a:solidFill>
                <a:schemeClr val="bg1"/>
              </a:solidFill>
            </a:endParaRPr>
          </a:p>
          <a:p>
            <a:pPr algn="ctr"/>
            <a:r>
              <a:rPr lang="de-DE" altLang="de-DE" sz="5400"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BCF2B1AC-3DE2-4F37-9463-875A00ADCEC2}"/>
              </a:ext>
            </a:extLst>
          </p:cNvPr>
          <p:cNvPicPr>
            <a:picLocks noChangeAspect="1"/>
          </p:cNvPicPr>
          <p:nvPr/>
        </p:nvPicPr>
        <p:blipFill>
          <a:blip r:embed="rId3"/>
          <a:stretch>
            <a:fillRect/>
          </a:stretch>
        </p:blipFill>
        <p:spPr>
          <a:xfrm>
            <a:off x="6096000" y="1928045"/>
            <a:ext cx="6054570" cy="3436881"/>
          </a:xfrm>
          <a:prstGeom prst="rect">
            <a:avLst/>
          </a:prstGeom>
        </p:spPr>
      </p:pic>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972624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dirty="0">
                <a:solidFill>
                  <a:srgbClr val="C00000"/>
                </a:solidFill>
                <a:latin typeface="+mj-lt"/>
                <a:cs typeface="Open Sans" panose="020B0606030504020204" pitchFamily="34" charset="0"/>
              </a:rPr>
              <a:t>Scuola primaria e Scuola secondaria di I grado  </a:t>
            </a:r>
            <a:br>
              <a:rPr lang="it-IT" altLang="it-IT" sz="3200" b="1" dirty="0">
                <a:solidFill>
                  <a:srgbClr val="C00000"/>
                </a:solidFill>
                <a:latin typeface="+mj-lt"/>
                <a:cs typeface="Open Sans" panose="020B0606030504020204" pitchFamily="34" charset="0"/>
              </a:rPr>
            </a:br>
            <a:r>
              <a:rPr lang="it-IT" altLang="it-IT" sz="2000" b="1" dirty="0">
                <a:solidFill>
                  <a:srgbClr val="666D70"/>
                </a:solidFill>
                <a:latin typeface="+mj-lt"/>
                <a:cs typeface="Open Sans" panose="020B0606030504020204" pitchFamily="34" charset="0"/>
              </a:rPr>
              <a:t>Ammissioni  alla classe successiva</a:t>
            </a: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CF28AEB3-25BF-4737-904E-6E6AB6949BE4}"/>
              </a:ext>
            </a:extLst>
          </p:cNvPr>
          <p:cNvSpPr/>
          <p:nvPr/>
        </p:nvSpPr>
        <p:spPr>
          <a:xfrm>
            <a:off x="402208" y="2852936"/>
            <a:ext cx="5693792" cy="2123658"/>
          </a:xfrm>
          <a:prstGeom prst="rect">
            <a:avLst/>
          </a:prstGeom>
        </p:spPr>
        <p:txBody>
          <a:bodyPr wrap="square" anchor="t">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cs typeface="Arial"/>
              </a:rPr>
              <a:t>6.321</a:t>
            </a:r>
            <a:r>
              <a:rPr lang="de-DE" sz="2000" kern="0" dirty="0">
                <a:solidFill>
                  <a:srgbClr val="666D70"/>
                </a:solidFill>
                <a:latin typeface="+mn-lt"/>
                <a:cs typeface="Arial"/>
              </a:rPr>
              <a:t> </a:t>
            </a:r>
            <a:r>
              <a:rPr lang="de-DE" sz="2000" kern="0" dirty="0" err="1">
                <a:solidFill>
                  <a:srgbClr val="666D70"/>
                </a:solidFill>
                <a:latin typeface="+mn-lt"/>
                <a:cs typeface="Arial"/>
              </a:rPr>
              <a:t>studenti</a:t>
            </a:r>
            <a:r>
              <a:rPr lang="de-DE" sz="2000" kern="0" dirty="0">
                <a:solidFill>
                  <a:srgbClr val="666D70"/>
                </a:solidFill>
                <a:latin typeface="+mn-lt"/>
                <a:cs typeface="Arial"/>
              </a:rPr>
              <a:t> di scuola </a:t>
            </a:r>
            <a:r>
              <a:rPr lang="de-DE" sz="2000" b="1" kern="0" dirty="0">
                <a:solidFill>
                  <a:srgbClr val="666D70"/>
                </a:solidFill>
                <a:latin typeface="+mn-lt"/>
                <a:cs typeface="Arial"/>
              </a:rPr>
              <a:t>primaria</a:t>
            </a:r>
          </a:p>
          <a:p>
            <a:pPr marL="800100" lvl="1" indent="-342900">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cs typeface="Arial"/>
              </a:rPr>
              <a:t>6.313</a:t>
            </a:r>
            <a:r>
              <a:rPr lang="de-DE" sz="2000" kern="0" dirty="0">
                <a:solidFill>
                  <a:srgbClr val="666D70"/>
                </a:solidFill>
                <a:latin typeface="+mn-lt"/>
                <a:cs typeface="Arial"/>
              </a:rPr>
              <a:t> </a:t>
            </a:r>
            <a:r>
              <a:rPr lang="de-DE" sz="2000" b="1" kern="0" dirty="0" err="1">
                <a:solidFill>
                  <a:srgbClr val="666D70"/>
                </a:solidFill>
                <a:latin typeface="+mn-lt"/>
                <a:cs typeface="Arial"/>
              </a:rPr>
              <a:t>ammessi</a:t>
            </a:r>
            <a:r>
              <a:rPr lang="de-DE" sz="2000" kern="0" dirty="0">
                <a:solidFill>
                  <a:srgbClr val="666D70"/>
                </a:solidFill>
                <a:latin typeface="+mn-lt"/>
                <a:cs typeface="Arial"/>
              </a:rPr>
              <a:t> alla </a:t>
            </a:r>
            <a:r>
              <a:rPr lang="de-DE" sz="2000" kern="0" dirty="0" err="1">
                <a:solidFill>
                  <a:srgbClr val="666D70"/>
                </a:solidFill>
                <a:latin typeface="+mn-lt"/>
                <a:cs typeface="Arial"/>
              </a:rPr>
              <a:t>classe</a:t>
            </a:r>
            <a:r>
              <a:rPr lang="de-DE" sz="2000" kern="0" dirty="0">
                <a:solidFill>
                  <a:srgbClr val="666D70"/>
                </a:solidFill>
                <a:latin typeface="+mn-lt"/>
                <a:cs typeface="Arial"/>
              </a:rPr>
              <a:t> </a:t>
            </a:r>
            <a:r>
              <a:rPr lang="de-DE" sz="2000" kern="0" dirty="0" err="1">
                <a:solidFill>
                  <a:srgbClr val="666D70"/>
                </a:solidFill>
                <a:latin typeface="+mn-lt"/>
                <a:cs typeface="Arial"/>
              </a:rPr>
              <a:t>successiva</a:t>
            </a:r>
            <a:r>
              <a:rPr lang="de-DE" sz="2000" kern="0" dirty="0">
                <a:solidFill>
                  <a:srgbClr val="666D70"/>
                </a:solidFill>
                <a:latin typeface="+mn-lt"/>
                <a:cs typeface="Arial"/>
              </a:rPr>
              <a:t> della scuola</a:t>
            </a:r>
            <a:r>
              <a:rPr lang="de-DE" sz="2000" b="1" kern="0" dirty="0">
                <a:solidFill>
                  <a:srgbClr val="666D70"/>
                </a:solidFill>
                <a:latin typeface="+mn-lt"/>
                <a:cs typeface="Arial"/>
              </a:rPr>
              <a:t> primaria</a:t>
            </a:r>
          </a:p>
          <a:p>
            <a:pPr marL="34290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Arial"/>
                <a:cs typeface="Arial"/>
              </a:rPr>
              <a:t>4.227</a:t>
            </a:r>
            <a:r>
              <a:rPr lang="de-DE" sz="2000" kern="0" dirty="0">
                <a:solidFill>
                  <a:srgbClr val="666D70"/>
                </a:solidFill>
                <a:latin typeface="Arial"/>
                <a:cs typeface="Arial"/>
              </a:rPr>
              <a:t> </a:t>
            </a:r>
            <a:r>
              <a:rPr lang="de-DE" sz="2000" kern="0" dirty="0" err="1">
                <a:solidFill>
                  <a:srgbClr val="666D70"/>
                </a:solidFill>
                <a:latin typeface="Arial"/>
                <a:cs typeface="Arial"/>
              </a:rPr>
              <a:t>studenti</a:t>
            </a:r>
            <a:r>
              <a:rPr lang="de-DE" sz="2000" kern="0" dirty="0">
                <a:solidFill>
                  <a:srgbClr val="666D70"/>
                </a:solidFill>
                <a:latin typeface="Arial"/>
                <a:cs typeface="Arial"/>
              </a:rPr>
              <a:t> di scuola </a:t>
            </a:r>
            <a:r>
              <a:rPr lang="de-DE" sz="2000" b="1" kern="0" dirty="0" err="1">
                <a:solidFill>
                  <a:srgbClr val="666D70"/>
                </a:solidFill>
                <a:latin typeface="Arial"/>
                <a:cs typeface="Arial"/>
              </a:rPr>
              <a:t>secondaria</a:t>
            </a:r>
            <a:r>
              <a:rPr lang="de-DE" sz="2000" b="1" kern="0" dirty="0">
                <a:solidFill>
                  <a:srgbClr val="666D70"/>
                </a:solidFill>
                <a:latin typeface="Arial"/>
                <a:cs typeface="Arial"/>
              </a:rPr>
              <a:t> di I grado</a:t>
            </a:r>
          </a:p>
          <a:p>
            <a:pPr marL="800100" lvl="1" indent="-342900">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Arial"/>
                <a:cs typeface="Arial"/>
              </a:rPr>
              <a:t>4.221</a:t>
            </a:r>
            <a:r>
              <a:rPr lang="de-DE" sz="2000" kern="0" dirty="0">
                <a:solidFill>
                  <a:srgbClr val="666D70"/>
                </a:solidFill>
                <a:latin typeface="Arial"/>
                <a:cs typeface="Arial"/>
              </a:rPr>
              <a:t> </a:t>
            </a:r>
            <a:r>
              <a:rPr lang="de-DE" sz="2000" b="1" kern="0" dirty="0" err="1">
                <a:solidFill>
                  <a:srgbClr val="666D70"/>
                </a:solidFill>
                <a:latin typeface="Arial"/>
                <a:cs typeface="Arial"/>
              </a:rPr>
              <a:t>ammessi</a:t>
            </a:r>
            <a:r>
              <a:rPr lang="de-DE" sz="2000" kern="0" dirty="0">
                <a:solidFill>
                  <a:srgbClr val="666D70"/>
                </a:solidFill>
                <a:latin typeface="Arial"/>
                <a:cs typeface="Arial"/>
              </a:rPr>
              <a:t> alla </a:t>
            </a:r>
            <a:r>
              <a:rPr lang="de-DE" sz="2000" kern="0" dirty="0" err="1">
                <a:solidFill>
                  <a:srgbClr val="666D70"/>
                </a:solidFill>
                <a:latin typeface="Arial"/>
                <a:cs typeface="Arial"/>
              </a:rPr>
              <a:t>classe</a:t>
            </a:r>
            <a:r>
              <a:rPr lang="de-DE" sz="2000" kern="0" dirty="0">
                <a:solidFill>
                  <a:srgbClr val="666D70"/>
                </a:solidFill>
                <a:latin typeface="Arial"/>
                <a:cs typeface="Arial"/>
              </a:rPr>
              <a:t> </a:t>
            </a:r>
            <a:r>
              <a:rPr lang="de-DE" sz="2000" kern="0" dirty="0" err="1">
                <a:solidFill>
                  <a:srgbClr val="666D70"/>
                </a:solidFill>
                <a:latin typeface="Arial"/>
                <a:cs typeface="Arial"/>
              </a:rPr>
              <a:t>successiva</a:t>
            </a:r>
            <a:endParaRPr lang="de-DE" sz="2000" b="1" kern="0" dirty="0">
              <a:solidFill>
                <a:srgbClr val="666D70"/>
              </a:solidFill>
              <a:latin typeface="Arial"/>
              <a:cs typeface="Arial"/>
            </a:endParaRPr>
          </a:p>
        </p:txBody>
      </p:sp>
    </p:spTree>
    <p:extLst>
      <p:ext uri="{BB962C8B-B14F-4D97-AF65-F5344CB8AC3E}">
        <p14:creationId xmlns:p14="http://schemas.microsoft.com/office/powerpoint/2010/main" val="177485543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472D2005-F9A6-4A65-947F-D9C183D45A37}"/>
              </a:ext>
            </a:extLst>
          </p:cNvPr>
          <p:cNvPicPr>
            <a:picLocks noChangeAspect="1"/>
          </p:cNvPicPr>
          <p:nvPr/>
        </p:nvPicPr>
        <p:blipFill>
          <a:blip r:embed="rId3"/>
          <a:stretch>
            <a:fillRect/>
          </a:stretch>
        </p:blipFill>
        <p:spPr>
          <a:xfrm>
            <a:off x="4212010" y="1725385"/>
            <a:ext cx="7979990" cy="4787995"/>
          </a:xfrm>
          <a:prstGeom prst="rect">
            <a:avLst/>
          </a:prstGeom>
        </p:spPr>
      </p:pic>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044632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dirty="0">
                <a:solidFill>
                  <a:srgbClr val="C00000"/>
                </a:solidFill>
                <a:latin typeface="+mj-lt"/>
                <a:cs typeface="Open Sans" panose="020B0606030504020204" pitchFamily="34" charset="0"/>
              </a:rPr>
              <a:t>Esame di Stato conclusivo del I ciclo di istruzione </a:t>
            </a:r>
            <a:r>
              <a:rPr lang="it-IT" altLang="it-IT" sz="2000" b="1" dirty="0">
                <a:solidFill>
                  <a:srgbClr val="666D70"/>
                </a:solidFill>
                <a:latin typeface="+mj-lt"/>
                <a:cs typeface="Open Sans" panose="020B0606030504020204" pitchFamily="34" charset="0"/>
              </a:rPr>
              <a:t>(scuola media)</a:t>
            </a:r>
            <a:endParaRPr lang="de-DE" altLang="it-IT" sz="2000" b="1" dirty="0">
              <a:solidFill>
                <a:srgbClr val="666D70"/>
              </a:solidFill>
              <a:latin typeface="+mj-lt"/>
              <a:cs typeface="Open Sans" panose="020B0606030504020204" pitchFamily="34" charset="0"/>
            </a:endParaRPr>
          </a:p>
        </p:txBody>
      </p:sp>
      <p:sp>
        <p:nvSpPr>
          <p:cNvPr id="4" name="Rechteck 3">
            <a:extLst>
              <a:ext uri="{FF2B5EF4-FFF2-40B4-BE49-F238E27FC236}">
                <a16:creationId xmlns:a16="http://schemas.microsoft.com/office/drawing/2014/main" xmlns="" id="{CF28AEB3-25BF-4737-904E-6E6AB6949BE4}"/>
              </a:ext>
            </a:extLst>
          </p:cNvPr>
          <p:cNvSpPr/>
          <p:nvPr/>
        </p:nvSpPr>
        <p:spPr>
          <a:xfrm>
            <a:off x="402208" y="2852936"/>
            <a:ext cx="5693792" cy="2062103"/>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1.387 ammessi </a:t>
            </a:r>
            <a:r>
              <a:rPr lang="it-IT" sz="2000" kern="0" dirty="0">
                <a:solidFill>
                  <a:srgbClr val="666D70"/>
                </a:solidFill>
                <a:latin typeface="+mn-lt"/>
              </a:rPr>
              <a:t>interni ed esterni</a:t>
            </a:r>
            <a:endParaRPr lang="de-DE" sz="2000" kern="0" dirty="0">
              <a:solidFill>
                <a:srgbClr val="666D70"/>
              </a:solidFill>
              <a:latin typeface="+mn-lt"/>
            </a:endParaRPr>
          </a:p>
          <a:p>
            <a:pPr marL="800100" lvl="1"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1.382</a:t>
            </a:r>
            <a:r>
              <a:rPr lang="it-IT" sz="2000" kern="0" dirty="0">
                <a:solidFill>
                  <a:srgbClr val="666D70"/>
                </a:solidFill>
                <a:latin typeface="+mn-lt"/>
              </a:rPr>
              <a:t>  candidati/e hanno </a:t>
            </a:r>
            <a:r>
              <a:rPr lang="it-IT" sz="2000" b="1" kern="0" dirty="0">
                <a:solidFill>
                  <a:srgbClr val="666D70"/>
                </a:solidFill>
                <a:latin typeface="+mn-lt"/>
              </a:rPr>
              <a:t>superato</a:t>
            </a:r>
            <a:r>
              <a:rPr lang="it-IT" sz="2000" kern="0" dirty="0">
                <a:solidFill>
                  <a:srgbClr val="666D70"/>
                </a:solidFill>
                <a:latin typeface="+mn-lt"/>
              </a:rPr>
              <a:t> l’Esame di Stato conclusivo (</a:t>
            </a:r>
            <a:r>
              <a:rPr lang="it-IT" sz="2000" b="1" kern="0" dirty="0">
                <a:solidFill>
                  <a:srgbClr val="666D70"/>
                </a:solidFill>
                <a:latin typeface="+mn-lt"/>
              </a:rPr>
              <a:t>99,6% </a:t>
            </a:r>
            <a:r>
              <a:rPr lang="it-IT" sz="2000" kern="0" dirty="0">
                <a:solidFill>
                  <a:srgbClr val="666D70"/>
                </a:solidFill>
                <a:latin typeface="+mn-lt"/>
              </a:rPr>
              <a:t>degli ammessi)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5 candidati </a:t>
            </a:r>
            <a:r>
              <a:rPr lang="it-IT" sz="2000" kern="0" dirty="0">
                <a:solidFill>
                  <a:srgbClr val="666D70"/>
                </a:solidFill>
                <a:latin typeface="+mn-lt"/>
              </a:rPr>
              <a:t>non hanno superato l’Esame di Stato </a:t>
            </a:r>
            <a:r>
              <a:rPr lang="it-IT" sz="2000" b="1" kern="0" dirty="0">
                <a:solidFill>
                  <a:srgbClr val="666D70"/>
                </a:solidFill>
                <a:latin typeface="+mn-lt"/>
              </a:rPr>
              <a:t>(0,4%) </a:t>
            </a:r>
            <a:endParaRPr lang="de-DE" sz="2000" b="1" kern="0" dirty="0">
              <a:solidFill>
                <a:srgbClr val="666D70"/>
              </a:solidFill>
              <a:latin typeface="+mn-lt"/>
            </a:endParaRPr>
          </a:p>
        </p:txBody>
      </p:sp>
    </p:spTree>
    <p:extLst>
      <p:ext uri="{BB962C8B-B14F-4D97-AF65-F5344CB8AC3E}">
        <p14:creationId xmlns:p14="http://schemas.microsoft.com/office/powerpoint/2010/main" val="412498564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044632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dirty="0">
                <a:solidFill>
                  <a:srgbClr val="C00000"/>
                </a:solidFill>
                <a:latin typeface="+mj-lt"/>
                <a:cs typeface="Open Sans" panose="020B0606030504020204" pitchFamily="34" charset="0"/>
              </a:rPr>
              <a:t>Esame di Stato conclusivo del I ciclo di istruzione </a:t>
            </a:r>
            <a:r>
              <a:rPr lang="it-IT" altLang="it-IT" sz="2000" b="1" dirty="0">
                <a:solidFill>
                  <a:srgbClr val="666D70"/>
                </a:solidFill>
                <a:latin typeface="+mj-lt"/>
                <a:cs typeface="Open Sans" panose="020B0606030504020204" pitchFamily="34" charset="0"/>
              </a:rPr>
              <a:t>(scuola media)</a:t>
            </a:r>
            <a:endParaRPr lang="de-DE" altLang="it-IT" sz="2000" b="1" dirty="0">
              <a:solidFill>
                <a:srgbClr val="666D70"/>
              </a:solidFill>
              <a:latin typeface="+mj-lt"/>
              <a:cs typeface="Open Sans" panose="020B0606030504020204" pitchFamily="34" charset="0"/>
            </a:endParaRPr>
          </a:p>
        </p:txBody>
      </p:sp>
      <p:pic>
        <p:nvPicPr>
          <p:cNvPr id="3" name="Immagine 2">
            <a:extLst>
              <a:ext uri="{FF2B5EF4-FFF2-40B4-BE49-F238E27FC236}">
                <a16:creationId xmlns:a16="http://schemas.microsoft.com/office/drawing/2014/main" xmlns="" id="{05982F66-C3FD-49F3-9B71-4C2F2760A968}"/>
              </a:ext>
            </a:extLst>
          </p:cNvPr>
          <p:cNvPicPr>
            <a:picLocks noChangeAspect="1"/>
          </p:cNvPicPr>
          <p:nvPr/>
        </p:nvPicPr>
        <p:blipFill>
          <a:blip r:embed="rId3"/>
          <a:stretch>
            <a:fillRect/>
          </a:stretch>
        </p:blipFill>
        <p:spPr>
          <a:xfrm>
            <a:off x="402208" y="2575801"/>
            <a:ext cx="3684600" cy="4182943"/>
          </a:xfrm>
          <a:prstGeom prst="rect">
            <a:avLst/>
          </a:prstGeom>
        </p:spPr>
      </p:pic>
      <p:pic>
        <p:nvPicPr>
          <p:cNvPr id="5" name="Immagine 4">
            <a:extLst>
              <a:ext uri="{FF2B5EF4-FFF2-40B4-BE49-F238E27FC236}">
                <a16:creationId xmlns:a16="http://schemas.microsoft.com/office/drawing/2014/main" xmlns="" id="{E72A3427-1E4F-4000-88CF-E52F4AB2F48D}"/>
              </a:ext>
            </a:extLst>
          </p:cNvPr>
          <p:cNvPicPr>
            <a:picLocks noChangeAspect="1"/>
          </p:cNvPicPr>
          <p:nvPr/>
        </p:nvPicPr>
        <p:blipFill rotWithShape="1">
          <a:blip r:embed="rId4"/>
          <a:srcRect l="3867" r="24913" b="12655"/>
          <a:stretch/>
        </p:blipFill>
        <p:spPr>
          <a:xfrm>
            <a:off x="4385386" y="2119401"/>
            <a:ext cx="7404405" cy="4375555"/>
          </a:xfrm>
          <a:prstGeom prst="rect">
            <a:avLst/>
          </a:prstGeom>
        </p:spPr>
      </p:pic>
    </p:spTree>
    <p:extLst>
      <p:ext uri="{BB962C8B-B14F-4D97-AF65-F5344CB8AC3E}">
        <p14:creationId xmlns:p14="http://schemas.microsoft.com/office/powerpoint/2010/main" val="236289728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044632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dirty="0">
                <a:solidFill>
                  <a:srgbClr val="C00000"/>
                </a:solidFill>
                <a:latin typeface="+mj-lt"/>
                <a:cs typeface="Open Sans" panose="020B0606030504020204" pitchFamily="34" charset="0"/>
              </a:rPr>
              <a:t>Scuola sec. di II grado e Formazione Professionale</a:t>
            </a:r>
            <a:br>
              <a:rPr lang="it-IT" altLang="it-IT" sz="3200" b="1" dirty="0">
                <a:solidFill>
                  <a:srgbClr val="C00000"/>
                </a:solidFill>
                <a:latin typeface="+mj-lt"/>
                <a:cs typeface="Open Sans" panose="020B0606030504020204" pitchFamily="34" charset="0"/>
              </a:rPr>
            </a:br>
            <a:r>
              <a:rPr lang="it-IT" altLang="it-IT" sz="2000" b="1" dirty="0">
                <a:solidFill>
                  <a:srgbClr val="666D70"/>
                </a:solidFill>
                <a:latin typeface="+mj-lt"/>
              </a:rPr>
              <a:t>Ammissioni</a:t>
            </a:r>
            <a:r>
              <a:rPr lang="it-IT" altLang="it-IT" sz="2000" b="1" dirty="0">
                <a:solidFill>
                  <a:srgbClr val="666D70"/>
                </a:solidFill>
                <a:latin typeface="+mj-lt"/>
                <a:cs typeface="Open Sans" panose="020B0606030504020204" pitchFamily="34" charset="0"/>
              </a:rPr>
              <a:t>  alla classe successiva o all’esame di Stato</a:t>
            </a:r>
            <a:endParaRPr lang="de-DE" altLang="it-IT" sz="2000" b="1" dirty="0">
              <a:solidFill>
                <a:srgbClr val="C00000"/>
              </a:solidFill>
              <a:latin typeface="Open Sans" panose="020B0606030504020204" pitchFamily="34" charset="0"/>
              <a:cs typeface="Open Sans" panose="020B0606030504020204" pitchFamily="34" charset="0"/>
            </a:endParaRPr>
          </a:p>
        </p:txBody>
      </p:sp>
      <p:grpSp>
        <p:nvGrpSpPr>
          <p:cNvPr id="14" name="Gruppo 13">
            <a:extLst>
              <a:ext uri="{FF2B5EF4-FFF2-40B4-BE49-F238E27FC236}">
                <a16:creationId xmlns:a16="http://schemas.microsoft.com/office/drawing/2014/main" xmlns="" id="{9AAC403C-11D2-42C2-B420-AD9CB6E2D045}"/>
              </a:ext>
            </a:extLst>
          </p:cNvPr>
          <p:cNvGrpSpPr/>
          <p:nvPr/>
        </p:nvGrpSpPr>
        <p:grpSpPr>
          <a:xfrm>
            <a:off x="1523354" y="2503744"/>
            <a:ext cx="10468778" cy="4252016"/>
            <a:chOff x="1523354" y="2503744"/>
            <a:chExt cx="10468778" cy="4252016"/>
          </a:xfrm>
        </p:grpSpPr>
        <p:pic>
          <p:nvPicPr>
            <p:cNvPr id="10" name="Immagine 9">
              <a:extLst>
                <a:ext uri="{FF2B5EF4-FFF2-40B4-BE49-F238E27FC236}">
                  <a16:creationId xmlns:a16="http://schemas.microsoft.com/office/drawing/2014/main" xmlns="" id="{6A6A3AF2-4270-4769-8215-54AFB92DE31C}"/>
                </a:ext>
              </a:extLst>
            </p:cNvPr>
            <p:cNvPicPr>
              <a:picLocks noChangeAspect="1"/>
            </p:cNvPicPr>
            <p:nvPr/>
          </p:nvPicPr>
          <p:blipFill>
            <a:blip r:embed="rId3"/>
            <a:stretch>
              <a:fillRect/>
            </a:stretch>
          </p:blipFill>
          <p:spPr>
            <a:xfrm>
              <a:off x="1523354" y="2503744"/>
              <a:ext cx="8769247" cy="4252016"/>
            </a:xfrm>
            <a:prstGeom prst="rect">
              <a:avLst/>
            </a:prstGeom>
          </p:spPr>
        </p:pic>
        <p:sp>
          <p:nvSpPr>
            <p:cNvPr id="13" name="CasellaDiTesto 12">
              <a:extLst>
                <a:ext uri="{FF2B5EF4-FFF2-40B4-BE49-F238E27FC236}">
                  <a16:creationId xmlns:a16="http://schemas.microsoft.com/office/drawing/2014/main" xmlns="" id="{3E80D063-76C7-46CD-8660-969559E86567}"/>
                </a:ext>
              </a:extLst>
            </p:cNvPr>
            <p:cNvSpPr txBox="1"/>
            <p:nvPr/>
          </p:nvSpPr>
          <p:spPr>
            <a:xfrm>
              <a:off x="10463135" y="5486399"/>
              <a:ext cx="1528997" cy="809469"/>
            </a:xfrm>
            <a:prstGeom prst="rect">
              <a:avLst/>
            </a:prstGeom>
            <a:noFill/>
          </p:spPr>
          <p:txBody>
            <a:bodyPr wrap="square" rtlCol="0" anchor="ctr" anchorCtr="1">
              <a:noAutofit/>
            </a:bodyPr>
            <a:lstStyle/>
            <a:p>
              <a:r>
                <a:rPr lang="de-DE" sz="3200" b="1" dirty="0">
                  <a:solidFill>
                    <a:srgbClr val="666D70"/>
                  </a:solidFill>
                  <a:latin typeface="Calibri" panose="020F0502020204030204" pitchFamily="34" charset="0"/>
                </a:rPr>
                <a:t>6.565</a:t>
              </a:r>
              <a:endParaRPr lang="it-IT" sz="3200" b="1" dirty="0">
                <a:solidFill>
                  <a:srgbClr val="666D70"/>
                </a:solidFill>
                <a:latin typeface="Calibri" panose="020F0502020204030204" pitchFamily="34" charset="0"/>
              </a:endParaRPr>
            </a:p>
          </p:txBody>
        </p:sp>
        <p:sp>
          <p:nvSpPr>
            <p:cNvPr id="15" name="CasellaDiTesto 14">
              <a:extLst>
                <a:ext uri="{FF2B5EF4-FFF2-40B4-BE49-F238E27FC236}">
                  <a16:creationId xmlns:a16="http://schemas.microsoft.com/office/drawing/2014/main" xmlns="" id="{B51A241F-31D2-4CE6-931A-279611683C2A}"/>
                </a:ext>
              </a:extLst>
            </p:cNvPr>
            <p:cNvSpPr txBox="1"/>
            <p:nvPr/>
          </p:nvSpPr>
          <p:spPr>
            <a:xfrm>
              <a:off x="10463134" y="4225017"/>
              <a:ext cx="1528997" cy="809469"/>
            </a:xfrm>
            <a:prstGeom prst="rect">
              <a:avLst/>
            </a:prstGeom>
            <a:noFill/>
          </p:spPr>
          <p:txBody>
            <a:bodyPr wrap="square" rtlCol="0" anchor="ctr" anchorCtr="1">
              <a:noAutofit/>
            </a:bodyPr>
            <a:lstStyle/>
            <a:p>
              <a:r>
                <a:rPr lang="de-DE" sz="3200" b="1" dirty="0">
                  <a:solidFill>
                    <a:srgbClr val="666D70"/>
                  </a:solidFill>
                  <a:latin typeface="Calibri" panose="020F0502020204030204" pitchFamily="34" charset="0"/>
                </a:rPr>
                <a:t>918</a:t>
              </a:r>
              <a:endParaRPr lang="it-IT" sz="3200" b="1" dirty="0">
                <a:solidFill>
                  <a:srgbClr val="666D70"/>
                </a:solidFill>
                <a:latin typeface="Calibri" panose="020F0502020204030204" pitchFamily="34" charset="0"/>
              </a:endParaRPr>
            </a:p>
          </p:txBody>
        </p:sp>
        <p:sp>
          <p:nvSpPr>
            <p:cNvPr id="16" name="CasellaDiTesto 15">
              <a:extLst>
                <a:ext uri="{FF2B5EF4-FFF2-40B4-BE49-F238E27FC236}">
                  <a16:creationId xmlns:a16="http://schemas.microsoft.com/office/drawing/2014/main" xmlns="" id="{55475369-4C43-42ED-AF44-FE82933E05C5}"/>
                </a:ext>
              </a:extLst>
            </p:cNvPr>
            <p:cNvSpPr txBox="1"/>
            <p:nvPr/>
          </p:nvSpPr>
          <p:spPr>
            <a:xfrm>
              <a:off x="10463133" y="2963635"/>
              <a:ext cx="1528997" cy="809469"/>
            </a:xfrm>
            <a:prstGeom prst="rect">
              <a:avLst/>
            </a:prstGeom>
            <a:noFill/>
          </p:spPr>
          <p:txBody>
            <a:bodyPr wrap="square" rtlCol="0" anchor="ctr" anchorCtr="1">
              <a:noAutofit/>
            </a:bodyPr>
            <a:lstStyle/>
            <a:p>
              <a:r>
                <a:rPr lang="de-DE" sz="3200" b="1" dirty="0">
                  <a:solidFill>
                    <a:srgbClr val="666D70"/>
                  </a:solidFill>
                  <a:latin typeface="Calibri" panose="020F0502020204030204" pitchFamily="34" charset="0"/>
                </a:rPr>
                <a:t>335</a:t>
              </a:r>
              <a:endParaRPr lang="it-IT" sz="3200" b="1" dirty="0">
                <a:solidFill>
                  <a:srgbClr val="666D70"/>
                </a:solidFill>
                <a:latin typeface="Calibri" panose="020F0502020204030204" pitchFamily="34" charset="0"/>
              </a:endParaRPr>
            </a:p>
          </p:txBody>
        </p:sp>
      </p:grpSp>
    </p:spTree>
    <p:extLst>
      <p:ext uri="{BB962C8B-B14F-4D97-AF65-F5344CB8AC3E}">
        <p14:creationId xmlns:p14="http://schemas.microsoft.com/office/powerpoint/2010/main" val="406649290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484784"/>
            <a:ext cx="634186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Evaluation Fernunterricht: </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14D710E3-96FE-4211-9050-955C018CE046}"/>
              </a:ext>
            </a:extLst>
          </p:cNvPr>
          <p:cNvSpPr/>
          <p:nvPr/>
        </p:nvSpPr>
        <p:spPr>
          <a:xfrm>
            <a:off x="402208" y="2222834"/>
            <a:ext cx="10374312" cy="4112151"/>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Evaluationsstelle der Deutschen Bildungsdirektion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rPr>
              <a:t>Zeitraum</a:t>
            </a:r>
            <a:r>
              <a:rPr lang="de-DE" sz="2000" kern="0" dirty="0">
                <a:solidFill>
                  <a:srgbClr val="666D70"/>
                </a:solidFill>
                <a:latin typeface="+mn-lt"/>
              </a:rPr>
              <a:t> Mitte Mai-Mitte Juni; </a:t>
            </a:r>
            <a:r>
              <a:rPr lang="de-DE" sz="2000" b="1" kern="0" dirty="0">
                <a:solidFill>
                  <a:srgbClr val="666D70"/>
                </a:solidFill>
                <a:latin typeface="+mn-lt"/>
              </a:rPr>
              <a:t>Zielgruppe</a:t>
            </a:r>
            <a:r>
              <a:rPr lang="de-DE" sz="2000" kern="0" dirty="0">
                <a:solidFill>
                  <a:srgbClr val="666D70"/>
                </a:solidFill>
                <a:latin typeface="+mn-lt"/>
              </a:rPr>
              <a:t>: Schüler/innen ab der 4. Grundschule, Lehrpersonen aller Schulstufen u.a. auch Musikschule, Eltern, Erziehungsberechtige, Schulführungskräfte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rPr>
              <a:t>Vollerhebung</a:t>
            </a:r>
            <a:r>
              <a:rPr lang="de-DE" sz="2000" kern="0" dirty="0">
                <a:solidFill>
                  <a:srgbClr val="666D70"/>
                </a:solidFill>
                <a:latin typeface="+mn-lt"/>
              </a:rPr>
              <a:t> bei den Schulführungskräften und den Lehrpersonen; </a:t>
            </a:r>
            <a:r>
              <a:rPr lang="de-DE" sz="2000" b="1" kern="0" dirty="0">
                <a:solidFill>
                  <a:srgbClr val="666D70"/>
                </a:solidFill>
                <a:latin typeface="+mn-lt"/>
              </a:rPr>
              <a:t>Stichproben</a:t>
            </a:r>
            <a:r>
              <a:rPr lang="de-DE" sz="2000" kern="0" dirty="0">
                <a:solidFill>
                  <a:srgbClr val="666D70"/>
                </a:solidFill>
                <a:latin typeface="+mn-lt"/>
              </a:rPr>
              <a:t> bei Schüler/innen, Eltern und Erziehungsverantwortlichen (landesweit je zwei Schüler/innen und Eltern pro Klasse)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Ergebnisse werden auf </a:t>
            </a:r>
            <a:r>
              <a:rPr lang="de-DE" sz="2000" kern="0" dirty="0">
                <a:solidFill>
                  <a:srgbClr val="666D70"/>
                </a:solidFill>
                <a:latin typeface="+mn-lt"/>
                <a:hlinkClick r:id="rId3"/>
              </a:rPr>
              <a:t>http://www.provinz.bz.it/evaluationsstelle-deutschsprachiges-bildungssystem/</a:t>
            </a:r>
            <a:r>
              <a:rPr lang="de-DE" sz="2000" kern="0" dirty="0">
                <a:solidFill>
                  <a:srgbClr val="666D70"/>
                </a:solidFill>
                <a:latin typeface="+mn-lt"/>
              </a:rPr>
              <a:t> veröffentlicht </a:t>
            </a:r>
          </a:p>
          <a:p>
            <a:pPr marL="342900" lvl="0" indent="-342900" eaLnBrk="1" hangingPunct="1">
              <a:lnSpc>
                <a:spcPts val="2400"/>
              </a:lnSpc>
              <a:spcBef>
                <a:spcPct val="20000"/>
              </a:spcBef>
              <a:buClr>
                <a:srgbClr val="CC2C30"/>
              </a:buClr>
              <a:buSzPct val="50000"/>
              <a:buFont typeface="Wingdings" pitchFamily="2" charset="2"/>
              <a:buChar char="n"/>
              <a:defRPr/>
            </a:pPr>
            <a:endParaRPr lang="de-DE" kern="0" dirty="0">
              <a:solidFill>
                <a:srgbClr val="666D70"/>
              </a:solidFill>
              <a:latin typeface="+mn-lt"/>
            </a:endParaRPr>
          </a:p>
          <a:p>
            <a:pPr lvl="2" eaLnBrk="1" hangingPunct="1">
              <a:lnSpc>
                <a:spcPts val="2400"/>
              </a:lnSpc>
              <a:spcBef>
                <a:spcPct val="20000"/>
              </a:spcBef>
              <a:buClr>
                <a:srgbClr val="CC2C30"/>
              </a:buClr>
              <a:buSzPct val="50000"/>
              <a:defRPr/>
            </a:pPr>
            <a:endParaRPr lang="de-DE" b="1" kern="0" dirty="0">
              <a:solidFill>
                <a:srgbClr val="808080"/>
              </a:solidFill>
              <a:latin typeface="+mn-lt"/>
            </a:endParaRPr>
          </a:p>
          <a:p>
            <a:pPr lvl="0" eaLnBrk="1" hangingPunct="1">
              <a:lnSpc>
                <a:spcPts val="2400"/>
              </a:lnSpc>
              <a:spcBef>
                <a:spcPct val="20000"/>
              </a:spcBef>
              <a:buClr>
                <a:srgbClr val="CC2C30"/>
              </a:buClr>
              <a:buSzPct val="50000"/>
              <a:defRPr/>
            </a:pPr>
            <a:endParaRPr lang="de-DE" kern="0" dirty="0">
              <a:solidFill>
                <a:srgbClr val="666D70"/>
              </a:solidFill>
              <a:latin typeface="+mn-lt"/>
            </a:endParaRPr>
          </a:p>
        </p:txBody>
      </p:sp>
    </p:spTree>
    <p:extLst>
      <p:ext uri="{BB962C8B-B14F-4D97-AF65-F5344CB8AC3E}">
        <p14:creationId xmlns:p14="http://schemas.microsoft.com/office/powerpoint/2010/main" val="28423630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64CE448C-B810-4245-94A5-C36A559927C6}"/>
              </a:ext>
            </a:extLst>
          </p:cNvPr>
          <p:cNvPicPr>
            <a:picLocks noChangeAspect="1"/>
          </p:cNvPicPr>
          <p:nvPr/>
        </p:nvPicPr>
        <p:blipFill rotWithShape="1">
          <a:blip r:embed="rId3"/>
          <a:srcRect l="23938" t="7346" r="12606" b="8788"/>
          <a:stretch/>
        </p:blipFill>
        <p:spPr>
          <a:xfrm>
            <a:off x="6331720" y="2400886"/>
            <a:ext cx="5564602" cy="4412664"/>
          </a:xfrm>
          <a:prstGeom prst="rect">
            <a:avLst/>
          </a:prstGeom>
        </p:spPr>
      </p:pic>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13875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dirty="0">
                <a:solidFill>
                  <a:srgbClr val="C00000"/>
                </a:solidFill>
                <a:latin typeface="+mj-lt"/>
              </a:rPr>
              <a:t>Esami conclusivi (di qualifica e diploma professionale) nelle scuole della Formazione Professionale</a:t>
            </a:r>
          </a:p>
          <a:p>
            <a:pPr eaLnBrk="1" hangingPunct="1">
              <a:defRPr/>
            </a:pPr>
            <a:r>
              <a:rPr lang="it-IT" altLang="it-IT" sz="3200" b="1" dirty="0">
                <a:solidFill>
                  <a:srgbClr val="FF3300"/>
                </a:solidFill>
                <a:latin typeface="Open Sans" pitchFamily="34" charset="0"/>
              </a:rPr>
              <a:t> </a:t>
            </a:r>
            <a:r>
              <a:rPr lang="de-DE" altLang="it-IT" sz="2000" b="1" dirty="0">
                <a:solidFill>
                  <a:srgbClr val="666D70"/>
                </a:solidFill>
                <a:latin typeface="+mj-lt"/>
              </a:rPr>
              <a:t>(% sul totale </a:t>
            </a:r>
            <a:r>
              <a:rPr lang="de-DE" altLang="it-IT" sz="2000" b="1" dirty="0" err="1">
                <a:solidFill>
                  <a:srgbClr val="666D70"/>
                </a:solidFill>
                <a:latin typeface="+mj-lt"/>
              </a:rPr>
              <a:t>degli</a:t>
            </a:r>
            <a:r>
              <a:rPr lang="de-DE" altLang="it-IT" sz="2000" b="1" dirty="0">
                <a:solidFill>
                  <a:srgbClr val="666D70"/>
                </a:solidFill>
                <a:latin typeface="+mj-lt"/>
              </a:rPr>
              <a:t> </a:t>
            </a:r>
            <a:r>
              <a:rPr lang="de-DE" altLang="it-IT" sz="2000" b="1" dirty="0" err="1">
                <a:solidFill>
                  <a:srgbClr val="666D70"/>
                </a:solidFill>
                <a:latin typeface="+mj-lt"/>
              </a:rPr>
              <a:t>scrutinati</a:t>
            </a:r>
            <a:r>
              <a:rPr lang="de-DE" altLang="it-IT" sz="2000" b="1" dirty="0">
                <a:solidFill>
                  <a:srgbClr val="666D70"/>
                </a:solidFill>
                <a:latin typeface="+mj-lt"/>
              </a:rPr>
              <a:t>)</a:t>
            </a:r>
          </a:p>
        </p:txBody>
      </p:sp>
      <p:sp>
        <p:nvSpPr>
          <p:cNvPr id="4" name="Rechteck 3">
            <a:extLst>
              <a:ext uri="{FF2B5EF4-FFF2-40B4-BE49-F238E27FC236}">
                <a16:creationId xmlns:a16="http://schemas.microsoft.com/office/drawing/2014/main" xmlns="" id="{CF28AEB3-25BF-4737-904E-6E6AB6949BE4}"/>
              </a:ext>
            </a:extLst>
          </p:cNvPr>
          <p:cNvSpPr/>
          <p:nvPr/>
        </p:nvSpPr>
        <p:spPr>
          <a:xfrm>
            <a:off x="402208" y="3429000"/>
            <a:ext cx="6096000" cy="1508105"/>
          </a:xfrm>
          <a:prstGeom prst="rect">
            <a:avLst/>
          </a:prstGeom>
        </p:spPr>
        <p:txBody>
          <a:bodyPr>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419 </a:t>
            </a:r>
            <a:r>
              <a:rPr lang="it-IT" sz="2000" kern="0" dirty="0">
                <a:solidFill>
                  <a:srgbClr val="666D70"/>
                </a:solidFill>
                <a:latin typeface="+mn-lt"/>
              </a:rPr>
              <a:t>ammessi</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rPr>
              <a:t>5</a:t>
            </a:r>
            <a:r>
              <a:rPr lang="de-DE" sz="2000" kern="0" dirty="0">
                <a:solidFill>
                  <a:srgbClr val="666D70"/>
                </a:solidFill>
                <a:latin typeface="+mn-lt"/>
              </a:rPr>
              <a:t> non </a:t>
            </a:r>
            <a:r>
              <a:rPr lang="de-DE" sz="2000" kern="0" dirty="0" err="1">
                <a:solidFill>
                  <a:srgbClr val="666D70"/>
                </a:solidFill>
                <a:latin typeface="+mn-lt"/>
              </a:rPr>
              <a:t>ammessi</a:t>
            </a:r>
            <a:r>
              <a:rPr lang="de-DE" sz="2000" kern="0" dirty="0">
                <a:solidFill>
                  <a:srgbClr val="666D70"/>
                </a:solidFill>
                <a:latin typeface="+mn-lt"/>
              </a:rPr>
              <a:t> (1%) </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378 </a:t>
            </a:r>
            <a:r>
              <a:rPr lang="it-IT" sz="2000" kern="0" dirty="0">
                <a:solidFill>
                  <a:srgbClr val="666D70"/>
                </a:solidFill>
                <a:latin typeface="+mn-lt"/>
              </a:rPr>
              <a:t> candidati/e hanno </a:t>
            </a:r>
            <a:r>
              <a:rPr lang="it-IT" sz="2000" b="1" kern="0" dirty="0">
                <a:solidFill>
                  <a:srgbClr val="666D70"/>
                </a:solidFill>
                <a:latin typeface="+mn-lt"/>
              </a:rPr>
              <a:t>superato</a:t>
            </a:r>
            <a:r>
              <a:rPr lang="it-IT" sz="2000" kern="0" dirty="0">
                <a:solidFill>
                  <a:srgbClr val="666D70"/>
                </a:solidFill>
                <a:latin typeface="+mn-lt"/>
              </a:rPr>
              <a:t> l’Esame</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41</a:t>
            </a:r>
            <a:r>
              <a:rPr lang="it-IT" sz="2000" kern="0" dirty="0">
                <a:solidFill>
                  <a:srgbClr val="666D70"/>
                </a:solidFill>
                <a:latin typeface="+mn-lt"/>
              </a:rPr>
              <a:t> candidati non hanno superato l’Esame (10%) </a:t>
            </a:r>
            <a:endParaRPr lang="de-DE" sz="2000" kern="0" dirty="0">
              <a:solidFill>
                <a:srgbClr val="666D70"/>
              </a:solidFill>
              <a:latin typeface="+mn-lt"/>
            </a:endParaRPr>
          </a:p>
        </p:txBody>
      </p:sp>
    </p:spTree>
    <p:extLst>
      <p:ext uri="{BB962C8B-B14F-4D97-AF65-F5344CB8AC3E}">
        <p14:creationId xmlns:p14="http://schemas.microsoft.com/office/powerpoint/2010/main" val="135074748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BB41264D-0BA7-43BB-AB66-855CFF2BE1B8}"/>
              </a:ext>
            </a:extLst>
          </p:cNvPr>
          <p:cNvPicPr>
            <a:picLocks noChangeAspect="1"/>
          </p:cNvPicPr>
          <p:nvPr/>
        </p:nvPicPr>
        <p:blipFill rotWithShape="1">
          <a:blip r:embed="rId3"/>
          <a:srcRect l="29983" t="25559" r="31412" b="10734"/>
          <a:stretch/>
        </p:blipFill>
        <p:spPr>
          <a:xfrm>
            <a:off x="6325849" y="2465339"/>
            <a:ext cx="5681272" cy="4392661"/>
          </a:xfrm>
          <a:prstGeom prst="rect">
            <a:avLst/>
          </a:prstGeom>
        </p:spPr>
      </p:pic>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0446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a:solidFill>
                  <a:srgbClr val="C00000"/>
                </a:solidFill>
                <a:latin typeface="+mj-lt"/>
                <a:cs typeface="Open Sans" panose="020B0606030504020204" pitchFamily="34" charset="0"/>
              </a:rPr>
              <a:t>Esame di Stato conclusivo della scuola secondaria di II grado e della Formazione Professionale</a:t>
            </a:r>
            <a:endParaRPr lang="de-DE" altLang="it-IT" sz="20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CF28AEB3-25BF-4737-904E-6E6AB6949BE4}"/>
              </a:ext>
            </a:extLst>
          </p:cNvPr>
          <p:cNvSpPr/>
          <p:nvPr/>
        </p:nvSpPr>
        <p:spPr>
          <a:xfrm>
            <a:off x="402208" y="2852936"/>
            <a:ext cx="6096000" cy="3108543"/>
          </a:xfrm>
          <a:prstGeom prst="rect">
            <a:avLst/>
          </a:prstGeom>
        </p:spPr>
        <p:txBody>
          <a:bodyPr>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1.225 ammessi </a:t>
            </a:r>
            <a:r>
              <a:rPr lang="it-IT" sz="2000" kern="0" dirty="0">
                <a:solidFill>
                  <a:srgbClr val="666D70"/>
                </a:solidFill>
                <a:latin typeface="+mn-lt"/>
              </a:rPr>
              <a:t>(</a:t>
            </a:r>
            <a:r>
              <a:rPr lang="it-IT" sz="2000" b="1" kern="0" dirty="0">
                <a:solidFill>
                  <a:srgbClr val="666D70"/>
                </a:solidFill>
                <a:latin typeface="+mn-lt"/>
              </a:rPr>
              <a:t>99% degli scrutinati</a:t>
            </a:r>
            <a:r>
              <a:rPr lang="it-IT" sz="2000" kern="0" dirty="0">
                <a:solidFill>
                  <a:srgbClr val="666D70"/>
                </a:solidFill>
                <a:latin typeface="+mn-lt"/>
              </a:rPr>
              <a:t>)</a:t>
            </a:r>
            <a:endParaRPr lang="de-DE" sz="2000" kern="0" dirty="0">
              <a:solidFill>
                <a:srgbClr val="666D70"/>
              </a:solidFill>
              <a:latin typeface="+mn-lt"/>
            </a:endParaRPr>
          </a:p>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10</a:t>
            </a:r>
            <a:r>
              <a:rPr lang="it-IT" sz="2000" kern="0" dirty="0">
                <a:solidFill>
                  <a:srgbClr val="666D70"/>
                </a:solidFill>
                <a:latin typeface="+mn-lt"/>
              </a:rPr>
              <a:t> alunni/e </a:t>
            </a:r>
            <a:r>
              <a:rPr lang="it-IT" sz="2000" b="1" kern="0" dirty="0">
                <a:solidFill>
                  <a:srgbClr val="666D70"/>
                </a:solidFill>
                <a:latin typeface="+mn-lt"/>
              </a:rPr>
              <a:t>NON ammessi </a:t>
            </a:r>
            <a:r>
              <a:rPr lang="de-DE" sz="2000" kern="0" dirty="0">
                <a:solidFill>
                  <a:srgbClr val="666D70"/>
                </a:solidFill>
                <a:latin typeface="+mn-lt"/>
              </a:rPr>
              <a:t>(1%) </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1.225</a:t>
            </a:r>
            <a:r>
              <a:rPr lang="it-IT" sz="2000" kern="0" dirty="0">
                <a:solidFill>
                  <a:srgbClr val="666D70"/>
                </a:solidFill>
                <a:latin typeface="+mn-lt"/>
              </a:rPr>
              <a:t> candidati/e hanno superato l’Esame (</a:t>
            </a:r>
            <a:r>
              <a:rPr lang="it-IT" sz="2000" kern="0" dirty="0">
                <a:solidFill>
                  <a:srgbClr val="666D70"/>
                </a:solidFill>
              </a:rPr>
              <a:t>100%</a:t>
            </a:r>
            <a:r>
              <a:rPr lang="it-IT" sz="2000" kern="0" dirty="0">
                <a:solidFill>
                  <a:srgbClr val="666D70"/>
                </a:solidFill>
                <a:latin typeface="+mn-lt"/>
              </a:rPr>
              <a:t>) </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Nei dati sono compresi gli studenti della Formazione Professionale che hanno sostenuto l‘Esame di maturità </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Non sono presenti i candidati esterni, che sosterranno l’esame in sessione straordinaria</a:t>
            </a:r>
          </a:p>
        </p:txBody>
      </p:sp>
    </p:spTree>
    <p:extLst>
      <p:ext uri="{BB962C8B-B14F-4D97-AF65-F5344CB8AC3E}">
        <p14:creationId xmlns:p14="http://schemas.microsoft.com/office/powerpoint/2010/main" val="178771156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0446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a:solidFill>
                  <a:srgbClr val="C00000"/>
                </a:solidFill>
                <a:latin typeface="+mj-lt"/>
                <a:cs typeface="Open Sans" panose="020B0606030504020204" pitchFamily="34" charset="0"/>
              </a:rPr>
              <a:t>Esame di Stato conclusivo della scuola secondaria di II grado e della Formazione Professionale</a:t>
            </a:r>
            <a:endParaRPr lang="de-DE" altLang="it-IT" sz="2000" b="1">
              <a:solidFill>
                <a:srgbClr val="C00000"/>
              </a:solidFill>
              <a:latin typeface="Open Sans" panose="020B0606030504020204" pitchFamily="34" charset="0"/>
              <a:cs typeface="Open Sans" panose="020B0606030504020204" pitchFamily="34" charset="0"/>
            </a:endParaRPr>
          </a:p>
        </p:txBody>
      </p:sp>
      <p:pic>
        <p:nvPicPr>
          <p:cNvPr id="9" name="Immagine 8">
            <a:extLst>
              <a:ext uri="{FF2B5EF4-FFF2-40B4-BE49-F238E27FC236}">
                <a16:creationId xmlns:a16="http://schemas.microsoft.com/office/drawing/2014/main" xmlns="" id="{0F0F4064-9D18-4173-ACDC-12ACBAA14B25}"/>
              </a:ext>
            </a:extLst>
          </p:cNvPr>
          <p:cNvPicPr>
            <a:picLocks noChangeAspect="1"/>
          </p:cNvPicPr>
          <p:nvPr/>
        </p:nvPicPr>
        <p:blipFill>
          <a:blip r:embed="rId3"/>
          <a:stretch>
            <a:fillRect/>
          </a:stretch>
        </p:blipFill>
        <p:spPr>
          <a:xfrm>
            <a:off x="262265" y="2878111"/>
            <a:ext cx="4189814" cy="3248752"/>
          </a:xfrm>
          <a:prstGeom prst="rect">
            <a:avLst/>
          </a:prstGeom>
        </p:spPr>
      </p:pic>
      <p:pic>
        <p:nvPicPr>
          <p:cNvPr id="14" name="Immagine 13">
            <a:extLst>
              <a:ext uri="{FF2B5EF4-FFF2-40B4-BE49-F238E27FC236}">
                <a16:creationId xmlns:a16="http://schemas.microsoft.com/office/drawing/2014/main" xmlns="" id="{D7B64A79-35DA-4D88-A9D6-EF05A3448877}"/>
              </a:ext>
            </a:extLst>
          </p:cNvPr>
          <p:cNvPicPr>
            <a:picLocks noChangeAspect="1"/>
          </p:cNvPicPr>
          <p:nvPr/>
        </p:nvPicPr>
        <p:blipFill rotWithShape="1">
          <a:blip r:embed="rId4"/>
          <a:srcRect l="13617" t="16052" r="15767" b="8293"/>
          <a:stretch/>
        </p:blipFill>
        <p:spPr>
          <a:xfrm>
            <a:off x="4452080" y="2706019"/>
            <a:ext cx="7551644" cy="3664802"/>
          </a:xfrm>
          <a:prstGeom prst="rect">
            <a:avLst/>
          </a:prstGeom>
        </p:spPr>
      </p:pic>
    </p:spTree>
    <p:extLst>
      <p:ext uri="{BB962C8B-B14F-4D97-AF65-F5344CB8AC3E}">
        <p14:creationId xmlns:p14="http://schemas.microsoft.com/office/powerpoint/2010/main" val="305735165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a:extLst>
              <a:ext uri="{FF2B5EF4-FFF2-40B4-BE49-F238E27FC236}">
                <a16:creationId xmlns:a16="http://schemas.microsoft.com/office/drawing/2014/main" xmlns="" id="{5A924227-85AE-47AD-8567-1F929D8EF914}"/>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4521"/>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4" name="Textfeld 4">
            <a:extLst>
              <a:ext uri="{FF2B5EF4-FFF2-40B4-BE49-F238E27FC236}">
                <a16:creationId xmlns:a16="http://schemas.microsoft.com/office/drawing/2014/main" xmlns="" id="{F1E3CA53-114A-459E-81B2-E198635EA62D}"/>
              </a:ext>
            </a:extLst>
          </p:cNvPr>
          <p:cNvSpPr txBox="1">
            <a:spLocks noChangeArrowheads="1"/>
          </p:cNvSpPr>
          <p:nvPr/>
        </p:nvSpPr>
        <p:spPr bwMode="auto">
          <a:xfrm>
            <a:off x="-96688" y="2276475"/>
            <a:ext cx="12025336"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u="sng" dirty="0">
                <a:solidFill>
                  <a:schemeClr val="bg1"/>
                </a:solidFill>
                <a:latin typeface="+mj-lt"/>
              </a:rPr>
              <a:t>Ausblick Schulstart Herbst</a:t>
            </a:r>
          </a:p>
          <a:p>
            <a:pPr algn="ctr"/>
            <a:r>
              <a:rPr lang="de-DE" altLang="de-DE" sz="2000" dirty="0">
                <a:solidFill>
                  <a:schemeClr val="bg1"/>
                </a:solidFill>
                <a:latin typeface="+mj-lt"/>
              </a:rPr>
              <a:t> </a:t>
            </a:r>
          </a:p>
          <a:p>
            <a:pPr algn="ctr"/>
            <a:r>
              <a:rPr lang="it-IT" altLang="de-DE" sz="4800" dirty="0" err="1">
                <a:solidFill>
                  <a:schemeClr val="bg1"/>
                </a:solidFill>
                <a:latin typeface="+mj-lt"/>
              </a:rPr>
              <a:t>Preparaziun</a:t>
            </a:r>
            <a:r>
              <a:rPr lang="it-IT" altLang="de-DE" sz="4800" dirty="0">
                <a:solidFill>
                  <a:schemeClr val="bg1"/>
                </a:solidFill>
                <a:latin typeface="+mj-lt"/>
              </a:rPr>
              <a:t> </a:t>
            </a:r>
            <a:r>
              <a:rPr lang="it-IT" altLang="de-DE" sz="4800" dirty="0" err="1">
                <a:solidFill>
                  <a:schemeClr val="bg1"/>
                </a:solidFill>
                <a:latin typeface="+mj-lt"/>
              </a:rPr>
              <a:t>ann</a:t>
            </a:r>
            <a:r>
              <a:rPr lang="it-IT" altLang="de-DE" sz="4800" dirty="0">
                <a:solidFill>
                  <a:schemeClr val="bg1"/>
                </a:solidFill>
                <a:latin typeface="+mj-lt"/>
              </a:rPr>
              <a:t> de scora</a:t>
            </a:r>
          </a:p>
          <a:p>
            <a:pPr algn="ctr"/>
            <a:endParaRPr lang="it-IT" altLang="de-DE" sz="2000" i="1" dirty="0">
              <a:solidFill>
                <a:schemeClr val="bg1"/>
              </a:solidFill>
              <a:latin typeface="+mj-lt"/>
            </a:endParaRPr>
          </a:p>
          <a:p>
            <a:pPr algn="ctr"/>
            <a:r>
              <a:rPr lang="it-IT" altLang="de-DE" sz="4800" dirty="0">
                <a:solidFill>
                  <a:schemeClr val="bg1"/>
                </a:solidFill>
                <a:latin typeface="+mj-lt"/>
              </a:rPr>
              <a:t>Prospettive per la scuola in autunno</a:t>
            </a:r>
            <a:r>
              <a:rPr lang="it-IT" altLang="de-DE" sz="4800" dirty="0">
                <a:solidFill>
                  <a:schemeClr val="bg1"/>
                </a:solidFill>
                <a:latin typeface="Open Sans" panose="020B0606030504020204"/>
              </a:rPr>
              <a:t>  </a:t>
            </a:r>
          </a:p>
          <a:p>
            <a:pPr algn="ctr"/>
            <a:endParaRPr lang="de-DE" altLang="de-DE" sz="5400" dirty="0">
              <a:solidFill>
                <a:schemeClr val="bg1"/>
              </a:solidFill>
            </a:endParaRPr>
          </a:p>
        </p:txBody>
      </p:sp>
    </p:spTree>
    <p:extLst>
      <p:ext uri="{BB962C8B-B14F-4D97-AF65-F5344CB8AC3E}">
        <p14:creationId xmlns:p14="http://schemas.microsoft.com/office/powerpoint/2010/main" val="34525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6341864" cy="59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2000" b="1" dirty="0">
                <a:solidFill>
                  <a:srgbClr val="CD0E16"/>
                </a:solidFill>
                <a:latin typeface="+mj-lt"/>
                <a:cs typeface="Open Sans" panose="020B0606030504020204" pitchFamily="34" charset="0"/>
              </a:rPr>
              <a:t>Rahmenbedingungen </a:t>
            </a:r>
          </a:p>
          <a:p>
            <a:pPr lvl="1" indent="0" eaLnBrk="1" hangingPunct="1">
              <a:defRPr/>
            </a:pPr>
            <a:endParaRPr lang="de-DE" altLang="it-IT" sz="1100" dirty="0">
              <a:solidFill>
                <a:srgbClr val="5F5F5F"/>
              </a:solidFill>
              <a:latin typeface="Open Sans" panose="020B0606030504020204" pitchFamily="34" charset="0"/>
              <a:cs typeface="Open Sans" panose="020B0606030504020204" pitchFamily="34" charset="0"/>
            </a:endParaRP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cs typeface="+mn-cs"/>
              </a:rPr>
              <a:t>1m Abstand; </a:t>
            </a:r>
            <a:r>
              <a:rPr lang="de-DE" sz="2000" kern="0" dirty="0">
                <a:solidFill>
                  <a:schemeClr val="bg1">
                    <a:lumMod val="50000"/>
                  </a:schemeClr>
                </a:solidFill>
                <a:latin typeface="+mn-lt"/>
                <a:cs typeface="+mn-cs"/>
              </a:rPr>
              <a:t>Maskenpflicht nur, </a:t>
            </a:r>
            <a:r>
              <a:rPr lang="de-DE" sz="2000" kern="0" dirty="0">
                <a:solidFill>
                  <a:srgbClr val="666D70"/>
                </a:solidFill>
                <a:latin typeface="+mn-lt"/>
                <a:cs typeface="+mn-cs"/>
              </a:rPr>
              <a:t>wo erforderlich</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cs typeface="+mn-cs"/>
              </a:rPr>
              <a:t>gestaffelte Ein- und Austrittszeiten, Pausen</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cs typeface="+mn-cs"/>
              </a:rPr>
              <a:t>Hygienemaßnahmen</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cs typeface="+mn-cs"/>
              </a:rPr>
              <a:t>alle von den Rahmenrichtlinien vorgesehenen Fächer werden angeboten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cs typeface="+mn-cs"/>
              </a:rPr>
              <a:t>Phasen des eigenverantwortlichen Arbeitens fixer Bestandteil des Unterrichtskonzepts</a:t>
            </a:r>
          </a:p>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chemeClr val="accent3">
                    <a:lumMod val="75000"/>
                  </a:schemeClr>
                </a:solidFill>
                <a:latin typeface="+mn-lt"/>
                <a:cs typeface="+mn-cs"/>
              </a:rPr>
              <a:t>Blick auf mögliche Lernrückstände, Unterstützung beim Aufholen dieser</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cs typeface="+mn-cs"/>
              </a:rPr>
              <a:t>Klare Ablaufpläne und definierte Maßnahmen für den Fall positiver Corona-Testergebnisse </a:t>
            </a:r>
          </a:p>
          <a:p>
            <a:pPr marL="342900" lvl="0" indent="-342900" eaLnBrk="1" hangingPunct="1">
              <a:lnSpc>
                <a:spcPts val="2400"/>
              </a:lnSpc>
              <a:spcBef>
                <a:spcPct val="20000"/>
              </a:spcBef>
              <a:buClr>
                <a:srgbClr val="CC2C30"/>
              </a:buClr>
              <a:buFont typeface="Wingdings" pitchFamily="2" charset="2"/>
              <a:buChar char="n"/>
              <a:defRPr/>
            </a:pPr>
            <a:endParaRPr lang="de-DE" sz="2000" kern="0" dirty="0">
              <a:solidFill>
                <a:srgbClr val="666D70"/>
              </a:solidFill>
              <a:latin typeface="Open Sans" panose="020B0606030504020204"/>
              <a:cs typeface="+mn-cs"/>
            </a:endParaRPr>
          </a:p>
          <a:p>
            <a:pPr marL="342900" lvl="0" indent="-342900" eaLnBrk="1" hangingPunct="1">
              <a:lnSpc>
                <a:spcPts val="2400"/>
              </a:lnSpc>
              <a:spcBef>
                <a:spcPct val="20000"/>
              </a:spcBef>
              <a:buClr>
                <a:srgbClr val="CC2C30"/>
              </a:buClr>
              <a:buFont typeface="Wingdings" pitchFamily="2" charset="2"/>
              <a:buChar char="n"/>
              <a:defRPr/>
            </a:pPr>
            <a:endParaRPr lang="de-DE" sz="2000" kern="0" dirty="0">
              <a:solidFill>
                <a:srgbClr val="666D70"/>
              </a:solidFill>
              <a:latin typeface="Open Sans" panose="020B0606030504020204"/>
              <a:cs typeface="+mn-cs"/>
            </a:endParaRPr>
          </a:p>
          <a:p>
            <a:pPr marL="1085850" lvl="1" indent="-342900" eaLnBrk="1" hangingPunct="1">
              <a:lnSpc>
                <a:spcPct val="150000"/>
              </a:lnSpc>
              <a:spcBef>
                <a:spcPts val="0"/>
              </a:spcBef>
              <a:buFont typeface="Wingdings" panose="05000000000000000000" pitchFamily="2" charset="2"/>
              <a:buChar char="§"/>
              <a:defRPr/>
            </a:pPr>
            <a:endParaRPr lang="de-DE" altLang="it-IT" sz="2000" dirty="0">
              <a:solidFill>
                <a:srgbClr val="5F5F5F"/>
              </a:solidFill>
              <a:latin typeface="Open Sans" panose="020B0606030504020204" pitchFamily="34" charset="0"/>
              <a:cs typeface="Open Sans" panose="020B0606030504020204" pitchFamily="34" charset="0"/>
            </a:endParaRPr>
          </a:p>
          <a:p>
            <a:pPr eaLnBrk="1" hangingPunct="1">
              <a:lnSpc>
                <a:spcPct val="150000"/>
              </a:lnSpc>
              <a:spcBef>
                <a:spcPts val="0"/>
              </a:spcBef>
              <a:defRPr/>
            </a:pPr>
            <a:endParaRPr lang="de-DE" altLang="it-IT" sz="2000" b="1" dirty="0">
              <a:solidFill>
                <a:srgbClr val="5F5F5F"/>
              </a:solidFill>
              <a:latin typeface="Open Sans" panose="020B0606030504020204" pitchFamily="34" charset="0"/>
              <a:cs typeface="Open Sans" panose="020B0606030504020204" pitchFamily="34" charset="0"/>
            </a:endParaRPr>
          </a:p>
        </p:txBody>
      </p:sp>
      <p:pic>
        <p:nvPicPr>
          <p:cNvPr id="3" name="Grafik 2">
            <a:extLst>
              <a:ext uri="{FF2B5EF4-FFF2-40B4-BE49-F238E27FC236}">
                <a16:creationId xmlns:a16="http://schemas.microsoft.com/office/drawing/2014/main" xmlns="" id="{3D3A0A45-4B95-4001-95FB-1FB1D1787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088" y="2916465"/>
            <a:ext cx="5076566" cy="3384377"/>
          </a:xfrm>
          <a:prstGeom prst="rect">
            <a:avLst/>
          </a:prstGeom>
        </p:spPr>
      </p:pic>
    </p:spTree>
    <p:extLst>
      <p:ext uri="{BB962C8B-B14F-4D97-AF65-F5344CB8AC3E}">
        <p14:creationId xmlns:p14="http://schemas.microsoft.com/office/powerpoint/2010/main" val="21322570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6341864" cy="138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de-DE" altLang="it-IT" sz="2800" b="1" dirty="0">
              <a:solidFill>
                <a:srgbClr val="C00000"/>
              </a:solidFill>
              <a:latin typeface="Open Sans" panose="020B0606030504020204" pitchFamily="34" charset="0"/>
              <a:cs typeface="Open Sans" panose="020B0606030504020204" pitchFamily="34" charset="0"/>
            </a:endParaRPr>
          </a:p>
          <a:p>
            <a:pPr marL="1085850" lvl="1" indent="-342900" eaLnBrk="1" hangingPunct="1">
              <a:lnSpc>
                <a:spcPct val="150000"/>
              </a:lnSpc>
              <a:spcBef>
                <a:spcPts val="0"/>
              </a:spcBef>
              <a:buFont typeface="Wingdings" panose="05000000000000000000" pitchFamily="2" charset="2"/>
              <a:buChar char="§"/>
              <a:defRPr/>
            </a:pPr>
            <a:endParaRPr lang="de-DE" altLang="it-IT" sz="2000" dirty="0">
              <a:solidFill>
                <a:srgbClr val="5F5F5F"/>
              </a:solidFill>
              <a:latin typeface="Open Sans" panose="020B0606030504020204" pitchFamily="34" charset="0"/>
              <a:cs typeface="Open Sans" panose="020B0606030504020204" pitchFamily="34" charset="0"/>
            </a:endParaRPr>
          </a:p>
          <a:p>
            <a:pPr eaLnBrk="1" hangingPunct="1">
              <a:lnSpc>
                <a:spcPct val="150000"/>
              </a:lnSpc>
              <a:spcBef>
                <a:spcPts val="0"/>
              </a:spcBef>
              <a:defRPr/>
            </a:pPr>
            <a:endParaRPr lang="de-DE" altLang="it-IT" sz="2000" b="1" dirty="0">
              <a:solidFill>
                <a:srgbClr val="5F5F5F"/>
              </a:solidFill>
              <a:latin typeface="Open Sans" panose="020B0606030504020204" pitchFamily="34" charset="0"/>
              <a:cs typeface="Open Sans" panose="020B0606030504020204" pitchFamily="34" charset="0"/>
            </a:endParaRPr>
          </a:p>
        </p:txBody>
      </p:sp>
      <p:sp>
        <p:nvSpPr>
          <p:cNvPr id="4" name="Titel 1">
            <a:extLst>
              <a:ext uri="{FF2B5EF4-FFF2-40B4-BE49-F238E27FC236}">
                <a16:creationId xmlns:a16="http://schemas.microsoft.com/office/drawing/2014/main" xmlns="" id="{43B05CEA-ED94-4B58-8199-252D3D5DABE7}"/>
              </a:ext>
            </a:extLst>
          </p:cNvPr>
          <p:cNvSpPr txBox="1">
            <a:spLocks noChangeArrowheads="1"/>
          </p:cNvSpPr>
          <p:nvPr/>
        </p:nvSpPr>
        <p:spPr>
          <a:xfrm>
            <a:off x="3071664" y="1858814"/>
            <a:ext cx="5328592" cy="1138138"/>
          </a:xfrm>
          <a:prstGeom prst="rect">
            <a:avLst/>
          </a:prstGeom>
        </p:spPr>
        <p:txBody>
          <a:bodyPr/>
          <a:lstStyle>
            <a:lvl1pPr algn="ctr" rtl="0" eaLnBrk="0" fontAlgn="base" hangingPunct="0">
              <a:spcBef>
                <a:spcPct val="0"/>
              </a:spcBef>
              <a:spcAft>
                <a:spcPct val="0"/>
              </a:spcAft>
              <a:defRPr sz="3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2pPr>
            <a:lvl3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3pPr>
            <a:lvl4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4pPr>
            <a:lvl5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de-DE" altLang="de-DE" sz="2400" kern="0" dirty="0">
                <a:solidFill>
                  <a:srgbClr val="C00000"/>
                </a:solidFill>
                <a:latin typeface="+mn-lt"/>
              </a:rPr>
              <a:t>Flexibles Modell</a:t>
            </a:r>
            <a:endParaRPr lang="de-DE" altLang="de-DE" sz="1800" b="0" kern="0" dirty="0">
              <a:solidFill>
                <a:srgbClr val="C00000"/>
              </a:solidFill>
              <a:latin typeface="+mn-lt"/>
            </a:endParaRPr>
          </a:p>
        </p:txBody>
      </p:sp>
      <p:sp>
        <p:nvSpPr>
          <p:cNvPr id="6" name="Rechteck 5">
            <a:extLst>
              <a:ext uri="{FF2B5EF4-FFF2-40B4-BE49-F238E27FC236}">
                <a16:creationId xmlns:a16="http://schemas.microsoft.com/office/drawing/2014/main" xmlns="" id="{D32A21EA-974D-4F64-B2D5-D49194AAD68C}"/>
              </a:ext>
            </a:extLst>
          </p:cNvPr>
          <p:cNvSpPr/>
          <p:nvPr/>
        </p:nvSpPr>
        <p:spPr>
          <a:xfrm>
            <a:off x="4115780" y="2564904"/>
            <a:ext cx="3456384"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möglicher Normalbetrieb</a:t>
            </a:r>
            <a:endParaRPr lang="x-none" dirty="0">
              <a:solidFill>
                <a:schemeClr val="tx1"/>
              </a:solidFill>
            </a:endParaRPr>
          </a:p>
        </p:txBody>
      </p:sp>
      <p:sp>
        <p:nvSpPr>
          <p:cNvPr id="7" name="Rechteck 6">
            <a:extLst>
              <a:ext uri="{FF2B5EF4-FFF2-40B4-BE49-F238E27FC236}">
                <a16:creationId xmlns:a16="http://schemas.microsoft.com/office/drawing/2014/main" xmlns="" id="{A1F89E7A-A859-462A-98C4-56780EEA648F}"/>
              </a:ext>
            </a:extLst>
          </p:cNvPr>
          <p:cNvSpPr/>
          <p:nvPr/>
        </p:nvSpPr>
        <p:spPr>
          <a:xfrm>
            <a:off x="4115780" y="3861048"/>
            <a:ext cx="34563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Planungsvariante</a:t>
            </a:r>
            <a:endParaRPr lang="x-none" dirty="0">
              <a:solidFill>
                <a:schemeClr val="tx1"/>
              </a:solidFill>
            </a:endParaRPr>
          </a:p>
        </p:txBody>
      </p:sp>
      <p:sp>
        <p:nvSpPr>
          <p:cNvPr id="8" name="Rechteck 7">
            <a:extLst>
              <a:ext uri="{FF2B5EF4-FFF2-40B4-BE49-F238E27FC236}">
                <a16:creationId xmlns:a16="http://schemas.microsoft.com/office/drawing/2014/main" xmlns="" id="{CB3D29F5-ADD7-4D40-87ED-6CF5E5AF7459}"/>
              </a:ext>
            </a:extLst>
          </p:cNvPr>
          <p:cNvSpPr/>
          <p:nvPr/>
        </p:nvSpPr>
        <p:spPr>
          <a:xfrm>
            <a:off x="4115780" y="5157192"/>
            <a:ext cx="3456384" cy="576064"/>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Krisenmodus</a:t>
            </a:r>
            <a:endParaRPr lang="x-none" dirty="0">
              <a:solidFill>
                <a:schemeClr val="tx1"/>
              </a:solidFill>
            </a:endParaRPr>
          </a:p>
        </p:txBody>
      </p:sp>
      <p:sp>
        <p:nvSpPr>
          <p:cNvPr id="9" name="Titel 1">
            <a:extLst>
              <a:ext uri="{FF2B5EF4-FFF2-40B4-BE49-F238E27FC236}">
                <a16:creationId xmlns:a16="http://schemas.microsoft.com/office/drawing/2014/main" xmlns="" id="{6F907694-836C-40B1-9CDE-1159A08B1212}"/>
              </a:ext>
            </a:extLst>
          </p:cNvPr>
          <p:cNvSpPr txBox="1">
            <a:spLocks noChangeArrowheads="1"/>
          </p:cNvSpPr>
          <p:nvPr/>
        </p:nvSpPr>
        <p:spPr bwMode="auto">
          <a:xfrm>
            <a:off x="3179676" y="5777565"/>
            <a:ext cx="5328592" cy="11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666D70"/>
                </a:solidFill>
                <a:latin typeface="+mj-lt"/>
                <a:ea typeface="+mj-ea"/>
                <a:cs typeface="Osaka"/>
              </a:defRPr>
            </a:lvl1pPr>
            <a:lvl2pPr algn="l" rtl="0" eaLnBrk="0" fontAlgn="base" hangingPunct="0">
              <a:spcBef>
                <a:spcPct val="0"/>
              </a:spcBef>
              <a:spcAft>
                <a:spcPct val="0"/>
              </a:spcAft>
              <a:defRPr sz="2000" b="1">
                <a:solidFill>
                  <a:srgbClr val="666D70"/>
                </a:solidFill>
                <a:latin typeface="Verdana" pitchFamily="34" charset="0"/>
                <a:ea typeface="Osaka" pitchFamily="39" charset="-128"/>
                <a:cs typeface="Osaka"/>
              </a:defRPr>
            </a:lvl2pPr>
            <a:lvl3pPr algn="l" rtl="0" eaLnBrk="0" fontAlgn="base" hangingPunct="0">
              <a:spcBef>
                <a:spcPct val="0"/>
              </a:spcBef>
              <a:spcAft>
                <a:spcPct val="0"/>
              </a:spcAft>
              <a:defRPr sz="2000" b="1">
                <a:solidFill>
                  <a:srgbClr val="666D70"/>
                </a:solidFill>
                <a:latin typeface="Verdana" pitchFamily="34" charset="0"/>
                <a:ea typeface="Osaka" pitchFamily="39" charset="-128"/>
                <a:cs typeface="Osaka"/>
              </a:defRPr>
            </a:lvl3pPr>
            <a:lvl4pPr algn="l" rtl="0" eaLnBrk="0" fontAlgn="base" hangingPunct="0">
              <a:spcBef>
                <a:spcPct val="0"/>
              </a:spcBef>
              <a:spcAft>
                <a:spcPct val="0"/>
              </a:spcAft>
              <a:defRPr sz="2000" b="1">
                <a:solidFill>
                  <a:srgbClr val="666D70"/>
                </a:solidFill>
                <a:latin typeface="Verdana" pitchFamily="34" charset="0"/>
                <a:ea typeface="Osaka" pitchFamily="39" charset="-128"/>
                <a:cs typeface="Osaka"/>
              </a:defRPr>
            </a:lvl4pPr>
            <a:lvl5pPr algn="l" rtl="0" eaLnBrk="0" fontAlgn="base" hangingPunct="0">
              <a:spcBef>
                <a:spcPct val="0"/>
              </a:spcBef>
              <a:spcAft>
                <a:spcPct val="0"/>
              </a:spcAft>
              <a:defRPr sz="2000" b="1">
                <a:solidFill>
                  <a:srgbClr val="666D70"/>
                </a:solidFill>
                <a:latin typeface="Verdana" pitchFamily="34" charset="0"/>
                <a:ea typeface="Osaka" pitchFamily="39" charset="-128"/>
                <a:cs typeface="Osaka"/>
              </a:defRPr>
            </a:lvl5pPr>
            <a:lvl6pPr marL="457200" algn="l" rtl="0" eaLnBrk="1" fontAlgn="base" hangingPunct="1">
              <a:spcBef>
                <a:spcPct val="0"/>
              </a:spcBef>
              <a:spcAft>
                <a:spcPct val="0"/>
              </a:spcAft>
              <a:defRPr sz="2000" b="1">
                <a:solidFill>
                  <a:srgbClr val="666D70"/>
                </a:solidFill>
                <a:latin typeface="Verdana" pitchFamily="34" charset="0"/>
                <a:ea typeface="Osaka" pitchFamily="39" charset="-128"/>
              </a:defRPr>
            </a:lvl6pPr>
            <a:lvl7pPr marL="914400" algn="l" rtl="0" eaLnBrk="1" fontAlgn="base" hangingPunct="1">
              <a:spcBef>
                <a:spcPct val="0"/>
              </a:spcBef>
              <a:spcAft>
                <a:spcPct val="0"/>
              </a:spcAft>
              <a:defRPr sz="2000" b="1">
                <a:solidFill>
                  <a:srgbClr val="666D70"/>
                </a:solidFill>
                <a:latin typeface="Verdana" pitchFamily="34" charset="0"/>
                <a:ea typeface="Osaka" pitchFamily="39" charset="-128"/>
              </a:defRPr>
            </a:lvl7pPr>
            <a:lvl8pPr marL="1371600" algn="l" rtl="0" eaLnBrk="1" fontAlgn="base" hangingPunct="1">
              <a:spcBef>
                <a:spcPct val="0"/>
              </a:spcBef>
              <a:spcAft>
                <a:spcPct val="0"/>
              </a:spcAft>
              <a:defRPr sz="2000" b="1">
                <a:solidFill>
                  <a:srgbClr val="666D70"/>
                </a:solidFill>
                <a:latin typeface="Verdana" pitchFamily="34" charset="0"/>
                <a:ea typeface="Osaka" pitchFamily="39" charset="-128"/>
              </a:defRPr>
            </a:lvl8pPr>
            <a:lvl9pPr marL="1828800" algn="l" rtl="0" eaLnBrk="1" fontAlgn="base" hangingPunct="1">
              <a:spcBef>
                <a:spcPct val="0"/>
              </a:spcBef>
              <a:spcAft>
                <a:spcPct val="0"/>
              </a:spcAft>
              <a:defRPr sz="2000" b="1">
                <a:solidFill>
                  <a:srgbClr val="666D70"/>
                </a:solidFill>
                <a:latin typeface="Verdana" pitchFamily="34" charset="0"/>
                <a:ea typeface="Osaka" pitchFamily="39" charset="-128"/>
              </a:defRPr>
            </a:lvl9pPr>
          </a:lstStyle>
          <a:p>
            <a:pPr algn="ctr" eaLnBrk="1" hangingPunct="1"/>
            <a:r>
              <a:rPr lang="de-DE" altLang="de-DE" sz="1800" b="0" kern="0" dirty="0">
                <a:solidFill>
                  <a:srgbClr val="C00000"/>
                </a:solidFill>
              </a:rPr>
              <a:t>Wechsel zwischen den Modellen </a:t>
            </a:r>
          </a:p>
          <a:p>
            <a:pPr algn="ctr" eaLnBrk="1" hangingPunct="1"/>
            <a:r>
              <a:rPr lang="de-DE" altLang="de-DE" sz="1800" b="0" kern="0" dirty="0">
                <a:solidFill>
                  <a:srgbClr val="C00000"/>
                </a:solidFill>
              </a:rPr>
              <a:t>ist mitgedacht</a:t>
            </a:r>
          </a:p>
        </p:txBody>
      </p:sp>
      <p:sp>
        <p:nvSpPr>
          <p:cNvPr id="10" name="Pfeil: nach unten 9">
            <a:extLst>
              <a:ext uri="{FF2B5EF4-FFF2-40B4-BE49-F238E27FC236}">
                <a16:creationId xmlns:a16="http://schemas.microsoft.com/office/drawing/2014/main" xmlns="" id="{0E57CC5C-F6C5-462A-80A1-7BCAC7F3CA17}"/>
              </a:ext>
            </a:extLst>
          </p:cNvPr>
          <p:cNvSpPr/>
          <p:nvPr/>
        </p:nvSpPr>
        <p:spPr>
          <a:xfrm>
            <a:off x="5591944" y="4645855"/>
            <a:ext cx="504056" cy="367321"/>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Pfeil: nach unten 10">
            <a:extLst>
              <a:ext uri="{FF2B5EF4-FFF2-40B4-BE49-F238E27FC236}">
                <a16:creationId xmlns:a16="http://schemas.microsoft.com/office/drawing/2014/main" xmlns="" id="{ADAD619F-5D03-423C-B882-468380E58F88}"/>
              </a:ext>
            </a:extLst>
          </p:cNvPr>
          <p:cNvSpPr/>
          <p:nvPr/>
        </p:nvSpPr>
        <p:spPr>
          <a:xfrm rot="10800000">
            <a:off x="5591944" y="3284985"/>
            <a:ext cx="504056" cy="367321"/>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65510854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BD8640BA-0402-4478-AD52-F7A3C2B9E428}"/>
              </a:ext>
            </a:extLst>
          </p:cNvPr>
          <p:cNvSpPr/>
          <p:nvPr/>
        </p:nvSpPr>
        <p:spPr>
          <a:xfrm>
            <a:off x="5868654" y="12680"/>
            <a:ext cx="6096000" cy="646331"/>
          </a:xfrm>
          <a:prstGeom prst="rect">
            <a:avLst/>
          </a:prstGeom>
        </p:spPr>
        <p:txBody>
          <a:bodyPr>
            <a:spAutoFit/>
          </a:bodyPr>
          <a:lstStyle/>
          <a:p>
            <a:endParaRPr lang="de-DE" dirty="0"/>
          </a:p>
          <a:p>
            <a:pPr marL="0" indent="0">
              <a:buNone/>
            </a:pPr>
            <a:endParaRPr lang="de-DE" dirty="0"/>
          </a:p>
        </p:txBody>
      </p:sp>
      <p:sp>
        <p:nvSpPr>
          <p:cNvPr id="7" name="Rechteck 6">
            <a:extLst>
              <a:ext uri="{FF2B5EF4-FFF2-40B4-BE49-F238E27FC236}">
                <a16:creationId xmlns:a16="http://schemas.microsoft.com/office/drawing/2014/main" xmlns="" id="{BC93BEEA-22AB-4A8D-981D-AFD08148074A}"/>
              </a:ext>
            </a:extLst>
          </p:cNvPr>
          <p:cNvSpPr/>
          <p:nvPr/>
        </p:nvSpPr>
        <p:spPr>
          <a:xfrm>
            <a:off x="497377" y="2523668"/>
            <a:ext cx="10351151" cy="3477875"/>
          </a:xfrm>
          <a:prstGeom prst="rect">
            <a:avLst/>
          </a:prstGeom>
        </p:spPr>
        <p:txBody>
          <a:bodyPr wrap="square">
            <a:spAutoFit/>
          </a:bodyPr>
          <a:lstStyle/>
          <a:p>
            <a:pPr eaLnBrk="1" hangingPunct="1">
              <a:lnSpc>
                <a:spcPct val="150000"/>
              </a:lnSpc>
              <a:spcBef>
                <a:spcPts val="0"/>
              </a:spcBef>
              <a:defRPr/>
            </a:pPr>
            <a:r>
              <a:rPr lang="de-DE" altLang="it-IT" sz="2000" b="1" dirty="0">
                <a:solidFill>
                  <a:srgbClr val="5F5F5F"/>
                </a:solidFill>
                <a:latin typeface="+mn-lt"/>
                <a:cs typeface="Open Sans" panose="020B0606030504020204" pitchFamily="34" charset="0"/>
              </a:rPr>
              <a:t>Grund- und Mittelstufe </a:t>
            </a:r>
          </a:p>
          <a:p>
            <a:pPr marL="1085850" lvl="1" indent="-342900" eaLnBrk="1" hangingPunct="1">
              <a:spcBef>
                <a:spcPts val="0"/>
              </a:spcBef>
              <a:buClr>
                <a:srgbClr val="CD0E16"/>
              </a:buClr>
              <a:buFont typeface="Wingdings" panose="05000000000000000000" pitchFamily="2" charset="2"/>
              <a:buChar char="§"/>
              <a:defRPr/>
            </a:pPr>
            <a:r>
              <a:rPr lang="de-DE" altLang="it-IT" sz="2000" dirty="0">
                <a:solidFill>
                  <a:srgbClr val="5F5F5F"/>
                </a:solidFill>
                <a:latin typeface="+mn-lt"/>
                <a:cs typeface="Open Sans" panose="020B0606030504020204" pitchFamily="34" charset="0"/>
              </a:rPr>
              <a:t>täglicher Präsenzunterricht am Vormittag </a:t>
            </a:r>
          </a:p>
          <a:p>
            <a:pPr marL="1085850" lvl="1" indent="-342900" eaLnBrk="1" hangingPunct="1">
              <a:spcBef>
                <a:spcPts val="0"/>
              </a:spcBef>
              <a:buClr>
                <a:srgbClr val="CD0E16"/>
              </a:buClr>
              <a:buFont typeface="Wingdings" panose="05000000000000000000" pitchFamily="2" charset="2"/>
              <a:buChar char="§"/>
              <a:defRPr/>
            </a:pPr>
            <a:r>
              <a:rPr lang="de-DE" altLang="it-IT" sz="2000" dirty="0">
                <a:solidFill>
                  <a:srgbClr val="5F5F5F"/>
                </a:solidFill>
                <a:latin typeface="+mn-lt"/>
                <a:cs typeface="Open Sans" panose="020B0606030504020204" pitchFamily="34" charset="0"/>
              </a:rPr>
              <a:t>bisherige Ganztagsangebote bleiben aufrecht</a:t>
            </a:r>
          </a:p>
          <a:p>
            <a:pPr marL="1085850" lvl="1" indent="-342900" eaLnBrk="1" hangingPunct="1">
              <a:spcBef>
                <a:spcPts val="0"/>
              </a:spcBef>
              <a:buClr>
                <a:srgbClr val="CD0E16"/>
              </a:buClr>
              <a:buFont typeface="Wingdings" panose="05000000000000000000" pitchFamily="2" charset="2"/>
              <a:buChar char="§"/>
              <a:defRPr/>
            </a:pPr>
            <a:r>
              <a:rPr lang="de-DE" sz="2000" kern="0" dirty="0">
                <a:solidFill>
                  <a:schemeClr val="bg1">
                    <a:lumMod val="50000"/>
                  </a:schemeClr>
                </a:solidFill>
                <a:latin typeface="+mn-lt"/>
              </a:rPr>
              <a:t>angepasste Stundentafel </a:t>
            </a:r>
          </a:p>
          <a:p>
            <a:pPr marL="1085850" lvl="1" indent="-342900" eaLnBrk="1" hangingPunct="1">
              <a:spcBef>
                <a:spcPts val="0"/>
              </a:spcBef>
              <a:buClr>
                <a:srgbClr val="CD0E16"/>
              </a:buClr>
              <a:buFont typeface="Wingdings" panose="05000000000000000000" pitchFamily="2" charset="2"/>
              <a:buChar char="§"/>
              <a:defRPr/>
            </a:pPr>
            <a:r>
              <a:rPr lang="de-DE" sz="2000" kern="0" dirty="0">
                <a:solidFill>
                  <a:schemeClr val="bg1">
                    <a:lumMod val="50000"/>
                  </a:schemeClr>
                </a:solidFill>
                <a:latin typeface="+mn-lt"/>
              </a:rPr>
              <a:t>zusätzliche Wahlangebote, wo möglich</a:t>
            </a:r>
          </a:p>
          <a:p>
            <a:pPr eaLnBrk="1" hangingPunct="1">
              <a:lnSpc>
                <a:spcPct val="150000"/>
              </a:lnSpc>
              <a:spcBef>
                <a:spcPts val="0"/>
              </a:spcBef>
              <a:buClr>
                <a:srgbClr val="CD0E16"/>
              </a:buClr>
              <a:defRPr/>
            </a:pPr>
            <a:r>
              <a:rPr lang="de-DE" altLang="it-IT" sz="2000" b="1" dirty="0">
                <a:solidFill>
                  <a:srgbClr val="5F5F5F"/>
                </a:solidFill>
                <a:latin typeface="+mn-lt"/>
                <a:cs typeface="Open Sans" panose="020B0606030504020204" pitchFamily="34" charset="0"/>
              </a:rPr>
              <a:t>Oberstufe </a:t>
            </a:r>
          </a:p>
          <a:p>
            <a:pPr marL="1085850" lvl="1" indent="-342900" eaLnBrk="1" hangingPunct="1">
              <a:spcBef>
                <a:spcPts val="0"/>
              </a:spcBef>
              <a:buClr>
                <a:srgbClr val="CD0E16"/>
              </a:buClr>
              <a:buFont typeface="Wingdings" panose="05000000000000000000" pitchFamily="2" charset="2"/>
              <a:buChar char="§"/>
              <a:defRPr/>
            </a:pPr>
            <a:r>
              <a:rPr lang="de-DE" sz="2000" kern="0" dirty="0">
                <a:solidFill>
                  <a:schemeClr val="bg1">
                    <a:lumMod val="50000"/>
                  </a:schemeClr>
                </a:solidFill>
                <a:latin typeface="+mn-lt"/>
              </a:rPr>
              <a:t>Reduzierung der Schülerzahl in Präsenz auf ca. 60%, alternierendes Modell im 2-Wochen-Rhythmus</a:t>
            </a:r>
          </a:p>
          <a:p>
            <a:pPr marL="1085850" lvl="1" indent="-342900" eaLnBrk="1" hangingPunct="1">
              <a:spcBef>
                <a:spcPts val="0"/>
              </a:spcBef>
              <a:buClr>
                <a:srgbClr val="CD0E16"/>
              </a:buClr>
              <a:buFont typeface="Wingdings" panose="05000000000000000000" pitchFamily="2" charset="2"/>
              <a:buChar char="§"/>
              <a:defRPr/>
            </a:pPr>
            <a:r>
              <a:rPr lang="de-DE" sz="2000" kern="0" dirty="0">
                <a:solidFill>
                  <a:schemeClr val="bg1">
                    <a:lumMod val="50000"/>
                  </a:schemeClr>
                </a:solidFill>
                <a:latin typeface="+mn-lt"/>
              </a:rPr>
              <a:t>die Schüler/innen der 1. Klassen weisen einen durchgehenden bzw. möglichst hohen Präsenzanteil auf</a:t>
            </a:r>
            <a:endParaRPr lang="de-DE" kern="0" dirty="0">
              <a:solidFill>
                <a:schemeClr val="bg1">
                  <a:lumMod val="50000"/>
                </a:schemeClr>
              </a:solidFill>
              <a:latin typeface="+mn-lt"/>
            </a:endParaRPr>
          </a:p>
        </p:txBody>
      </p:sp>
      <p:sp>
        <p:nvSpPr>
          <p:cNvPr id="6" name="Rechteck 5">
            <a:extLst>
              <a:ext uri="{FF2B5EF4-FFF2-40B4-BE49-F238E27FC236}">
                <a16:creationId xmlns:a16="http://schemas.microsoft.com/office/drawing/2014/main" xmlns="" id="{5C671B55-8A45-4CE4-AB38-13039DBAB2F4}"/>
              </a:ext>
            </a:extLst>
          </p:cNvPr>
          <p:cNvSpPr/>
          <p:nvPr/>
        </p:nvSpPr>
        <p:spPr>
          <a:xfrm>
            <a:off x="479376" y="1700808"/>
            <a:ext cx="34563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Planungsvariante</a:t>
            </a:r>
            <a:endParaRPr lang="x-none" dirty="0">
              <a:solidFill>
                <a:schemeClr val="tx1"/>
              </a:solidFill>
            </a:endParaRPr>
          </a:p>
        </p:txBody>
      </p:sp>
    </p:spTree>
    <p:extLst>
      <p:ext uri="{BB962C8B-B14F-4D97-AF65-F5344CB8AC3E}">
        <p14:creationId xmlns:p14="http://schemas.microsoft.com/office/powerpoint/2010/main" val="265633599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2CBA4EE2-3D13-4F6E-89AE-E7165EC826AC}"/>
              </a:ext>
            </a:extLst>
          </p:cNvPr>
          <p:cNvSpPr/>
          <p:nvPr/>
        </p:nvSpPr>
        <p:spPr>
          <a:xfrm>
            <a:off x="479376" y="1700808"/>
            <a:ext cx="3456384" cy="5760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möglicher Normalbetrieb</a:t>
            </a:r>
            <a:endParaRPr lang="x-none" dirty="0">
              <a:solidFill>
                <a:schemeClr val="tx1"/>
              </a:solidFill>
            </a:endParaRPr>
          </a:p>
        </p:txBody>
      </p:sp>
      <p:sp>
        <p:nvSpPr>
          <p:cNvPr id="2" name="Rechteck 1">
            <a:extLst>
              <a:ext uri="{FF2B5EF4-FFF2-40B4-BE49-F238E27FC236}">
                <a16:creationId xmlns:a16="http://schemas.microsoft.com/office/drawing/2014/main" xmlns="" id="{BD8640BA-0402-4478-AD52-F7A3C2B9E428}"/>
              </a:ext>
            </a:extLst>
          </p:cNvPr>
          <p:cNvSpPr/>
          <p:nvPr/>
        </p:nvSpPr>
        <p:spPr>
          <a:xfrm>
            <a:off x="5868654" y="12680"/>
            <a:ext cx="6096000" cy="646331"/>
          </a:xfrm>
          <a:prstGeom prst="rect">
            <a:avLst/>
          </a:prstGeom>
        </p:spPr>
        <p:txBody>
          <a:bodyPr>
            <a:spAutoFit/>
          </a:bodyPr>
          <a:lstStyle/>
          <a:p>
            <a:endParaRPr lang="de-DE" dirty="0"/>
          </a:p>
          <a:p>
            <a:pPr marL="0" indent="0">
              <a:buNone/>
            </a:pPr>
            <a:endParaRPr lang="de-DE" dirty="0"/>
          </a:p>
        </p:txBody>
      </p:sp>
      <p:sp>
        <p:nvSpPr>
          <p:cNvPr id="7" name="Rechteck 6">
            <a:extLst>
              <a:ext uri="{FF2B5EF4-FFF2-40B4-BE49-F238E27FC236}">
                <a16:creationId xmlns:a16="http://schemas.microsoft.com/office/drawing/2014/main" xmlns="" id="{BC93BEEA-22AB-4A8D-981D-AFD08148074A}"/>
              </a:ext>
            </a:extLst>
          </p:cNvPr>
          <p:cNvSpPr/>
          <p:nvPr/>
        </p:nvSpPr>
        <p:spPr>
          <a:xfrm>
            <a:off x="353360" y="2710373"/>
            <a:ext cx="10927215" cy="1877437"/>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sofern es die Rahmenbedingungen zulassen </a:t>
            </a:r>
          </a:p>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Lockerung Abstandsregelung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alle Schüler/innen in Präsenz, auch Oberstufe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Hygienemaßnahmen bleiben aufrecht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Erweiterung auf zusätzliche Nachmittage, auch fakultativ </a:t>
            </a:r>
          </a:p>
        </p:txBody>
      </p:sp>
    </p:spTree>
    <p:extLst>
      <p:ext uri="{BB962C8B-B14F-4D97-AF65-F5344CB8AC3E}">
        <p14:creationId xmlns:p14="http://schemas.microsoft.com/office/powerpoint/2010/main" val="307624419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BD8640BA-0402-4478-AD52-F7A3C2B9E428}"/>
              </a:ext>
            </a:extLst>
          </p:cNvPr>
          <p:cNvSpPr/>
          <p:nvPr/>
        </p:nvSpPr>
        <p:spPr>
          <a:xfrm>
            <a:off x="5868654" y="12680"/>
            <a:ext cx="6096000" cy="646331"/>
          </a:xfrm>
          <a:prstGeom prst="rect">
            <a:avLst/>
          </a:prstGeom>
        </p:spPr>
        <p:txBody>
          <a:bodyPr>
            <a:spAutoFit/>
          </a:bodyPr>
          <a:lstStyle/>
          <a:p>
            <a:endParaRPr lang="de-DE" dirty="0"/>
          </a:p>
          <a:p>
            <a:pPr marL="0" indent="0">
              <a:buNone/>
            </a:pPr>
            <a:endParaRPr lang="de-DE" dirty="0"/>
          </a:p>
        </p:txBody>
      </p:sp>
      <p:sp>
        <p:nvSpPr>
          <p:cNvPr id="7" name="Rechteck 6">
            <a:extLst>
              <a:ext uri="{FF2B5EF4-FFF2-40B4-BE49-F238E27FC236}">
                <a16:creationId xmlns:a16="http://schemas.microsoft.com/office/drawing/2014/main" xmlns="" id="{BC93BEEA-22AB-4A8D-981D-AFD08148074A}"/>
              </a:ext>
            </a:extLst>
          </p:cNvPr>
          <p:cNvSpPr/>
          <p:nvPr/>
        </p:nvSpPr>
        <p:spPr>
          <a:xfrm>
            <a:off x="353360" y="2644457"/>
            <a:ext cx="10927215" cy="2185214"/>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einzelne Schülergruppen / Klassen oder alle Schüler/innen im Fernunterricht</a:t>
            </a:r>
          </a:p>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Unterrichtsvorbereitung ist so strukturiert, dass von Präsenz- auf Fernunterricht umgestellt werden kann</a:t>
            </a:r>
          </a:p>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klare schulinterne Richtlinien und Qualitätsstandards</a:t>
            </a:r>
          </a:p>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Koordinierungsmaßnahmen innerhalb der Klassenräte </a:t>
            </a:r>
          </a:p>
          <a:p>
            <a:pPr marL="342900" indent="-342900" eaLnBrk="1" hangingPunct="1">
              <a:lnSpc>
                <a:spcPts val="2400"/>
              </a:lnSpc>
              <a:spcBef>
                <a:spcPct val="20000"/>
              </a:spcBef>
              <a:buClr>
                <a:srgbClr val="CC2C30"/>
              </a:buClr>
              <a:buSzPct val="50000"/>
              <a:buFont typeface="Wingdings" pitchFamily="2" charset="2"/>
              <a:buChar char="n"/>
              <a:defRPr/>
            </a:pPr>
            <a:r>
              <a:rPr lang="de-DE" sz="2000" kern="0" dirty="0">
                <a:solidFill>
                  <a:srgbClr val="666D70"/>
                </a:solidFill>
                <a:latin typeface="+mn-lt"/>
              </a:rPr>
              <a:t>Variante „Krisenmodus“ kann auch nur klassen- bzw. phasenweise angewandt werden</a:t>
            </a:r>
            <a:endParaRPr lang="de-DE" sz="2000" strike="sngStrike" kern="0" dirty="0">
              <a:solidFill>
                <a:srgbClr val="666D70"/>
              </a:solidFill>
              <a:latin typeface="+mn-lt"/>
            </a:endParaRPr>
          </a:p>
        </p:txBody>
      </p:sp>
      <p:sp>
        <p:nvSpPr>
          <p:cNvPr id="8" name="Rechteck 7">
            <a:extLst>
              <a:ext uri="{FF2B5EF4-FFF2-40B4-BE49-F238E27FC236}">
                <a16:creationId xmlns:a16="http://schemas.microsoft.com/office/drawing/2014/main" xmlns="" id="{32F49983-FC3E-49E4-9D17-20C8646CF706}"/>
              </a:ext>
            </a:extLst>
          </p:cNvPr>
          <p:cNvSpPr/>
          <p:nvPr/>
        </p:nvSpPr>
        <p:spPr>
          <a:xfrm>
            <a:off x="479376" y="1700808"/>
            <a:ext cx="3456384" cy="576064"/>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Krisenmodus</a:t>
            </a:r>
            <a:endParaRPr lang="x-none" dirty="0">
              <a:solidFill>
                <a:schemeClr val="tx1"/>
              </a:solidFill>
            </a:endParaRPr>
          </a:p>
        </p:txBody>
      </p:sp>
    </p:spTree>
    <p:extLst>
      <p:ext uri="{BB962C8B-B14F-4D97-AF65-F5344CB8AC3E}">
        <p14:creationId xmlns:p14="http://schemas.microsoft.com/office/powerpoint/2010/main" val="17419384"/>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a:extLst>
              <a:ext uri="{FF2B5EF4-FFF2-40B4-BE49-F238E27FC236}">
                <a16:creationId xmlns:a16="http://schemas.microsoft.com/office/drawing/2014/main" xmlns="" id="{5A924227-85AE-47AD-8567-1F929D8EF914}"/>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4521"/>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4" name="Textfeld 4">
            <a:extLst>
              <a:ext uri="{FF2B5EF4-FFF2-40B4-BE49-F238E27FC236}">
                <a16:creationId xmlns:a16="http://schemas.microsoft.com/office/drawing/2014/main" xmlns="" id="{F1E3CA53-114A-459E-81B2-E198635EA62D}"/>
              </a:ext>
            </a:extLst>
          </p:cNvPr>
          <p:cNvSpPr txBox="1">
            <a:spLocks noChangeArrowheads="1"/>
          </p:cNvSpPr>
          <p:nvPr/>
        </p:nvSpPr>
        <p:spPr bwMode="auto">
          <a:xfrm>
            <a:off x="-96688" y="2276475"/>
            <a:ext cx="12025336"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dirty="0">
                <a:solidFill>
                  <a:schemeClr val="bg1"/>
                </a:solidFill>
                <a:latin typeface="+mj-lt"/>
              </a:rPr>
              <a:t>Ausblick Schulstart Herbst</a:t>
            </a:r>
          </a:p>
          <a:p>
            <a:pPr algn="ctr"/>
            <a:r>
              <a:rPr lang="de-DE" altLang="de-DE" sz="2000" dirty="0">
                <a:solidFill>
                  <a:schemeClr val="bg1"/>
                </a:solidFill>
                <a:latin typeface="+mj-lt"/>
              </a:rPr>
              <a:t> </a:t>
            </a:r>
          </a:p>
          <a:p>
            <a:pPr algn="ctr"/>
            <a:r>
              <a:rPr lang="it-IT" altLang="de-DE" sz="4800" u="sng" dirty="0" err="1">
                <a:solidFill>
                  <a:schemeClr val="bg1"/>
                </a:solidFill>
                <a:latin typeface="+mj-lt"/>
              </a:rPr>
              <a:t>Preparaziun</a:t>
            </a:r>
            <a:r>
              <a:rPr lang="it-IT" altLang="de-DE" sz="4800" u="sng" dirty="0">
                <a:solidFill>
                  <a:schemeClr val="bg1"/>
                </a:solidFill>
                <a:latin typeface="+mj-lt"/>
              </a:rPr>
              <a:t> </a:t>
            </a:r>
            <a:r>
              <a:rPr lang="it-IT" altLang="de-DE" sz="4800" u="sng" dirty="0" err="1">
                <a:solidFill>
                  <a:schemeClr val="bg1"/>
                </a:solidFill>
                <a:latin typeface="+mj-lt"/>
              </a:rPr>
              <a:t>ann</a:t>
            </a:r>
            <a:r>
              <a:rPr lang="it-IT" altLang="de-DE" sz="4800" u="sng" dirty="0">
                <a:solidFill>
                  <a:schemeClr val="bg1"/>
                </a:solidFill>
                <a:latin typeface="+mj-lt"/>
              </a:rPr>
              <a:t> de scora</a:t>
            </a:r>
          </a:p>
          <a:p>
            <a:pPr algn="ctr"/>
            <a:endParaRPr lang="it-IT" altLang="de-DE" sz="2000" i="1" dirty="0">
              <a:solidFill>
                <a:schemeClr val="bg1"/>
              </a:solidFill>
              <a:latin typeface="+mj-lt"/>
            </a:endParaRPr>
          </a:p>
          <a:p>
            <a:pPr algn="ctr"/>
            <a:r>
              <a:rPr lang="it-IT" altLang="de-DE" sz="4800" dirty="0">
                <a:solidFill>
                  <a:schemeClr val="bg1"/>
                </a:solidFill>
                <a:latin typeface="+mj-lt"/>
              </a:rPr>
              <a:t>Prospettive per la scuola in autunno</a:t>
            </a:r>
            <a:r>
              <a:rPr lang="it-IT" altLang="de-DE" sz="4800" dirty="0">
                <a:solidFill>
                  <a:schemeClr val="bg1"/>
                </a:solidFill>
                <a:latin typeface="Open Sans" panose="020B0606030504020204"/>
              </a:rPr>
              <a:t>  </a:t>
            </a:r>
          </a:p>
          <a:p>
            <a:pPr algn="ctr"/>
            <a:endParaRPr lang="de-DE" altLang="de-DE" sz="5400" dirty="0">
              <a:solidFill>
                <a:schemeClr val="bg1"/>
              </a:solidFill>
            </a:endParaRPr>
          </a:p>
        </p:txBody>
      </p:sp>
    </p:spTree>
    <p:extLst>
      <p:ext uri="{BB962C8B-B14F-4D97-AF65-F5344CB8AC3E}">
        <p14:creationId xmlns:p14="http://schemas.microsoft.com/office/powerpoint/2010/main" val="306857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74216" y="1484784"/>
            <a:ext cx="6341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cs typeface="Open Sans" panose="020B0606030504020204" pitchFamily="34" charset="0"/>
              </a:rPr>
              <a:t>Einige Ergebnisse </a:t>
            </a:r>
          </a:p>
        </p:txBody>
      </p:sp>
      <p:sp>
        <p:nvSpPr>
          <p:cNvPr id="4" name="Rechteck 3">
            <a:extLst>
              <a:ext uri="{FF2B5EF4-FFF2-40B4-BE49-F238E27FC236}">
                <a16:creationId xmlns:a16="http://schemas.microsoft.com/office/drawing/2014/main" xmlns="" id="{14D710E3-96FE-4211-9050-955C018CE046}"/>
              </a:ext>
            </a:extLst>
          </p:cNvPr>
          <p:cNvSpPr/>
          <p:nvPr/>
        </p:nvSpPr>
        <p:spPr>
          <a:xfrm>
            <a:off x="402208" y="2132856"/>
            <a:ext cx="10374312" cy="6217343"/>
          </a:xfrm>
          <a:prstGeom prst="rect">
            <a:avLst/>
          </a:prstGeom>
        </p:spPr>
        <p:txBody>
          <a:bodyPr wrap="square">
            <a:spAutoFit/>
          </a:bodyPr>
          <a:lstStyle/>
          <a:p>
            <a:pPr marL="800100" lvl="1" indent="-342900" eaLnBrk="1" hangingPunct="1">
              <a:lnSpc>
                <a:spcPts val="2400"/>
              </a:lnSpc>
              <a:spcBef>
                <a:spcPct val="20000"/>
              </a:spcBef>
              <a:buClr>
                <a:srgbClr val="CC2C30"/>
              </a:buClr>
              <a:buSzPct val="50000"/>
              <a:buFont typeface="Wingdings" pitchFamily="2" charset="2"/>
              <a:buChar char="n"/>
              <a:defRPr/>
            </a:pPr>
            <a:r>
              <a:rPr lang="de-DE" sz="1900" kern="0" dirty="0">
                <a:solidFill>
                  <a:srgbClr val="666D70"/>
                </a:solidFill>
              </a:rPr>
              <a:t>Rahmenbedingungen wie Arbeitsplatz, technische Ausstattung usw. sind laut Schüler/innen über alle Schulstufen hinweg </a:t>
            </a:r>
            <a:r>
              <a:rPr lang="de-DE" sz="1900" b="1" kern="0" dirty="0">
                <a:solidFill>
                  <a:srgbClr val="666D70"/>
                </a:solidFill>
              </a:rPr>
              <a:t>überwiegend positiv </a:t>
            </a:r>
            <a:r>
              <a:rPr lang="de-DE" sz="1900" kern="0" dirty="0">
                <a:solidFill>
                  <a:srgbClr val="666D70"/>
                </a:solidFill>
              </a:rPr>
              <a:t>eingeschätzt worden</a:t>
            </a:r>
          </a:p>
          <a:p>
            <a:pPr marL="800100" lvl="1" indent="-342900" eaLnBrk="1" hangingPunct="1">
              <a:lnSpc>
                <a:spcPts val="2400"/>
              </a:lnSpc>
              <a:spcBef>
                <a:spcPct val="20000"/>
              </a:spcBef>
              <a:buClr>
                <a:srgbClr val="CC2C30"/>
              </a:buClr>
              <a:buSzPct val="50000"/>
              <a:buFont typeface="Wingdings" pitchFamily="2" charset="2"/>
              <a:buChar char="n"/>
              <a:defRPr/>
            </a:pPr>
            <a:r>
              <a:rPr lang="de-DE" sz="1900" kern="0" dirty="0">
                <a:solidFill>
                  <a:srgbClr val="666D70"/>
                </a:solidFill>
              </a:rPr>
              <a:t>In MS, OS staatl. Art und Berufsbildung sind Schüler/innen überwiegend der Meinung, mehr Verantwortung für den </a:t>
            </a:r>
            <a:r>
              <a:rPr lang="de-DE" sz="1900" b="1" kern="0" dirty="0">
                <a:solidFill>
                  <a:srgbClr val="666D70"/>
                </a:solidFill>
              </a:rPr>
              <a:t>eigenen Lernprozess </a:t>
            </a:r>
            <a:r>
              <a:rPr lang="de-DE" sz="1900" kern="0" dirty="0">
                <a:solidFill>
                  <a:srgbClr val="666D70"/>
                </a:solidFill>
              </a:rPr>
              <a:t>übernehmen zu müssen</a:t>
            </a:r>
            <a:endParaRPr lang="de-DE" sz="1900" b="1" kern="0" dirty="0">
              <a:solidFill>
                <a:srgbClr val="666D70"/>
              </a:solidFill>
              <a:latin typeface="+mn-lt"/>
            </a:endParaRPr>
          </a:p>
          <a:p>
            <a:pPr marL="800100" lvl="1" indent="-342900" eaLnBrk="1" hangingPunct="1">
              <a:lnSpc>
                <a:spcPts val="2400"/>
              </a:lnSpc>
              <a:spcBef>
                <a:spcPct val="20000"/>
              </a:spcBef>
              <a:buClr>
                <a:srgbClr val="CC2C30"/>
              </a:buClr>
              <a:buSzPct val="50000"/>
              <a:buFont typeface="Wingdings" pitchFamily="2" charset="2"/>
              <a:buChar char="n"/>
              <a:defRPr/>
            </a:pPr>
            <a:r>
              <a:rPr lang="de-DE" sz="1900" b="1" kern="0" dirty="0">
                <a:solidFill>
                  <a:srgbClr val="666D70"/>
                </a:solidFill>
                <a:latin typeface="+mn-lt"/>
              </a:rPr>
              <a:t>Zeitaufwand</a:t>
            </a:r>
            <a:r>
              <a:rPr lang="de-DE" sz="1900" kern="0" dirty="0">
                <a:solidFill>
                  <a:srgbClr val="666D70"/>
                </a:solidFill>
                <a:latin typeface="+mn-lt"/>
              </a:rPr>
              <a:t> für den Fernunterricht laut Lehrkräften höher, als jener für den Präsenzunterricht</a:t>
            </a:r>
          </a:p>
          <a:p>
            <a:pPr marL="800100" lvl="1" indent="-342900" eaLnBrk="1" hangingPunct="1">
              <a:lnSpc>
                <a:spcPts val="2400"/>
              </a:lnSpc>
              <a:spcBef>
                <a:spcPct val="20000"/>
              </a:spcBef>
              <a:buClr>
                <a:srgbClr val="CC2C30"/>
              </a:buClr>
              <a:buSzPct val="50000"/>
              <a:buFont typeface="Wingdings" pitchFamily="2" charset="2"/>
              <a:buChar char="n"/>
              <a:defRPr/>
            </a:pPr>
            <a:r>
              <a:rPr lang="de-DE" sz="1900" b="1" kern="0" dirty="0">
                <a:solidFill>
                  <a:srgbClr val="666D70"/>
                </a:solidFill>
                <a:latin typeface="+mn-lt"/>
              </a:rPr>
              <a:t>Individuelle Förderung </a:t>
            </a:r>
            <a:r>
              <a:rPr lang="de-DE" sz="1900" kern="0" dirty="0">
                <a:solidFill>
                  <a:srgbClr val="666D70"/>
                </a:solidFill>
                <a:latin typeface="+mn-lt"/>
              </a:rPr>
              <a:t>von Schüler/innen mit besonderen Bedürfnissen im Fernunterricht schwierig</a:t>
            </a:r>
          </a:p>
          <a:p>
            <a:pPr marL="800100" lvl="1" indent="-342900" eaLnBrk="1" hangingPunct="1">
              <a:lnSpc>
                <a:spcPts val="2400"/>
              </a:lnSpc>
              <a:spcBef>
                <a:spcPct val="20000"/>
              </a:spcBef>
              <a:buClr>
                <a:srgbClr val="CC2C30"/>
              </a:buClr>
              <a:buSzPct val="50000"/>
              <a:buFont typeface="Wingdings" pitchFamily="2" charset="2"/>
              <a:buChar char="n"/>
              <a:defRPr/>
            </a:pPr>
            <a:r>
              <a:rPr lang="de-DE" sz="1900" kern="0" dirty="0">
                <a:solidFill>
                  <a:srgbClr val="666D70"/>
                </a:solidFill>
              </a:rPr>
              <a:t>Mit zunehmendem Alter gelingt es Kindern besser, Zuhause konzentriert zu lernen.</a:t>
            </a:r>
          </a:p>
          <a:p>
            <a:pPr marL="800100" lvl="1" indent="-342900" eaLnBrk="1" hangingPunct="1">
              <a:lnSpc>
                <a:spcPts val="2400"/>
              </a:lnSpc>
              <a:spcBef>
                <a:spcPct val="20000"/>
              </a:spcBef>
              <a:buClr>
                <a:srgbClr val="CC2C30"/>
              </a:buClr>
              <a:buSzPct val="50000"/>
              <a:buFont typeface="Wingdings" pitchFamily="2" charset="2"/>
              <a:buChar char="n"/>
              <a:defRPr/>
            </a:pPr>
            <a:r>
              <a:rPr lang="de-DE" sz="1900" kern="0" dirty="0">
                <a:solidFill>
                  <a:srgbClr val="666D70"/>
                </a:solidFill>
              </a:rPr>
              <a:t>Im Gegensatz zur Grundschule sehen Eltern der Mittel- und Oberschüler bei ihren Kindern eine vermehrte </a:t>
            </a:r>
            <a:r>
              <a:rPr lang="de-DE" sz="1900" b="1" kern="0" dirty="0">
                <a:solidFill>
                  <a:srgbClr val="808080"/>
                </a:solidFill>
              </a:rPr>
              <a:t>Zunahme an Verantwortung </a:t>
            </a:r>
            <a:r>
              <a:rPr lang="de-DE" sz="1900" kern="0" dirty="0">
                <a:solidFill>
                  <a:srgbClr val="666D70"/>
                </a:solidFill>
              </a:rPr>
              <a:t>für den eigenen Lernprozess</a:t>
            </a:r>
          </a:p>
          <a:p>
            <a:pPr marL="800100" lvl="1" indent="-342900" eaLnBrk="1" hangingPunct="1">
              <a:lnSpc>
                <a:spcPts val="2400"/>
              </a:lnSpc>
              <a:spcBef>
                <a:spcPct val="20000"/>
              </a:spcBef>
              <a:buClr>
                <a:srgbClr val="CC2C30"/>
              </a:buClr>
              <a:buSzPct val="50000"/>
              <a:buFont typeface="Wingdings" pitchFamily="2" charset="2"/>
              <a:buChar char="n"/>
              <a:defRPr/>
            </a:pPr>
            <a:r>
              <a:rPr lang="de-DE" sz="1900" dirty="0">
                <a:solidFill>
                  <a:srgbClr val="808080"/>
                </a:solidFill>
              </a:rPr>
              <a:t>Lehrpersonen und Schulführungskräfte haben über alle Schulstufen hinweg den Eindruck, dass der </a:t>
            </a:r>
            <a:r>
              <a:rPr lang="de-DE" sz="1900" b="1" dirty="0">
                <a:solidFill>
                  <a:srgbClr val="808080"/>
                </a:solidFill>
              </a:rPr>
              <a:t>Fernunterricht die Effekte der sozialen Ungleichheit verstärkt</a:t>
            </a:r>
            <a:r>
              <a:rPr lang="de-DE" sz="1900" dirty="0">
                <a:solidFill>
                  <a:srgbClr val="808080"/>
                </a:solidFill>
              </a:rPr>
              <a:t>.</a:t>
            </a:r>
          </a:p>
          <a:p>
            <a:pPr lvl="1" eaLnBrk="1" hangingPunct="1">
              <a:lnSpc>
                <a:spcPts val="2400"/>
              </a:lnSpc>
              <a:spcBef>
                <a:spcPct val="20000"/>
              </a:spcBef>
              <a:buClr>
                <a:srgbClr val="CC2C30"/>
              </a:buClr>
              <a:buSzPct val="50000"/>
              <a:defRPr/>
            </a:pPr>
            <a:endParaRPr lang="de-DE" kern="0" dirty="0">
              <a:solidFill>
                <a:srgbClr val="666D70"/>
              </a:solidFill>
              <a:latin typeface="+mn-lt"/>
            </a:endParaRPr>
          </a:p>
          <a:p>
            <a:pPr marL="342900" lvl="0" indent="-342900" eaLnBrk="1" hangingPunct="1">
              <a:lnSpc>
                <a:spcPts val="2400"/>
              </a:lnSpc>
              <a:spcBef>
                <a:spcPct val="20000"/>
              </a:spcBef>
              <a:buClr>
                <a:srgbClr val="CC2C30"/>
              </a:buClr>
              <a:buSzPct val="50000"/>
              <a:buFont typeface="Wingdings" pitchFamily="2" charset="2"/>
              <a:buChar char="n"/>
              <a:defRPr/>
            </a:pPr>
            <a:endParaRPr lang="de-DE" kern="0" dirty="0">
              <a:solidFill>
                <a:srgbClr val="666D70"/>
              </a:solidFill>
              <a:latin typeface="+mn-lt"/>
            </a:endParaRPr>
          </a:p>
          <a:p>
            <a:pPr marL="1257300" lvl="2" indent="-342900" eaLnBrk="1" hangingPunct="1">
              <a:lnSpc>
                <a:spcPts val="2400"/>
              </a:lnSpc>
              <a:spcBef>
                <a:spcPct val="20000"/>
              </a:spcBef>
              <a:buClr>
                <a:srgbClr val="CC2C30"/>
              </a:buClr>
              <a:buSzPct val="50000"/>
              <a:buFont typeface="Wingdings" pitchFamily="2" charset="2"/>
              <a:buChar char="n"/>
              <a:defRPr/>
            </a:pPr>
            <a:endParaRPr lang="de-DE" kern="0" dirty="0">
              <a:solidFill>
                <a:srgbClr val="666D70"/>
              </a:solidFill>
              <a:latin typeface="+mn-lt"/>
            </a:endParaRPr>
          </a:p>
          <a:p>
            <a:pPr lvl="2" eaLnBrk="1" hangingPunct="1">
              <a:lnSpc>
                <a:spcPts val="2400"/>
              </a:lnSpc>
              <a:spcBef>
                <a:spcPct val="20000"/>
              </a:spcBef>
              <a:buClr>
                <a:srgbClr val="CC2C30"/>
              </a:buClr>
              <a:buSzPct val="50000"/>
              <a:defRPr/>
            </a:pPr>
            <a:endParaRPr lang="de-DE" b="1" kern="0" dirty="0">
              <a:solidFill>
                <a:srgbClr val="808080"/>
              </a:solidFill>
              <a:latin typeface="+mn-lt"/>
            </a:endParaRPr>
          </a:p>
          <a:p>
            <a:pPr lvl="0" eaLnBrk="1" hangingPunct="1">
              <a:lnSpc>
                <a:spcPts val="2400"/>
              </a:lnSpc>
              <a:spcBef>
                <a:spcPct val="20000"/>
              </a:spcBef>
              <a:buClr>
                <a:srgbClr val="CC2C30"/>
              </a:buClr>
              <a:buSzPct val="50000"/>
              <a:defRPr/>
            </a:pPr>
            <a:endParaRPr lang="de-DE" kern="0" dirty="0">
              <a:solidFill>
                <a:srgbClr val="666D70"/>
              </a:solidFill>
              <a:latin typeface="+mn-lt"/>
            </a:endParaRPr>
          </a:p>
        </p:txBody>
      </p:sp>
    </p:spTree>
    <p:extLst>
      <p:ext uri="{BB962C8B-B14F-4D97-AF65-F5344CB8AC3E}">
        <p14:creationId xmlns:p14="http://schemas.microsoft.com/office/powerpoint/2010/main" val="98027137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37009" y="1556792"/>
            <a:ext cx="8214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dirty="0" err="1">
                <a:solidFill>
                  <a:srgbClr val="C00000"/>
                </a:solidFill>
                <a:latin typeface="+mj-lt"/>
                <a:cs typeface="Open Sans" panose="020B0606030504020204" pitchFamily="34" charset="0"/>
              </a:rPr>
              <a:t>Prospetives</a:t>
            </a:r>
            <a:r>
              <a:rPr lang="it-IT" altLang="it-IT" sz="3200" b="1" dirty="0">
                <a:solidFill>
                  <a:srgbClr val="C00000"/>
                </a:solidFill>
                <a:latin typeface="+mj-lt"/>
                <a:cs typeface="Open Sans" panose="020B0606030504020204" pitchFamily="34" charset="0"/>
              </a:rPr>
              <a:t> por </a:t>
            </a:r>
            <a:r>
              <a:rPr lang="it-IT" altLang="it-IT" sz="3200" b="1" dirty="0" err="1">
                <a:solidFill>
                  <a:srgbClr val="C00000"/>
                </a:solidFill>
                <a:latin typeface="+mj-lt"/>
                <a:cs typeface="Open Sans" panose="020B0606030504020204" pitchFamily="34" charset="0"/>
              </a:rPr>
              <a:t>l’ann</a:t>
            </a:r>
            <a:r>
              <a:rPr lang="it-IT" altLang="it-IT" sz="3200" b="1" dirty="0">
                <a:solidFill>
                  <a:srgbClr val="C00000"/>
                </a:solidFill>
                <a:latin typeface="+mj-lt"/>
                <a:cs typeface="Open Sans" panose="020B0606030504020204" pitchFamily="34" charset="0"/>
              </a:rPr>
              <a:t> de scora 2020/21</a:t>
            </a: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2" name="Rechteck 1">
            <a:extLst>
              <a:ext uri="{FF2B5EF4-FFF2-40B4-BE49-F238E27FC236}">
                <a16:creationId xmlns:a16="http://schemas.microsoft.com/office/drawing/2014/main" xmlns="" id="{D6FF12B3-E8E1-4051-B271-2D9C0CA885B4}"/>
              </a:ext>
            </a:extLst>
          </p:cNvPr>
          <p:cNvSpPr/>
          <p:nvPr/>
        </p:nvSpPr>
        <p:spPr>
          <a:xfrm>
            <a:off x="437009" y="1740382"/>
            <a:ext cx="11094392" cy="5239832"/>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endParaRPr lang="it-IT" sz="100" kern="0" dirty="0">
              <a:solidFill>
                <a:srgbClr val="666D70"/>
              </a:solidFill>
              <a:latin typeface="+mn-lt"/>
            </a:endParaRPr>
          </a:p>
          <a:p>
            <a:pPr marL="342900" indent="-342900" eaLnBrk="1" hangingPunct="1">
              <a:lnSpc>
                <a:spcPts val="2400"/>
              </a:lnSpc>
              <a:spcBef>
                <a:spcPct val="20000"/>
              </a:spcBef>
              <a:buClr>
                <a:srgbClr val="CC2C30"/>
              </a:buClr>
              <a:buSzPct val="50000"/>
              <a:buFont typeface="Wingdings" pitchFamily="2" charset="2"/>
              <a:buChar char="n"/>
              <a:defRPr/>
            </a:pPr>
            <a:endParaRPr lang="it-IT" sz="1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a:solidFill>
                  <a:srgbClr val="666D70"/>
                </a:solidFill>
                <a:latin typeface="+mn-lt"/>
              </a:rPr>
              <a:t>La data dl </a:t>
            </a:r>
            <a:r>
              <a:rPr lang="it-IT" sz="2000" kern="0" dirty="0" err="1">
                <a:solidFill>
                  <a:srgbClr val="666D70"/>
                </a:solidFill>
                <a:latin typeface="+mn-lt"/>
              </a:rPr>
              <a:t>mëte</a:t>
            </a:r>
            <a:r>
              <a:rPr lang="it-IT" sz="2000" kern="0" dirty="0">
                <a:solidFill>
                  <a:srgbClr val="666D70"/>
                </a:solidFill>
                <a:latin typeface="+mn-lt"/>
              </a:rPr>
              <a:t> man </a:t>
            </a:r>
            <a:r>
              <a:rPr lang="it-IT" sz="2000" kern="0" dirty="0" err="1">
                <a:solidFill>
                  <a:srgbClr val="666D70"/>
                </a:solidFill>
                <a:latin typeface="+mn-lt"/>
              </a:rPr>
              <a:t>dles</a:t>
            </a:r>
            <a:r>
              <a:rPr lang="it-IT" sz="2000" kern="0" dirty="0">
                <a:solidFill>
                  <a:srgbClr val="666D70"/>
                </a:solidFill>
                <a:latin typeface="+mn-lt"/>
              </a:rPr>
              <a:t> </a:t>
            </a:r>
            <a:r>
              <a:rPr lang="it-IT" sz="2000" kern="0" dirty="0" err="1">
                <a:solidFill>
                  <a:srgbClr val="666D70"/>
                </a:solidFill>
                <a:latin typeface="+mn-lt"/>
              </a:rPr>
              <a:t>leziuns</a:t>
            </a:r>
            <a:r>
              <a:rPr lang="it-IT" sz="2000" kern="0" dirty="0">
                <a:solidFill>
                  <a:srgbClr val="666D70"/>
                </a:solidFill>
                <a:latin typeface="+mn-lt"/>
              </a:rPr>
              <a:t> resta </a:t>
            </a:r>
            <a:r>
              <a:rPr lang="it-IT" sz="2000" kern="0" dirty="0" err="1">
                <a:solidFill>
                  <a:srgbClr val="666D70"/>
                </a:solidFill>
                <a:latin typeface="+mn-lt"/>
              </a:rPr>
              <a:t>chëra</a:t>
            </a:r>
            <a:r>
              <a:rPr lang="it-IT" sz="2000" kern="0" dirty="0">
                <a:solidFill>
                  <a:srgbClr val="666D70"/>
                </a:solidFill>
                <a:latin typeface="+mn-lt"/>
              </a:rPr>
              <a:t> di 7 de </a:t>
            </a:r>
            <a:r>
              <a:rPr lang="it-IT" sz="2000" kern="0" dirty="0" err="1">
                <a:solidFill>
                  <a:srgbClr val="666D70"/>
                </a:solidFill>
                <a:latin typeface="+mn-lt"/>
              </a:rPr>
              <a:t>setëmber</a:t>
            </a:r>
            <a:r>
              <a:rPr lang="it-IT" sz="2000" kern="0" dirty="0">
                <a:solidFill>
                  <a:srgbClr val="666D70"/>
                </a:solidFill>
                <a:latin typeface="+mn-lt"/>
              </a:rPr>
              <a:t>, </a:t>
            </a:r>
            <a:r>
              <a:rPr lang="it-IT" sz="2000" kern="0" dirty="0" err="1">
                <a:solidFill>
                  <a:srgbClr val="666D70"/>
                </a:solidFill>
                <a:latin typeface="+mn-lt"/>
              </a:rPr>
              <a:t>sciöche</a:t>
            </a:r>
            <a:r>
              <a:rPr lang="it-IT" sz="2000" kern="0" dirty="0">
                <a:solidFill>
                  <a:srgbClr val="666D70"/>
                </a:solidFill>
                <a:latin typeface="+mn-lt"/>
              </a:rPr>
              <a:t> </a:t>
            </a:r>
            <a:r>
              <a:rPr lang="it-IT" sz="2000" kern="0" dirty="0" err="1">
                <a:solidFill>
                  <a:srgbClr val="666D70"/>
                </a:solidFill>
                <a:latin typeface="+mn-lt"/>
              </a:rPr>
              <a:t>preodü</a:t>
            </a:r>
            <a:r>
              <a:rPr lang="it-IT" sz="2000" kern="0" dirty="0">
                <a:solidFill>
                  <a:srgbClr val="666D70"/>
                </a:solidFill>
                <a:latin typeface="+mn-lt"/>
              </a:rPr>
              <a:t> dal </a:t>
            </a:r>
            <a:r>
              <a:rPr lang="it-IT" sz="2000" kern="0" dirty="0" err="1">
                <a:solidFill>
                  <a:srgbClr val="666D70"/>
                </a:solidFill>
                <a:latin typeface="+mn-lt"/>
              </a:rPr>
              <a:t>calënder</a:t>
            </a:r>
            <a:r>
              <a:rPr lang="it-IT" sz="2000" kern="0" dirty="0">
                <a:solidFill>
                  <a:srgbClr val="666D70"/>
                </a:solidFill>
                <a:latin typeface="+mn-lt"/>
              </a:rPr>
              <a:t> de scora </a:t>
            </a:r>
            <a:r>
              <a:rPr lang="it-IT" sz="2000" kern="0" dirty="0" err="1">
                <a:solidFill>
                  <a:srgbClr val="666D70"/>
                </a:solidFill>
                <a:latin typeface="+mn-lt"/>
              </a:rPr>
              <a:t>provinzial</a:t>
            </a:r>
            <a:endParaRPr lang="it-IT" sz="20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a:solidFill>
                  <a:srgbClr val="666D70"/>
                </a:solidFill>
              </a:rPr>
              <a:t>La scolina </a:t>
            </a:r>
            <a:r>
              <a:rPr lang="it-IT" sz="2000" kern="0" dirty="0" err="1">
                <a:solidFill>
                  <a:srgbClr val="666D70"/>
                </a:solidFill>
              </a:rPr>
              <a:t>pëia</a:t>
            </a:r>
            <a:r>
              <a:rPr lang="it-IT" sz="2000" kern="0" dirty="0">
                <a:solidFill>
                  <a:srgbClr val="666D70"/>
                </a:solidFill>
              </a:rPr>
              <a:t> </a:t>
            </a:r>
            <a:r>
              <a:rPr lang="it-IT" sz="2000" kern="0" dirty="0" err="1">
                <a:solidFill>
                  <a:srgbClr val="666D70"/>
                </a:solidFill>
              </a:rPr>
              <a:t>ia</a:t>
            </a:r>
            <a:r>
              <a:rPr lang="it-IT" sz="2000" kern="0" dirty="0">
                <a:solidFill>
                  <a:srgbClr val="666D70"/>
                </a:solidFill>
              </a:rPr>
              <a:t> </a:t>
            </a:r>
            <a:r>
              <a:rPr lang="it-IT" sz="2000" kern="0" dirty="0" err="1">
                <a:solidFill>
                  <a:srgbClr val="666D70"/>
                </a:solidFill>
              </a:rPr>
              <a:t>regolarmënter</a:t>
            </a:r>
            <a:endParaRPr lang="it-IT" sz="2000" kern="0" dirty="0">
              <a:solidFill>
                <a:srgbClr val="666D70"/>
              </a:solidFill>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err="1">
                <a:solidFill>
                  <a:srgbClr val="666D70"/>
                </a:solidFill>
                <a:latin typeface="+mn-lt"/>
              </a:rPr>
              <a:t>Les</a:t>
            </a:r>
            <a:r>
              <a:rPr lang="it-IT" sz="2000" kern="0" dirty="0">
                <a:solidFill>
                  <a:srgbClr val="666D70"/>
                </a:solidFill>
                <a:latin typeface="+mn-lt"/>
              </a:rPr>
              <a:t> scores </a:t>
            </a:r>
            <a:r>
              <a:rPr lang="it-IT" sz="2000" kern="0" dirty="0" err="1">
                <a:solidFill>
                  <a:srgbClr val="666D70"/>
                </a:solidFill>
                <a:latin typeface="+mn-lt"/>
              </a:rPr>
              <a:t>altes</a:t>
            </a:r>
            <a:r>
              <a:rPr lang="it-IT" sz="2000" kern="0" dirty="0">
                <a:solidFill>
                  <a:srgbClr val="666D70"/>
                </a:solidFill>
                <a:latin typeface="+mn-lt"/>
              </a:rPr>
              <a:t> </a:t>
            </a:r>
            <a:r>
              <a:rPr lang="it-IT" sz="2000" kern="0" dirty="0" err="1">
                <a:solidFill>
                  <a:srgbClr val="666D70"/>
                </a:solidFill>
                <a:latin typeface="+mn-lt"/>
              </a:rPr>
              <a:t>ladines</a:t>
            </a:r>
            <a:r>
              <a:rPr lang="it-IT" sz="2000" kern="0" dirty="0">
                <a:solidFill>
                  <a:srgbClr val="666D70"/>
                </a:solidFill>
                <a:latin typeface="+mn-lt"/>
              </a:rPr>
              <a:t> </a:t>
            </a:r>
            <a:r>
              <a:rPr lang="it-IT" sz="2000" kern="0" dirty="0" err="1">
                <a:solidFill>
                  <a:srgbClr val="666D70"/>
                </a:solidFill>
                <a:latin typeface="+mn-lt"/>
              </a:rPr>
              <a:t>fajará</a:t>
            </a:r>
            <a:r>
              <a:rPr lang="it-IT" sz="2000" kern="0" dirty="0">
                <a:solidFill>
                  <a:srgbClr val="666D70"/>
                </a:solidFill>
                <a:latin typeface="+mn-lt"/>
              </a:rPr>
              <a:t> </a:t>
            </a:r>
            <a:r>
              <a:rPr lang="it-IT" sz="2000" kern="0" dirty="0" err="1">
                <a:solidFill>
                  <a:srgbClr val="666D70"/>
                </a:solidFill>
                <a:latin typeface="+mn-lt"/>
              </a:rPr>
              <a:t>insegnamënt</a:t>
            </a:r>
            <a:r>
              <a:rPr lang="it-IT" sz="2000" kern="0" dirty="0">
                <a:solidFill>
                  <a:srgbClr val="666D70"/>
                </a:solidFill>
                <a:latin typeface="+mn-lt"/>
              </a:rPr>
              <a:t> en </a:t>
            </a:r>
            <a:r>
              <a:rPr lang="it-IT" sz="2000" kern="0" dirty="0" err="1">
                <a:solidFill>
                  <a:srgbClr val="666D70"/>
                </a:solidFill>
                <a:latin typeface="+mn-lt"/>
              </a:rPr>
              <a:t>presënza</a:t>
            </a:r>
            <a:endParaRPr lang="it-IT" sz="20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err="1">
                <a:solidFill>
                  <a:srgbClr val="666D70"/>
                </a:solidFill>
                <a:latin typeface="+mn-lt"/>
              </a:rPr>
              <a:t>Destanza</a:t>
            </a:r>
            <a:r>
              <a:rPr lang="it-IT" sz="2000" kern="0" dirty="0">
                <a:solidFill>
                  <a:srgbClr val="666D70"/>
                </a:solidFill>
                <a:latin typeface="+mn-lt"/>
              </a:rPr>
              <a:t> de </a:t>
            </a:r>
            <a:r>
              <a:rPr lang="it-IT" sz="2000" b="1" kern="0" dirty="0">
                <a:solidFill>
                  <a:srgbClr val="666D70"/>
                </a:solidFill>
                <a:latin typeface="+mn-lt"/>
              </a:rPr>
              <a:t>1 m </a:t>
            </a:r>
            <a:r>
              <a:rPr lang="it-IT" sz="2000" kern="0" dirty="0">
                <a:solidFill>
                  <a:srgbClr val="666D70"/>
                </a:solidFill>
                <a:latin typeface="+mn-lt"/>
              </a:rPr>
              <a:t>da </a:t>
            </a:r>
            <a:r>
              <a:rPr lang="it-IT" sz="2000" kern="0" dirty="0" err="1">
                <a:solidFill>
                  <a:srgbClr val="666D70"/>
                </a:solidFill>
                <a:latin typeface="+mn-lt"/>
              </a:rPr>
              <a:t>na</a:t>
            </a:r>
            <a:r>
              <a:rPr lang="it-IT" sz="2000" kern="0" dirty="0">
                <a:solidFill>
                  <a:srgbClr val="666D70"/>
                </a:solidFill>
                <a:latin typeface="+mn-lt"/>
              </a:rPr>
              <a:t> </a:t>
            </a:r>
            <a:r>
              <a:rPr lang="it-IT" sz="2000" kern="0" dirty="0" err="1">
                <a:solidFill>
                  <a:srgbClr val="666D70"/>
                </a:solidFill>
                <a:latin typeface="+mn-lt"/>
              </a:rPr>
              <a:t>porsona</a:t>
            </a:r>
            <a:r>
              <a:rPr lang="it-IT" sz="2000" kern="0" dirty="0">
                <a:solidFill>
                  <a:srgbClr val="666D70"/>
                </a:solidFill>
                <a:latin typeface="+mn-lt"/>
              </a:rPr>
              <a:t> </a:t>
            </a:r>
            <a:r>
              <a:rPr lang="it-IT" sz="2000" kern="0" dirty="0" err="1">
                <a:solidFill>
                  <a:srgbClr val="666D70"/>
                </a:solidFill>
                <a:latin typeface="+mn-lt"/>
              </a:rPr>
              <a:t>al’atra</a:t>
            </a:r>
            <a:endParaRPr lang="it-IT" sz="20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a:solidFill>
                  <a:srgbClr val="666D70"/>
                </a:solidFill>
                <a:latin typeface="+mn-lt"/>
              </a:rPr>
              <a:t>Oblianza </a:t>
            </a:r>
            <a:r>
              <a:rPr lang="it-IT" sz="2000" kern="0" dirty="0" err="1">
                <a:solidFill>
                  <a:srgbClr val="666D70"/>
                </a:solidFill>
                <a:latin typeface="+mn-lt"/>
              </a:rPr>
              <a:t>dla</a:t>
            </a:r>
            <a:r>
              <a:rPr lang="it-IT" sz="2000" kern="0" dirty="0">
                <a:solidFill>
                  <a:srgbClr val="666D70"/>
                </a:solidFill>
                <a:latin typeface="+mn-lt"/>
              </a:rPr>
              <a:t> </a:t>
            </a:r>
            <a:r>
              <a:rPr lang="it-IT" sz="2000" b="1" kern="0" dirty="0" err="1">
                <a:solidFill>
                  <a:srgbClr val="666D70"/>
                </a:solidFill>
                <a:latin typeface="+mn-lt"/>
              </a:rPr>
              <a:t>mascora</a:t>
            </a:r>
            <a:r>
              <a:rPr lang="it-IT" sz="2000" kern="0" dirty="0">
                <a:solidFill>
                  <a:srgbClr val="666D70"/>
                </a:solidFill>
                <a:latin typeface="+mn-lt"/>
              </a:rPr>
              <a:t>, </a:t>
            </a:r>
            <a:r>
              <a:rPr lang="it-IT" sz="2000" kern="0" dirty="0" err="1">
                <a:solidFill>
                  <a:srgbClr val="666D70"/>
                </a:solidFill>
                <a:latin typeface="+mn-lt"/>
              </a:rPr>
              <a:t>canche</a:t>
            </a:r>
            <a:r>
              <a:rPr lang="it-IT" sz="2000" kern="0" dirty="0">
                <a:solidFill>
                  <a:srgbClr val="666D70"/>
                </a:solidFill>
                <a:latin typeface="+mn-lt"/>
              </a:rPr>
              <a:t> la </a:t>
            </a:r>
            <a:r>
              <a:rPr lang="it-IT" sz="2000" kern="0" dirty="0" err="1">
                <a:solidFill>
                  <a:srgbClr val="666D70"/>
                </a:solidFill>
                <a:latin typeface="+mn-lt"/>
              </a:rPr>
              <a:t>destanza</a:t>
            </a:r>
            <a:r>
              <a:rPr lang="it-IT" sz="2000" kern="0" dirty="0">
                <a:solidFill>
                  <a:srgbClr val="666D70"/>
                </a:solidFill>
                <a:latin typeface="+mn-lt"/>
              </a:rPr>
              <a:t> </a:t>
            </a:r>
            <a:r>
              <a:rPr lang="de-DE" sz="2000" kern="0" dirty="0">
                <a:solidFill>
                  <a:srgbClr val="666D70"/>
                </a:solidFill>
                <a:latin typeface="+mn-lt"/>
              </a:rPr>
              <a:t>é</a:t>
            </a:r>
            <a:r>
              <a:rPr lang="it-IT" sz="2000" kern="0" dirty="0">
                <a:solidFill>
                  <a:srgbClr val="666D70"/>
                </a:solidFill>
                <a:latin typeface="+mn-lt"/>
              </a:rPr>
              <a:t> manco co 1 m</a:t>
            </a: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a:solidFill>
                  <a:srgbClr val="666D70"/>
                </a:solidFill>
                <a:latin typeface="+mn-lt"/>
              </a:rPr>
              <a:t>2 </a:t>
            </a:r>
            <a:r>
              <a:rPr lang="it-IT" sz="2000" kern="0" dirty="0" err="1">
                <a:solidFill>
                  <a:srgbClr val="666D70"/>
                </a:solidFill>
                <a:latin typeface="+mn-lt"/>
              </a:rPr>
              <a:t>edemes</a:t>
            </a:r>
            <a:r>
              <a:rPr lang="it-IT" sz="2000" kern="0" dirty="0">
                <a:solidFill>
                  <a:srgbClr val="666D70"/>
                </a:solidFill>
                <a:latin typeface="+mn-lt"/>
              </a:rPr>
              <a:t> </a:t>
            </a:r>
            <a:r>
              <a:rPr lang="it-IT" sz="2000" kern="0" dirty="0" err="1">
                <a:solidFill>
                  <a:srgbClr val="666D70"/>
                </a:solidFill>
                <a:latin typeface="+mn-lt"/>
              </a:rPr>
              <a:t>denant</a:t>
            </a:r>
            <a:r>
              <a:rPr lang="it-IT" sz="2000" kern="0" dirty="0">
                <a:solidFill>
                  <a:srgbClr val="666D70"/>
                </a:solidFill>
                <a:latin typeface="+mn-lt"/>
              </a:rPr>
              <a:t> co </a:t>
            </a:r>
            <a:r>
              <a:rPr lang="it-IT" sz="2000" kern="0" dirty="0" err="1">
                <a:solidFill>
                  <a:srgbClr val="666D70"/>
                </a:solidFill>
                <a:latin typeface="+mn-lt"/>
              </a:rPr>
              <a:t>pié</a:t>
            </a:r>
            <a:r>
              <a:rPr lang="it-IT" sz="2000" kern="0" dirty="0">
                <a:solidFill>
                  <a:srgbClr val="666D70"/>
                </a:solidFill>
                <a:latin typeface="+mn-lt"/>
              </a:rPr>
              <a:t> </a:t>
            </a:r>
            <a:r>
              <a:rPr lang="it-IT" sz="2000" kern="0" dirty="0" err="1">
                <a:solidFill>
                  <a:srgbClr val="666D70"/>
                </a:solidFill>
                <a:latin typeface="+mn-lt"/>
              </a:rPr>
              <a:t>ia</a:t>
            </a:r>
            <a:r>
              <a:rPr lang="it-IT" sz="2000" kern="0" dirty="0">
                <a:solidFill>
                  <a:srgbClr val="666D70"/>
                </a:solidFill>
                <a:latin typeface="+mn-lt"/>
              </a:rPr>
              <a:t> </a:t>
            </a:r>
            <a:r>
              <a:rPr lang="it-IT" sz="2000" kern="0" dirty="0" err="1">
                <a:solidFill>
                  <a:srgbClr val="666D70"/>
                </a:solidFill>
                <a:latin typeface="+mn-lt"/>
              </a:rPr>
              <a:t>gnará</a:t>
            </a:r>
            <a:r>
              <a:rPr lang="it-IT" sz="2000" kern="0" dirty="0">
                <a:solidFill>
                  <a:srgbClr val="666D70"/>
                </a:solidFill>
                <a:latin typeface="+mn-lt"/>
              </a:rPr>
              <a:t> tuta a </a:t>
            </a:r>
            <a:r>
              <a:rPr lang="it-IT" sz="2000" kern="0" dirty="0" err="1">
                <a:solidFill>
                  <a:srgbClr val="666D70"/>
                </a:solidFill>
                <a:latin typeface="+mn-lt"/>
              </a:rPr>
              <a:t>livel</a:t>
            </a:r>
            <a:r>
              <a:rPr lang="it-IT" sz="2000" kern="0" dirty="0">
                <a:solidFill>
                  <a:srgbClr val="666D70"/>
                </a:solidFill>
                <a:latin typeface="+mn-lt"/>
              </a:rPr>
              <a:t> nazional la </a:t>
            </a:r>
            <a:r>
              <a:rPr lang="it-IT" sz="2000" kern="0" dirty="0" err="1">
                <a:solidFill>
                  <a:srgbClr val="666D70"/>
                </a:solidFill>
                <a:latin typeface="+mn-lt"/>
              </a:rPr>
              <a:t>dezijiun</a:t>
            </a:r>
            <a:r>
              <a:rPr lang="it-IT" sz="2000" kern="0" dirty="0">
                <a:solidFill>
                  <a:srgbClr val="666D70"/>
                </a:solidFill>
                <a:latin typeface="+mn-lt"/>
              </a:rPr>
              <a:t> </a:t>
            </a:r>
            <a:r>
              <a:rPr lang="it-IT" sz="2000" kern="0" dirty="0" err="1">
                <a:solidFill>
                  <a:srgbClr val="666D70"/>
                </a:solidFill>
                <a:latin typeface="+mn-lt"/>
              </a:rPr>
              <a:t>sce</a:t>
            </a:r>
            <a:r>
              <a:rPr lang="it-IT" sz="2000" kern="0" dirty="0">
                <a:solidFill>
                  <a:srgbClr val="666D70"/>
                </a:solidFill>
                <a:latin typeface="+mn-lt"/>
              </a:rPr>
              <a:t> </a:t>
            </a:r>
            <a:r>
              <a:rPr lang="it-IT" sz="2000" kern="0" dirty="0" err="1">
                <a:solidFill>
                  <a:srgbClr val="666D70"/>
                </a:solidFill>
                <a:latin typeface="+mn-lt"/>
              </a:rPr>
              <a:t>mëte</a:t>
            </a:r>
            <a:r>
              <a:rPr lang="it-IT" sz="2000" kern="0" dirty="0">
                <a:solidFill>
                  <a:srgbClr val="666D70"/>
                </a:solidFill>
                <a:latin typeface="+mn-lt"/>
              </a:rPr>
              <a:t> man </a:t>
            </a:r>
            <a:r>
              <a:rPr lang="it-IT" sz="2000" kern="0" dirty="0" err="1">
                <a:solidFill>
                  <a:srgbClr val="666D70"/>
                </a:solidFill>
                <a:latin typeface="+mn-lt"/>
              </a:rPr>
              <a:t>cun</a:t>
            </a:r>
            <a:r>
              <a:rPr lang="it-IT" sz="2000" kern="0" dirty="0">
                <a:solidFill>
                  <a:srgbClr val="666D70"/>
                </a:solidFill>
                <a:latin typeface="+mn-lt"/>
              </a:rPr>
              <a:t> o </a:t>
            </a:r>
            <a:r>
              <a:rPr lang="it-IT" sz="2000" kern="0" dirty="0" err="1">
                <a:solidFill>
                  <a:srgbClr val="666D70"/>
                </a:solidFill>
                <a:latin typeface="+mn-lt"/>
              </a:rPr>
              <a:t>zënza</a:t>
            </a:r>
            <a:r>
              <a:rPr lang="it-IT" sz="2000" kern="0" dirty="0">
                <a:solidFill>
                  <a:srgbClr val="666D70"/>
                </a:solidFill>
                <a:latin typeface="+mn-lt"/>
              </a:rPr>
              <a:t> </a:t>
            </a:r>
            <a:r>
              <a:rPr lang="it-IT" sz="2000" kern="0" dirty="0" err="1">
                <a:solidFill>
                  <a:srgbClr val="666D70"/>
                </a:solidFill>
                <a:latin typeface="+mn-lt"/>
              </a:rPr>
              <a:t>mascores</a:t>
            </a:r>
            <a:endParaRPr lang="it-IT" sz="20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endParaRPr lang="it-IT" sz="2000" kern="0" dirty="0">
              <a:solidFill>
                <a:srgbClr val="666D70"/>
              </a:solidFill>
              <a:latin typeface="+mn-lt"/>
            </a:endParaRPr>
          </a:p>
        </p:txBody>
      </p:sp>
    </p:spTree>
    <p:extLst>
      <p:ext uri="{BB962C8B-B14F-4D97-AF65-F5344CB8AC3E}">
        <p14:creationId xmlns:p14="http://schemas.microsoft.com/office/powerpoint/2010/main" val="2558784370"/>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37009" y="1556792"/>
            <a:ext cx="8214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t-IT" altLang="it-IT" sz="3200" b="1" dirty="0" err="1">
                <a:solidFill>
                  <a:srgbClr val="C00000"/>
                </a:solidFill>
                <a:latin typeface="+mj-lt"/>
                <a:cs typeface="Open Sans" panose="020B0606030504020204" pitchFamily="34" charset="0"/>
              </a:rPr>
              <a:t>Prospetives</a:t>
            </a:r>
            <a:r>
              <a:rPr lang="it-IT" altLang="it-IT" sz="3200" b="1" dirty="0">
                <a:solidFill>
                  <a:srgbClr val="C00000"/>
                </a:solidFill>
                <a:latin typeface="+mj-lt"/>
                <a:cs typeface="Open Sans" panose="020B0606030504020204" pitchFamily="34" charset="0"/>
              </a:rPr>
              <a:t> por </a:t>
            </a:r>
            <a:r>
              <a:rPr lang="it-IT" altLang="it-IT" sz="3200" b="1" dirty="0" err="1">
                <a:solidFill>
                  <a:srgbClr val="C00000"/>
                </a:solidFill>
                <a:latin typeface="+mj-lt"/>
                <a:cs typeface="Open Sans" panose="020B0606030504020204" pitchFamily="34" charset="0"/>
              </a:rPr>
              <a:t>l’ann</a:t>
            </a:r>
            <a:r>
              <a:rPr lang="it-IT" altLang="it-IT" sz="3200" b="1" dirty="0">
                <a:solidFill>
                  <a:srgbClr val="C00000"/>
                </a:solidFill>
                <a:latin typeface="+mj-lt"/>
                <a:cs typeface="Open Sans" panose="020B0606030504020204" pitchFamily="34" charset="0"/>
              </a:rPr>
              <a:t> de scora 2020/21</a:t>
            </a: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2" name="Rechteck 1">
            <a:extLst>
              <a:ext uri="{FF2B5EF4-FFF2-40B4-BE49-F238E27FC236}">
                <a16:creationId xmlns:a16="http://schemas.microsoft.com/office/drawing/2014/main" xmlns="" id="{D6FF12B3-E8E1-4051-B271-2D9C0CA885B4}"/>
              </a:ext>
            </a:extLst>
          </p:cNvPr>
          <p:cNvSpPr/>
          <p:nvPr/>
        </p:nvSpPr>
        <p:spPr>
          <a:xfrm>
            <a:off x="437009" y="1740382"/>
            <a:ext cx="10483527" cy="4990533"/>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endParaRPr lang="it-IT" sz="1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endParaRPr lang="it-IT" sz="20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err="1">
                <a:solidFill>
                  <a:srgbClr val="666D70"/>
                </a:solidFill>
                <a:latin typeface="+mn-lt"/>
              </a:rPr>
              <a:t>Desposiziuns</a:t>
            </a:r>
            <a:r>
              <a:rPr lang="it-IT" sz="2000" kern="0" dirty="0">
                <a:solidFill>
                  <a:srgbClr val="666D70"/>
                </a:solidFill>
                <a:latin typeface="+mn-lt"/>
              </a:rPr>
              <a:t> </a:t>
            </a:r>
            <a:r>
              <a:rPr lang="it-IT" sz="2000" kern="0" dirty="0" err="1">
                <a:solidFill>
                  <a:srgbClr val="666D70"/>
                </a:solidFill>
                <a:latin typeface="+mn-lt"/>
              </a:rPr>
              <a:t>igeniches</a:t>
            </a:r>
            <a:endParaRPr lang="it-IT" sz="20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err="1">
                <a:solidFill>
                  <a:srgbClr val="666D70"/>
                </a:solidFill>
                <a:latin typeface="+mn-lt"/>
              </a:rPr>
              <a:t>Proibiziun</a:t>
            </a:r>
            <a:r>
              <a:rPr lang="it-IT" sz="2000" kern="0" dirty="0">
                <a:solidFill>
                  <a:srgbClr val="666D70"/>
                </a:solidFill>
                <a:latin typeface="+mn-lt"/>
              </a:rPr>
              <a:t> da </a:t>
            </a:r>
            <a:r>
              <a:rPr lang="it-IT" sz="2000" kern="0" dirty="0" err="1">
                <a:solidFill>
                  <a:srgbClr val="666D70"/>
                </a:solidFill>
                <a:latin typeface="+mn-lt"/>
              </a:rPr>
              <a:t>lascé</a:t>
            </a:r>
            <a:r>
              <a:rPr lang="it-IT" sz="2000" kern="0" dirty="0">
                <a:solidFill>
                  <a:srgbClr val="666D70"/>
                </a:solidFill>
                <a:latin typeface="+mn-lt"/>
              </a:rPr>
              <a:t> </a:t>
            </a:r>
            <a:r>
              <a:rPr lang="it-IT" sz="2000" kern="0" dirty="0" err="1">
                <a:solidFill>
                  <a:srgbClr val="666D70"/>
                </a:solidFill>
                <a:latin typeface="+mn-lt"/>
              </a:rPr>
              <a:t>rové</a:t>
            </a:r>
            <a:r>
              <a:rPr lang="it-IT" sz="2000" kern="0" dirty="0">
                <a:solidFill>
                  <a:srgbClr val="666D70"/>
                </a:solidFill>
                <a:latin typeface="+mn-lt"/>
              </a:rPr>
              <a:t> </a:t>
            </a:r>
            <a:r>
              <a:rPr lang="it-IT" sz="2000" kern="0" dirty="0" err="1">
                <a:solidFill>
                  <a:srgbClr val="666D70"/>
                </a:solidFill>
                <a:latin typeface="+mn-lt"/>
              </a:rPr>
              <a:t>adöm</a:t>
            </a:r>
            <a:r>
              <a:rPr lang="it-IT" sz="2000" kern="0" dirty="0">
                <a:solidFill>
                  <a:srgbClr val="666D70"/>
                </a:solidFill>
                <a:latin typeface="+mn-lt"/>
              </a:rPr>
              <a:t> massa </a:t>
            </a:r>
            <a:r>
              <a:rPr lang="it-IT" sz="2000" kern="0" dirty="0" err="1">
                <a:solidFill>
                  <a:srgbClr val="666D70"/>
                </a:solidFill>
                <a:latin typeface="+mn-lt"/>
              </a:rPr>
              <a:t>jënt</a:t>
            </a:r>
            <a:r>
              <a:rPr lang="it-IT" sz="2000" kern="0" dirty="0">
                <a:solidFill>
                  <a:srgbClr val="666D70"/>
                </a:solidFill>
                <a:latin typeface="+mn-lt"/>
              </a:rPr>
              <a:t> </a:t>
            </a:r>
            <a:r>
              <a:rPr lang="it-IT" sz="2000" kern="0" dirty="0" err="1">
                <a:solidFill>
                  <a:srgbClr val="666D70"/>
                </a:solidFill>
                <a:latin typeface="+mn-lt"/>
              </a:rPr>
              <a:t>tl</a:t>
            </a:r>
            <a:r>
              <a:rPr lang="it-IT" sz="2000" kern="0" dirty="0">
                <a:solidFill>
                  <a:srgbClr val="666D70"/>
                </a:solidFill>
                <a:latin typeface="+mn-lt"/>
              </a:rPr>
              <a:t> </a:t>
            </a:r>
            <a:r>
              <a:rPr lang="it-IT" sz="2000" kern="0" dirty="0" err="1">
                <a:solidFill>
                  <a:srgbClr val="666D70"/>
                </a:solidFill>
                <a:latin typeface="+mn-lt"/>
              </a:rPr>
              <a:t>medemo</a:t>
            </a:r>
            <a:r>
              <a:rPr lang="it-IT" sz="2000" kern="0" dirty="0">
                <a:solidFill>
                  <a:srgbClr val="666D70"/>
                </a:solidFill>
                <a:latin typeface="+mn-lt"/>
              </a:rPr>
              <a:t> </a:t>
            </a:r>
            <a:r>
              <a:rPr lang="it-IT" sz="2000" kern="0" dirty="0" err="1">
                <a:solidFill>
                  <a:srgbClr val="666D70"/>
                </a:solidFill>
                <a:latin typeface="+mn-lt"/>
              </a:rPr>
              <a:t>momënt</a:t>
            </a:r>
            <a:r>
              <a:rPr lang="it-IT" sz="2000" kern="0" dirty="0">
                <a:solidFill>
                  <a:srgbClr val="666D70"/>
                </a:solidFill>
                <a:latin typeface="+mn-lt"/>
              </a:rPr>
              <a:t> («assembramento»)</a:t>
            </a: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err="1">
                <a:solidFill>
                  <a:srgbClr val="666D70"/>
                </a:solidFill>
                <a:latin typeface="+mn-lt"/>
              </a:rPr>
              <a:t>Mudé</a:t>
            </a:r>
            <a:r>
              <a:rPr lang="it-IT" sz="2000" kern="0" dirty="0">
                <a:solidFill>
                  <a:srgbClr val="666D70"/>
                </a:solidFill>
                <a:latin typeface="+mn-lt"/>
              </a:rPr>
              <a:t> </a:t>
            </a:r>
            <a:r>
              <a:rPr lang="it-IT" sz="2000" kern="0" dirty="0" err="1">
                <a:solidFill>
                  <a:srgbClr val="666D70"/>
                </a:solidFill>
                <a:latin typeface="+mn-lt"/>
              </a:rPr>
              <a:t>jö</a:t>
            </a:r>
            <a:r>
              <a:rPr lang="it-IT" sz="2000" kern="0" dirty="0">
                <a:solidFill>
                  <a:srgbClr val="666D70"/>
                </a:solidFill>
                <a:latin typeface="+mn-lt"/>
              </a:rPr>
              <a:t> </a:t>
            </a:r>
            <a:r>
              <a:rPr lang="it-IT" sz="2000" kern="0" dirty="0" err="1">
                <a:solidFill>
                  <a:srgbClr val="666D70"/>
                </a:solidFill>
                <a:latin typeface="+mn-lt"/>
              </a:rPr>
              <a:t>gonot</a:t>
            </a:r>
            <a:r>
              <a:rPr lang="it-IT" sz="2000" kern="0" dirty="0">
                <a:solidFill>
                  <a:srgbClr val="666D70"/>
                </a:solidFill>
                <a:latin typeface="+mn-lt"/>
              </a:rPr>
              <a:t> l’aria </a:t>
            </a:r>
            <a:r>
              <a:rPr lang="it-IT" sz="2000" kern="0" dirty="0" err="1">
                <a:solidFill>
                  <a:srgbClr val="666D70"/>
                </a:solidFill>
                <a:latin typeface="+mn-lt"/>
              </a:rPr>
              <a:t>tles</a:t>
            </a:r>
            <a:r>
              <a:rPr lang="it-IT" sz="2000" kern="0" dirty="0">
                <a:solidFill>
                  <a:srgbClr val="666D70"/>
                </a:solidFill>
                <a:latin typeface="+mn-lt"/>
              </a:rPr>
              <a:t> classes</a:t>
            </a: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err="1">
                <a:solidFill>
                  <a:srgbClr val="666D70"/>
                </a:solidFill>
                <a:latin typeface="+mn-lt"/>
              </a:rPr>
              <a:t>Reduziun</a:t>
            </a:r>
            <a:r>
              <a:rPr lang="it-IT" sz="2000" kern="0" dirty="0">
                <a:solidFill>
                  <a:srgbClr val="666D70"/>
                </a:solidFill>
                <a:latin typeface="+mn-lt"/>
              </a:rPr>
              <a:t> dles </a:t>
            </a:r>
            <a:r>
              <a:rPr lang="it-IT" sz="2000" kern="0" dirty="0" err="1">
                <a:solidFill>
                  <a:srgbClr val="666D70"/>
                </a:solidFill>
                <a:latin typeface="+mn-lt"/>
              </a:rPr>
              <a:t>poscibilités</a:t>
            </a:r>
            <a:r>
              <a:rPr lang="it-IT" sz="2000" kern="0" dirty="0">
                <a:solidFill>
                  <a:srgbClr val="666D70"/>
                </a:solidFill>
                <a:latin typeface="+mn-lt"/>
              </a:rPr>
              <a:t> de </a:t>
            </a:r>
            <a:r>
              <a:rPr lang="it-IT" sz="2000" kern="0" dirty="0" err="1">
                <a:solidFill>
                  <a:srgbClr val="666D70"/>
                </a:solidFill>
                <a:latin typeface="+mn-lt"/>
              </a:rPr>
              <a:t>contat</a:t>
            </a:r>
            <a:r>
              <a:rPr lang="it-IT" sz="2000" kern="0" dirty="0">
                <a:solidFill>
                  <a:srgbClr val="666D70"/>
                </a:solidFill>
                <a:latin typeface="+mn-lt"/>
              </a:rPr>
              <a:t> </a:t>
            </a:r>
            <a:r>
              <a:rPr lang="it-IT" sz="2000" kern="0" dirty="0" err="1">
                <a:solidFill>
                  <a:srgbClr val="666D70"/>
                </a:solidFill>
                <a:latin typeface="+mn-lt"/>
              </a:rPr>
              <a:t>danter</a:t>
            </a:r>
            <a:r>
              <a:rPr lang="it-IT" sz="2000" kern="0" dirty="0">
                <a:solidFill>
                  <a:srgbClr val="666D70"/>
                </a:solidFill>
                <a:latin typeface="+mn-lt"/>
              </a:rPr>
              <a:t> </a:t>
            </a:r>
            <a:r>
              <a:rPr lang="it-IT" sz="2000" kern="0" dirty="0" err="1">
                <a:solidFill>
                  <a:srgbClr val="666D70"/>
                </a:solidFill>
                <a:latin typeface="+mn-lt"/>
              </a:rPr>
              <a:t>les</a:t>
            </a:r>
            <a:r>
              <a:rPr lang="it-IT" sz="2000" kern="0" dirty="0">
                <a:solidFill>
                  <a:srgbClr val="666D70"/>
                </a:solidFill>
                <a:latin typeface="+mn-lt"/>
              </a:rPr>
              <a:t> </a:t>
            </a:r>
            <a:r>
              <a:rPr lang="it-IT" sz="2000" kern="0" dirty="0" err="1">
                <a:solidFill>
                  <a:srgbClr val="666D70"/>
                </a:solidFill>
                <a:latin typeface="+mn-lt"/>
              </a:rPr>
              <a:t>persones</a:t>
            </a:r>
            <a:r>
              <a:rPr lang="it-IT" sz="2000" kern="0" dirty="0">
                <a:solidFill>
                  <a:srgbClr val="666D70"/>
                </a:solidFill>
                <a:latin typeface="+mn-lt"/>
              </a:rPr>
              <a:t> (</a:t>
            </a:r>
            <a:r>
              <a:rPr lang="it-IT" sz="2000" kern="0" dirty="0" err="1">
                <a:solidFill>
                  <a:srgbClr val="666D70"/>
                </a:solidFill>
                <a:latin typeface="+mn-lt"/>
              </a:rPr>
              <a:t>dëida</a:t>
            </a:r>
            <a:r>
              <a:rPr lang="it-IT" sz="2000" kern="0" dirty="0">
                <a:solidFill>
                  <a:srgbClr val="666D70"/>
                </a:solidFill>
                <a:latin typeface="+mn-lt"/>
              </a:rPr>
              <a:t> </a:t>
            </a:r>
            <a:r>
              <a:rPr lang="it-IT" sz="2000" kern="0" dirty="0" err="1">
                <a:solidFill>
                  <a:srgbClr val="666D70"/>
                </a:solidFill>
                <a:latin typeface="+mn-lt"/>
              </a:rPr>
              <a:t>tl</a:t>
            </a:r>
            <a:r>
              <a:rPr lang="it-IT" sz="2000" kern="0" dirty="0">
                <a:solidFill>
                  <a:srgbClr val="666D70"/>
                </a:solidFill>
                <a:latin typeface="+mn-lt"/>
              </a:rPr>
              <a:t> </a:t>
            </a:r>
            <a:r>
              <a:rPr lang="it-IT" sz="2000" kern="0" dirty="0" err="1">
                <a:solidFill>
                  <a:srgbClr val="666D70"/>
                </a:solidFill>
                <a:latin typeface="+mn-lt"/>
              </a:rPr>
              <a:t>caje</a:t>
            </a:r>
            <a:r>
              <a:rPr lang="it-IT" sz="2000" kern="0" dirty="0">
                <a:solidFill>
                  <a:srgbClr val="666D70"/>
                </a:solidFill>
                <a:latin typeface="+mn-lt"/>
              </a:rPr>
              <a:t> che al </a:t>
            </a:r>
            <a:r>
              <a:rPr lang="it-IT" sz="2000" kern="0" dirty="0" err="1">
                <a:solidFill>
                  <a:srgbClr val="666D70"/>
                </a:solidFill>
                <a:latin typeface="+mn-lt"/>
              </a:rPr>
              <a:t>röies</a:t>
            </a:r>
            <a:r>
              <a:rPr lang="it-IT" sz="2000" kern="0" dirty="0">
                <a:solidFill>
                  <a:srgbClr val="666D70"/>
                </a:solidFill>
                <a:latin typeface="+mn-lt"/>
              </a:rPr>
              <a:t> fora </a:t>
            </a:r>
            <a:r>
              <a:rPr lang="it-IT" sz="2000" kern="0" dirty="0" err="1">
                <a:solidFill>
                  <a:srgbClr val="666D70"/>
                </a:solidFill>
                <a:latin typeface="+mn-lt"/>
              </a:rPr>
              <a:t>caji</a:t>
            </a:r>
            <a:r>
              <a:rPr lang="it-IT" sz="2000" kern="0" dirty="0">
                <a:solidFill>
                  <a:srgbClr val="666D70"/>
                </a:solidFill>
                <a:latin typeface="+mn-lt"/>
              </a:rPr>
              <a:t> de </a:t>
            </a:r>
            <a:r>
              <a:rPr lang="it-IT" sz="2000" kern="0" dirty="0" err="1">
                <a:solidFill>
                  <a:srgbClr val="666D70"/>
                </a:solidFill>
                <a:latin typeface="+mn-lt"/>
              </a:rPr>
              <a:t>infeziuns</a:t>
            </a:r>
            <a:r>
              <a:rPr lang="it-IT" sz="2000" kern="0" dirty="0">
                <a:solidFill>
                  <a:srgbClr val="666D70"/>
                </a:solidFill>
                <a:latin typeface="+mn-lt"/>
              </a:rPr>
              <a:t> da </a:t>
            </a:r>
            <a:r>
              <a:rPr lang="it-IT" sz="2000" kern="0" dirty="0" err="1">
                <a:solidFill>
                  <a:srgbClr val="666D70"/>
                </a:solidFill>
                <a:latin typeface="+mn-lt"/>
              </a:rPr>
              <a:t>Covid</a:t>
            </a:r>
            <a:r>
              <a:rPr lang="it-IT" sz="2000" kern="0" dirty="0">
                <a:solidFill>
                  <a:srgbClr val="666D70"/>
                </a:solidFill>
                <a:latin typeface="+mn-lt"/>
              </a:rPr>
              <a:t>: </a:t>
            </a:r>
            <a:r>
              <a:rPr lang="it-IT" sz="2000" kern="0" dirty="0" err="1">
                <a:solidFill>
                  <a:srgbClr val="666D70"/>
                </a:solidFill>
                <a:latin typeface="+mn-lt"/>
              </a:rPr>
              <a:t>localisaziun</a:t>
            </a:r>
            <a:r>
              <a:rPr lang="it-IT" sz="2000" kern="0" dirty="0">
                <a:solidFill>
                  <a:srgbClr val="666D70"/>
                </a:solidFill>
                <a:latin typeface="+mn-lt"/>
              </a:rPr>
              <a:t>, </a:t>
            </a:r>
            <a:r>
              <a:rPr lang="it-IT" sz="2000" kern="0" dirty="0" err="1">
                <a:solidFill>
                  <a:srgbClr val="666D70"/>
                </a:solidFill>
                <a:latin typeface="+mn-lt"/>
              </a:rPr>
              <a:t>carantena</a:t>
            </a:r>
            <a:r>
              <a:rPr lang="it-IT" sz="2000" kern="0" dirty="0">
                <a:solidFill>
                  <a:srgbClr val="666D70"/>
                </a:solidFill>
                <a:latin typeface="+mn-lt"/>
              </a:rPr>
              <a:t>)</a:t>
            </a: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a:solidFill>
                  <a:srgbClr val="666D70"/>
                </a:solidFill>
                <a:latin typeface="+mn-lt"/>
              </a:rPr>
              <a:t>Al </a:t>
            </a:r>
            <a:r>
              <a:rPr lang="it-IT" sz="2000" kern="0" dirty="0" err="1">
                <a:solidFill>
                  <a:srgbClr val="666D70"/>
                </a:solidFill>
                <a:latin typeface="+mn-lt"/>
              </a:rPr>
              <a:t>gnará</a:t>
            </a:r>
            <a:r>
              <a:rPr lang="it-IT" sz="2000" kern="0" dirty="0">
                <a:solidFill>
                  <a:srgbClr val="666D70"/>
                </a:solidFill>
                <a:latin typeface="+mn-lt"/>
              </a:rPr>
              <a:t> </a:t>
            </a:r>
            <a:r>
              <a:rPr lang="it-IT" sz="2000" kern="0" dirty="0" err="1">
                <a:solidFill>
                  <a:srgbClr val="666D70"/>
                </a:solidFill>
                <a:latin typeface="+mn-lt"/>
              </a:rPr>
              <a:t>arjigné</a:t>
            </a:r>
            <a:r>
              <a:rPr lang="it-IT" sz="2000" kern="0" dirty="0">
                <a:solidFill>
                  <a:srgbClr val="666D70"/>
                </a:solidFill>
                <a:latin typeface="+mn-lt"/>
              </a:rPr>
              <a:t> </a:t>
            </a:r>
            <a:r>
              <a:rPr lang="it-IT" sz="2000" kern="0" dirty="0" err="1">
                <a:solidFill>
                  <a:srgbClr val="666D70"/>
                </a:solidFill>
                <a:latin typeface="+mn-lt"/>
              </a:rPr>
              <a:t>banc</a:t>
            </a:r>
            <a:r>
              <a:rPr lang="it-IT" sz="2000" kern="0" dirty="0">
                <a:solidFill>
                  <a:srgbClr val="666D70"/>
                </a:solidFill>
                <a:latin typeface="+mn-lt"/>
              </a:rPr>
              <a:t> </a:t>
            </a:r>
            <a:r>
              <a:rPr lang="it-IT" sz="2000" kern="0" dirty="0" err="1">
                <a:solidFill>
                  <a:srgbClr val="666D70"/>
                </a:solidFill>
                <a:latin typeface="+mn-lt"/>
              </a:rPr>
              <a:t>singui</a:t>
            </a:r>
            <a:r>
              <a:rPr lang="it-IT" sz="2000" kern="0" dirty="0">
                <a:solidFill>
                  <a:srgbClr val="666D70"/>
                </a:solidFill>
                <a:latin typeface="+mn-lt"/>
              </a:rPr>
              <a:t> </a:t>
            </a:r>
            <a:r>
              <a:rPr lang="it-IT" sz="2000" kern="0" dirty="0" err="1">
                <a:solidFill>
                  <a:srgbClr val="666D70"/>
                </a:solidFill>
                <a:latin typeface="+mn-lt"/>
              </a:rPr>
              <a:t>olache</a:t>
            </a:r>
            <a:r>
              <a:rPr lang="it-IT" sz="2000" kern="0" dirty="0">
                <a:solidFill>
                  <a:srgbClr val="666D70"/>
                </a:solidFill>
                <a:latin typeface="+mn-lt"/>
              </a:rPr>
              <a:t> ara </a:t>
            </a:r>
            <a:r>
              <a:rPr lang="it-IT" sz="2000" kern="0" dirty="0" err="1">
                <a:solidFill>
                  <a:srgbClr val="666D70"/>
                </a:solidFill>
                <a:latin typeface="+mn-lt"/>
              </a:rPr>
              <a:t>vá</a:t>
            </a:r>
            <a:endParaRPr lang="it-IT" sz="2000" kern="0" dirty="0">
              <a:solidFill>
                <a:srgbClr val="666D70"/>
              </a:solidFill>
              <a:latin typeface="+mn-lt"/>
            </a:endParaRPr>
          </a:p>
          <a:p>
            <a:pPr marL="342900" indent="-342900" eaLnBrk="1" hangingPunct="1">
              <a:lnSpc>
                <a:spcPct val="150000"/>
              </a:lnSpc>
              <a:spcBef>
                <a:spcPct val="20000"/>
              </a:spcBef>
              <a:buClr>
                <a:srgbClr val="CC2C30"/>
              </a:buClr>
              <a:buSzPct val="50000"/>
              <a:buFont typeface="Wingdings" pitchFamily="2" charset="2"/>
              <a:buChar char="n"/>
              <a:defRPr/>
            </a:pPr>
            <a:r>
              <a:rPr lang="it-IT" sz="2000" kern="0" dirty="0" err="1">
                <a:solidFill>
                  <a:srgbClr val="666D70"/>
                </a:solidFill>
                <a:latin typeface="+mn-lt"/>
              </a:rPr>
              <a:t>Azënt</a:t>
            </a:r>
            <a:r>
              <a:rPr lang="it-IT" sz="2000" kern="0" dirty="0">
                <a:solidFill>
                  <a:srgbClr val="666D70"/>
                </a:solidFill>
                <a:latin typeface="+mn-lt"/>
              </a:rPr>
              <a:t> </a:t>
            </a:r>
            <a:r>
              <a:rPr lang="it-IT" sz="2000" kern="0" dirty="0" err="1">
                <a:solidFill>
                  <a:srgbClr val="666D70"/>
                </a:solidFill>
                <a:latin typeface="+mn-lt"/>
              </a:rPr>
              <a:t>sön</a:t>
            </a:r>
            <a:r>
              <a:rPr lang="it-IT" sz="2000" kern="0" dirty="0">
                <a:solidFill>
                  <a:srgbClr val="666D70"/>
                </a:solidFill>
                <a:latin typeface="+mn-lt"/>
              </a:rPr>
              <a:t> le </a:t>
            </a:r>
            <a:r>
              <a:rPr lang="it-IT" sz="2000" kern="0" dirty="0" err="1">
                <a:solidFill>
                  <a:srgbClr val="666D70"/>
                </a:solidFill>
                <a:latin typeface="+mn-lt"/>
              </a:rPr>
              <a:t>svilup</a:t>
            </a:r>
            <a:r>
              <a:rPr lang="it-IT" sz="2000" kern="0" dirty="0">
                <a:solidFill>
                  <a:srgbClr val="666D70"/>
                </a:solidFill>
                <a:latin typeface="+mn-lt"/>
              </a:rPr>
              <a:t> </a:t>
            </a:r>
            <a:r>
              <a:rPr lang="it-IT" sz="2000" kern="0" dirty="0" err="1">
                <a:solidFill>
                  <a:srgbClr val="666D70"/>
                </a:solidFill>
                <a:latin typeface="+mn-lt"/>
              </a:rPr>
              <a:t>dles</a:t>
            </a:r>
            <a:r>
              <a:rPr lang="it-IT" sz="2000" kern="0" dirty="0">
                <a:solidFill>
                  <a:srgbClr val="666D70"/>
                </a:solidFill>
                <a:latin typeface="+mn-lt"/>
              </a:rPr>
              <a:t> </a:t>
            </a:r>
            <a:r>
              <a:rPr lang="it-IT" sz="2000" kern="0" dirty="0" err="1">
                <a:solidFill>
                  <a:srgbClr val="666D70"/>
                </a:solidFill>
                <a:latin typeface="+mn-lt"/>
              </a:rPr>
              <a:t>competënzes</a:t>
            </a:r>
            <a:r>
              <a:rPr lang="it-IT" sz="2000" kern="0" dirty="0">
                <a:solidFill>
                  <a:srgbClr val="666D70"/>
                </a:solidFill>
                <a:latin typeface="+mn-lt"/>
              </a:rPr>
              <a:t> </a:t>
            </a:r>
            <a:r>
              <a:rPr lang="it-IT" sz="2000" kern="0" dirty="0" err="1">
                <a:solidFill>
                  <a:srgbClr val="666D70"/>
                </a:solidFill>
                <a:latin typeface="+mn-lt"/>
              </a:rPr>
              <a:t>digitales</a:t>
            </a:r>
            <a:r>
              <a:rPr lang="it-IT" sz="2000" kern="0" dirty="0">
                <a:solidFill>
                  <a:srgbClr val="666D70"/>
                </a:solidFill>
                <a:latin typeface="+mn-lt"/>
              </a:rPr>
              <a:t>, </a:t>
            </a:r>
            <a:r>
              <a:rPr lang="it-IT" sz="2000" kern="0" dirty="0" err="1">
                <a:solidFill>
                  <a:srgbClr val="666D70"/>
                </a:solidFill>
                <a:latin typeface="+mn-lt"/>
              </a:rPr>
              <a:t>insigné</a:t>
            </a:r>
            <a:r>
              <a:rPr lang="it-IT" sz="2000" kern="0" dirty="0">
                <a:solidFill>
                  <a:srgbClr val="666D70"/>
                </a:solidFill>
                <a:latin typeface="+mn-lt"/>
              </a:rPr>
              <a:t> da </a:t>
            </a:r>
            <a:r>
              <a:rPr lang="it-IT" sz="2000" kern="0" dirty="0" err="1">
                <a:solidFill>
                  <a:srgbClr val="666D70"/>
                </a:solidFill>
                <a:latin typeface="+mn-lt"/>
              </a:rPr>
              <a:t>lauré</a:t>
            </a:r>
            <a:r>
              <a:rPr lang="it-IT" sz="2000" kern="0" dirty="0">
                <a:solidFill>
                  <a:srgbClr val="666D70"/>
                </a:solidFill>
                <a:latin typeface="+mn-lt"/>
              </a:rPr>
              <a:t> </a:t>
            </a:r>
            <a:r>
              <a:rPr lang="it-IT" sz="2000" kern="0" dirty="0" err="1">
                <a:solidFill>
                  <a:srgbClr val="666D70"/>
                </a:solidFill>
                <a:latin typeface="+mn-lt"/>
              </a:rPr>
              <a:t>cun</a:t>
            </a:r>
            <a:r>
              <a:rPr lang="it-IT" sz="2000" kern="0" dirty="0">
                <a:solidFill>
                  <a:srgbClr val="666D70"/>
                </a:solidFill>
                <a:latin typeface="+mn-lt"/>
              </a:rPr>
              <a:t> </a:t>
            </a:r>
            <a:r>
              <a:rPr lang="it-IT" sz="2000" kern="0" dirty="0" err="1">
                <a:solidFill>
                  <a:srgbClr val="666D70"/>
                </a:solidFill>
                <a:latin typeface="+mn-lt"/>
              </a:rPr>
              <a:t>stromënc</a:t>
            </a:r>
            <a:r>
              <a:rPr lang="it-IT" sz="2000" kern="0" dirty="0">
                <a:solidFill>
                  <a:srgbClr val="666D70"/>
                </a:solidFill>
                <a:latin typeface="+mn-lt"/>
              </a:rPr>
              <a:t> digitai</a:t>
            </a:r>
          </a:p>
          <a:p>
            <a:pPr marL="342900" indent="-342900" eaLnBrk="1" hangingPunct="1">
              <a:lnSpc>
                <a:spcPct val="150000"/>
              </a:lnSpc>
              <a:spcBef>
                <a:spcPct val="20000"/>
              </a:spcBef>
              <a:buClr>
                <a:srgbClr val="CC2C30"/>
              </a:buClr>
              <a:buSzPct val="50000"/>
              <a:buFont typeface="Wingdings" pitchFamily="2" charset="2"/>
              <a:buChar char="n"/>
              <a:defRPr/>
            </a:pPr>
            <a:endParaRPr lang="it-IT" sz="2000" b="1" kern="0" dirty="0">
              <a:solidFill>
                <a:srgbClr val="666D70"/>
              </a:solidFill>
              <a:latin typeface="+mn-lt"/>
            </a:endParaRPr>
          </a:p>
        </p:txBody>
      </p:sp>
    </p:spTree>
    <p:extLst>
      <p:ext uri="{BB962C8B-B14F-4D97-AF65-F5344CB8AC3E}">
        <p14:creationId xmlns:p14="http://schemas.microsoft.com/office/powerpoint/2010/main" val="364611336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82140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err="1">
                <a:solidFill>
                  <a:srgbClr val="C00000"/>
                </a:solidFill>
                <a:latin typeface="+mj-lt"/>
                <a:cs typeface="Open Sans" panose="020B0606030504020204" pitchFamily="34" charset="0"/>
              </a:rPr>
              <a:t>Orars</a:t>
            </a:r>
            <a:r>
              <a:rPr lang="de-DE" altLang="it-IT" sz="3200" b="1" dirty="0">
                <a:solidFill>
                  <a:srgbClr val="C00000"/>
                </a:solidFill>
                <a:latin typeface="+mj-lt"/>
                <a:cs typeface="Open Sans" panose="020B0606030504020204" pitchFamily="34" charset="0"/>
              </a:rPr>
              <a:t> de </a:t>
            </a:r>
            <a:r>
              <a:rPr lang="de-DE" altLang="it-IT" sz="3200" b="1" dirty="0" err="1">
                <a:solidFill>
                  <a:srgbClr val="C00000"/>
                </a:solidFill>
                <a:latin typeface="+mj-lt"/>
                <a:cs typeface="Open Sans" panose="020B0606030504020204" pitchFamily="34" charset="0"/>
              </a:rPr>
              <a:t>scora</a:t>
            </a:r>
            <a:r>
              <a:rPr lang="de-DE" altLang="it-IT" sz="3200" b="1" dirty="0">
                <a:solidFill>
                  <a:srgbClr val="C00000"/>
                </a:solidFill>
                <a:latin typeface="+mj-lt"/>
                <a:cs typeface="Open Sans" panose="020B0606030504020204" pitchFamily="34" charset="0"/>
              </a:rPr>
              <a:t> y </a:t>
            </a:r>
            <a:r>
              <a:rPr lang="de-DE" altLang="it-IT" sz="3200" b="1" dirty="0" err="1">
                <a:solidFill>
                  <a:srgbClr val="C00000"/>
                </a:solidFill>
                <a:latin typeface="+mj-lt"/>
                <a:cs typeface="Open Sans" panose="020B0606030504020204" pitchFamily="34" charset="0"/>
              </a:rPr>
              <a:t>organisaziun</a:t>
            </a:r>
            <a:endParaRPr lang="de-DE" altLang="it-IT" sz="3200" b="1" dirty="0">
              <a:solidFill>
                <a:srgbClr val="C00000"/>
              </a:solidFill>
              <a:latin typeface="+mj-lt"/>
              <a:cs typeface="Open Sans" panose="020B0606030504020204" pitchFamily="34" charset="0"/>
            </a:endParaRP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2" name="Rechteck 1">
            <a:extLst>
              <a:ext uri="{FF2B5EF4-FFF2-40B4-BE49-F238E27FC236}">
                <a16:creationId xmlns:a16="http://schemas.microsoft.com/office/drawing/2014/main" xmlns="" id="{D6FF12B3-E8E1-4051-B271-2D9C0CA885B4}"/>
              </a:ext>
            </a:extLst>
          </p:cNvPr>
          <p:cNvSpPr/>
          <p:nvPr/>
        </p:nvSpPr>
        <p:spPr>
          <a:xfrm>
            <a:off x="479376" y="2204864"/>
            <a:ext cx="10011692" cy="2923877"/>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endParaRPr lang="it-IT" sz="2000" kern="0" dirty="0">
              <a:solidFill>
                <a:srgbClr val="666D70"/>
              </a:solidFill>
              <a:latin typeface="+mn-lt"/>
            </a:endParaRPr>
          </a:p>
          <a:p>
            <a:pPr marL="342900" indent="-342900" eaLnBrk="1" hangingPunct="1">
              <a:lnSpc>
                <a:spcPts val="2400"/>
              </a:lnSpc>
              <a:spcBef>
                <a:spcPct val="20000"/>
              </a:spcBef>
              <a:buClr>
                <a:srgbClr val="CC2C30"/>
              </a:buClr>
              <a:buSzPct val="50000"/>
              <a:buFont typeface="Wingdings" pitchFamily="2" charset="2"/>
              <a:buChar char="n"/>
              <a:defRPr/>
            </a:pPr>
            <a:endParaRPr lang="it-IT" sz="2000" kern="0" dirty="0">
              <a:solidFill>
                <a:srgbClr val="666D70"/>
              </a:solidFill>
              <a:latin typeface="+mn-lt"/>
            </a:endParaRP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err="1">
                <a:solidFill>
                  <a:srgbClr val="666D70"/>
                </a:solidFill>
                <a:latin typeface="+mn-lt"/>
              </a:rPr>
              <a:t>Situaziun</a:t>
            </a:r>
            <a:r>
              <a:rPr lang="it-IT" sz="2000" kern="0" dirty="0">
                <a:solidFill>
                  <a:srgbClr val="666D70"/>
                </a:solidFill>
                <a:latin typeface="+mn-lt"/>
              </a:rPr>
              <a:t> </a:t>
            </a:r>
            <a:r>
              <a:rPr lang="it-IT" sz="2000" kern="0" dirty="0" err="1">
                <a:solidFill>
                  <a:srgbClr val="666D70"/>
                </a:solidFill>
                <a:latin typeface="+mn-lt"/>
              </a:rPr>
              <a:t>dla</a:t>
            </a:r>
            <a:r>
              <a:rPr lang="it-IT" sz="2000" kern="0" dirty="0">
                <a:solidFill>
                  <a:srgbClr val="666D70"/>
                </a:solidFill>
                <a:latin typeface="+mn-lt"/>
              </a:rPr>
              <a:t> </a:t>
            </a:r>
            <a:r>
              <a:rPr lang="it-IT" sz="2000" kern="0" dirty="0" err="1">
                <a:solidFill>
                  <a:srgbClr val="666D70"/>
                </a:solidFill>
                <a:latin typeface="+mn-lt"/>
              </a:rPr>
              <a:t>lerch</a:t>
            </a:r>
            <a:r>
              <a:rPr lang="it-IT" sz="2000" kern="0" dirty="0">
                <a:solidFill>
                  <a:srgbClr val="666D70"/>
                </a:solidFill>
                <a:latin typeface="+mn-lt"/>
              </a:rPr>
              <a:t> </a:t>
            </a:r>
            <a:r>
              <a:rPr lang="it-IT" sz="2000" kern="0" dirty="0" err="1">
                <a:solidFill>
                  <a:srgbClr val="666D70"/>
                </a:solidFill>
                <a:latin typeface="+mn-lt"/>
              </a:rPr>
              <a:t>aladô</a:t>
            </a:r>
            <a:r>
              <a:rPr lang="it-IT" sz="2000" kern="0" dirty="0">
                <a:solidFill>
                  <a:srgbClr val="666D70"/>
                </a:solidFill>
                <a:latin typeface="+mn-lt"/>
              </a:rPr>
              <a:t> </a:t>
            </a:r>
            <a:r>
              <a:rPr lang="it-IT" sz="2000" kern="0" dirty="0" err="1">
                <a:solidFill>
                  <a:srgbClr val="666D70"/>
                </a:solidFill>
                <a:latin typeface="+mn-lt"/>
              </a:rPr>
              <a:t>dles</a:t>
            </a:r>
            <a:r>
              <a:rPr lang="it-IT" sz="2000" kern="0" dirty="0">
                <a:solidFill>
                  <a:srgbClr val="666D70"/>
                </a:solidFill>
                <a:latin typeface="+mn-lt"/>
              </a:rPr>
              <a:t> </a:t>
            </a:r>
            <a:r>
              <a:rPr lang="it-IT" sz="2000" kern="0" dirty="0" err="1">
                <a:solidFill>
                  <a:srgbClr val="666D70"/>
                </a:solidFill>
                <a:latin typeface="+mn-lt"/>
              </a:rPr>
              <a:t>desposizions</a:t>
            </a:r>
            <a:r>
              <a:rPr lang="it-IT" sz="2000" kern="0" dirty="0">
                <a:solidFill>
                  <a:srgbClr val="666D70"/>
                </a:solidFill>
                <a:latin typeface="+mn-lt"/>
              </a:rPr>
              <a:t> dl </a:t>
            </a:r>
            <a:r>
              <a:rPr lang="it-IT" sz="2000" kern="0" dirty="0" err="1">
                <a:solidFill>
                  <a:srgbClr val="666D70"/>
                </a:solidFill>
                <a:latin typeface="+mn-lt"/>
              </a:rPr>
              <a:t>momënt</a:t>
            </a:r>
            <a:r>
              <a:rPr lang="it-IT" sz="2000" kern="0" dirty="0">
                <a:solidFill>
                  <a:srgbClr val="666D70"/>
                </a:solidFill>
                <a:latin typeface="+mn-lt"/>
              </a:rPr>
              <a:t> (</a:t>
            </a:r>
            <a:r>
              <a:rPr lang="it-IT" sz="2000" kern="0" dirty="0" err="1">
                <a:solidFill>
                  <a:srgbClr val="666D70"/>
                </a:solidFill>
                <a:latin typeface="+mn-lt"/>
              </a:rPr>
              <a:t>ince</a:t>
            </a:r>
            <a:r>
              <a:rPr lang="it-IT" sz="2000" kern="0" dirty="0">
                <a:solidFill>
                  <a:srgbClr val="666D70"/>
                </a:solidFill>
                <a:latin typeface="+mn-lt"/>
              </a:rPr>
              <a:t> </a:t>
            </a:r>
            <a:r>
              <a:rPr lang="it-IT" sz="2000" kern="0" dirty="0" err="1">
                <a:solidFill>
                  <a:srgbClr val="666D70"/>
                </a:solidFill>
                <a:latin typeface="+mn-lt"/>
              </a:rPr>
              <a:t>soluziuns</a:t>
            </a:r>
            <a:r>
              <a:rPr lang="it-IT" sz="2000" kern="0" dirty="0">
                <a:solidFill>
                  <a:srgbClr val="666D70"/>
                </a:solidFill>
                <a:latin typeface="+mn-lt"/>
              </a:rPr>
              <a:t> </a:t>
            </a:r>
            <a:r>
              <a:rPr lang="it-IT" sz="2000" kern="0" dirty="0" err="1">
                <a:solidFill>
                  <a:srgbClr val="666D70"/>
                </a:solidFill>
                <a:latin typeface="+mn-lt"/>
              </a:rPr>
              <a:t>creatives</a:t>
            </a:r>
            <a:r>
              <a:rPr lang="it-IT" sz="2000" kern="0" dirty="0">
                <a:solidFill>
                  <a:srgbClr val="666D70"/>
                </a:solidFill>
                <a:latin typeface="+mn-lt"/>
              </a:rPr>
              <a:t> – porti, locai te y fora </a:t>
            </a:r>
            <a:r>
              <a:rPr lang="it-IT" sz="2000" kern="0" dirty="0" err="1">
                <a:solidFill>
                  <a:srgbClr val="666D70"/>
                </a:solidFill>
                <a:latin typeface="+mn-lt"/>
              </a:rPr>
              <a:t>dla</a:t>
            </a:r>
            <a:r>
              <a:rPr lang="it-IT" sz="2000" kern="0" dirty="0">
                <a:solidFill>
                  <a:srgbClr val="666D70"/>
                </a:solidFill>
                <a:latin typeface="+mn-lt"/>
              </a:rPr>
              <a:t> scora)</a:t>
            </a: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err="1">
                <a:solidFill>
                  <a:srgbClr val="666D70"/>
                </a:solidFill>
                <a:latin typeface="+mn-lt"/>
              </a:rPr>
              <a:t>Formaziun</a:t>
            </a:r>
            <a:r>
              <a:rPr lang="it-IT" sz="2000" kern="0" dirty="0">
                <a:solidFill>
                  <a:srgbClr val="666D70"/>
                </a:solidFill>
                <a:latin typeface="+mn-lt"/>
              </a:rPr>
              <a:t> de classes </a:t>
            </a:r>
            <a:r>
              <a:rPr lang="it-IT" sz="2000" kern="0" dirty="0" err="1">
                <a:solidFill>
                  <a:srgbClr val="666D70"/>
                </a:solidFill>
                <a:latin typeface="+mn-lt"/>
              </a:rPr>
              <a:t>implü</a:t>
            </a:r>
            <a:r>
              <a:rPr lang="it-IT" sz="2000" kern="0" dirty="0">
                <a:solidFill>
                  <a:srgbClr val="666D70"/>
                </a:solidFill>
                <a:latin typeface="+mn-lt"/>
              </a:rPr>
              <a:t> </a:t>
            </a:r>
            <a:r>
              <a:rPr lang="it-IT" sz="2000" kern="0" dirty="0" err="1">
                <a:solidFill>
                  <a:srgbClr val="666D70"/>
                </a:solidFill>
                <a:latin typeface="+mn-lt"/>
              </a:rPr>
              <a:t>olache</a:t>
            </a:r>
            <a:r>
              <a:rPr lang="it-IT" sz="2000" kern="0" dirty="0">
                <a:solidFill>
                  <a:srgbClr val="666D70"/>
                </a:solidFill>
                <a:latin typeface="+mn-lt"/>
              </a:rPr>
              <a:t> al </a:t>
            </a:r>
            <a:r>
              <a:rPr lang="it-IT" sz="2000" kern="0" dirty="0" err="1">
                <a:solidFill>
                  <a:srgbClr val="666D70"/>
                </a:solidFill>
                <a:latin typeface="+mn-lt"/>
              </a:rPr>
              <a:t>é</a:t>
            </a:r>
            <a:r>
              <a:rPr lang="it-IT" sz="2000" kern="0" dirty="0">
                <a:solidFill>
                  <a:srgbClr val="666D70"/>
                </a:solidFill>
                <a:latin typeface="+mn-lt"/>
              </a:rPr>
              <a:t> </a:t>
            </a:r>
            <a:r>
              <a:rPr lang="it-IT" sz="2000" kern="0" dirty="0" err="1">
                <a:solidFill>
                  <a:srgbClr val="666D70"/>
                </a:solidFill>
                <a:latin typeface="+mn-lt"/>
              </a:rPr>
              <a:t>debojëgn</a:t>
            </a:r>
            <a:endParaRPr lang="it-IT" sz="2000" kern="0" dirty="0">
              <a:solidFill>
                <a:srgbClr val="666D70"/>
              </a:solidFill>
              <a:latin typeface="+mn-lt"/>
            </a:endParaRP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Garanzia de </a:t>
            </a:r>
            <a:r>
              <a:rPr lang="it-IT" sz="2000" kern="0" dirty="0" err="1">
                <a:solidFill>
                  <a:srgbClr val="666D70"/>
                </a:solidFill>
                <a:latin typeface="+mn-lt"/>
              </a:rPr>
              <a:t>na</a:t>
            </a:r>
            <a:r>
              <a:rPr lang="it-IT" sz="2000" kern="0" dirty="0">
                <a:solidFill>
                  <a:srgbClr val="666D70"/>
                </a:solidFill>
                <a:latin typeface="+mn-lt"/>
              </a:rPr>
              <a:t> </a:t>
            </a:r>
            <a:r>
              <a:rPr lang="it-IT" sz="2000" kern="0" dirty="0" err="1">
                <a:solidFill>
                  <a:srgbClr val="666D70"/>
                </a:solidFill>
                <a:latin typeface="+mn-lt"/>
              </a:rPr>
              <a:t>oferta</a:t>
            </a:r>
            <a:r>
              <a:rPr lang="it-IT" sz="2000" kern="0" dirty="0">
                <a:solidFill>
                  <a:srgbClr val="666D70"/>
                </a:solidFill>
                <a:latin typeface="+mn-lt"/>
              </a:rPr>
              <a:t> formativa </a:t>
            </a:r>
            <a:r>
              <a:rPr lang="it-IT" sz="2000" kern="0" dirty="0" err="1">
                <a:solidFill>
                  <a:srgbClr val="666D70"/>
                </a:solidFill>
                <a:latin typeface="+mn-lt"/>
              </a:rPr>
              <a:t>stabila</a:t>
            </a:r>
            <a:r>
              <a:rPr lang="it-IT" sz="2000" kern="0" dirty="0">
                <a:solidFill>
                  <a:srgbClr val="666D70"/>
                </a:solidFill>
                <a:latin typeface="+mn-lt"/>
              </a:rPr>
              <a:t> y </a:t>
            </a:r>
            <a:r>
              <a:rPr lang="it-IT" sz="2000" kern="0" dirty="0" err="1">
                <a:solidFill>
                  <a:srgbClr val="666D70"/>
                </a:solidFill>
                <a:latin typeface="+mn-lt"/>
              </a:rPr>
              <a:t>ecuilibrada</a:t>
            </a:r>
            <a:endParaRPr lang="it-IT" sz="2000" kern="0" dirty="0">
              <a:solidFill>
                <a:srgbClr val="666D70"/>
              </a:solidFill>
              <a:latin typeface="+mn-lt"/>
            </a:endParaRP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err="1">
                <a:solidFill>
                  <a:srgbClr val="666D70"/>
                </a:solidFill>
                <a:latin typeface="+mn-lt"/>
              </a:rPr>
              <a:t>Cheder</a:t>
            </a:r>
            <a:r>
              <a:rPr lang="it-IT" sz="2000" kern="0" dirty="0">
                <a:solidFill>
                  <a:srgbClr val="666D70"/>
                </a:solidFill>
                <a:latin typeface="+mn-lt"/>
              </a:rPr>
              <a:t> orar da </a:t>
            </a:r>
            <a:r>
              <a:rPr lang="it-IT" sz="2000" kern="0" dirty="0" err="1">
                <a:solidFill>
                  <a:srgbClr val="666D70"/>
                </a:solidFill>
                <a:latin typeface="+mn-lt"/>
              </a:rPr>
              <a:t>messëi</a:t>
            </a:r>
            <a:r>
              <a:rPr lang="it-IT" sz="2000" kern="0" dirty="0">
                <a:solidFill>
                  <a:srgbClr val="666D70"/>
                </a:solidFill>
                <a:latin typeface="+mn-lt"/>
              </a:rPr>
              <a:t> </a:t>
            </a:r>
            <a:r>
              <a:rPr lang="it-IT" sz="2000" kern="0" dirty="0" err="1">
                <a:solidFill>
                  <a:srgbClr val="666D70"/>
                </a:solidFill>
                <a:latin typeface="+mn-lt"/>
              </a:rPr>
              <a:t>modifiché</a:t>
            </a:r>
            <a:r>
              <a:rPr lang="it-IT" sz="2000" kern="0" dirty="0">
                <a:solidFill>
                  <a:srgbClr val="666D70"/>
                </a:solidFill>
                <a:latin typeface="+mn-lt"/>
              </a:rPr>
              <a:t> (</a:t>
            </a:r>
            <a:r>
              <a:rPr lang="it-IT" sz="2000" kern="0" dirty="0" err="1">
                <a:solidFill>
                  <a:srgbClr val="666D70"/>
                </a:solidFill>
                <a:latin typeface="+mn-lt"/>
              </a:rPr>
              <a:t>aladô</a:t>
            </a:r>
            <a:r>
              <a:rPr lang="it-IT" sz="2000" kern="0" dirty="0">
                <a:solidFill>
                  <a:srgbClr val="666D70"/>
                </a:solidFill>
                <a:latin typeface="+mn-lt"/>
              </a:rPr>
              <a:t> </a:t>
            </a:r>
            <a:r>
              <a:rPr lang="it-IT" sz="2000" kern="0" dirty="0" err="1">
                <a:solidFill>
                  <a:srgbClr val="666D70"/>
                </a:solidFill>
                <a:latin typeface="+mn-lt"/>
              </a:rPr>
              <a:t>dles</a:t>
            </a:r>
            <a:r>
              <a:rPr lang="it-IT" sz="2000" kern="0" dirty="0">
                <a:solidFill>
                  <a:srgbClr val="666D70"/>
                </a:solidFill>
                <a:latin typeface="+mn-lt"/>
              </a:rPr>
              <a:t> </a:t>
            </a:r>
            <a:r>
              <a:rPr lang="it-IT" sz="2000" kern="0" dirty="0" err="1">
                <a:solidFill>
                  <a:srgbClr val="666D70"/>
                </a:solidFill>
                <a:latin typeface="+mn-lt"/>
              </a:rPr>
              <a:t>Indicazuns</a:t>
            </a:r>
            <a:r>
              <a:rPr lang="it-IT" sz="2000" kern="0" dirty="0">
                <a:solidFill>
                  <a:srgbClr val="666D70"/>
                </a:solidFill>
                <a:latin typeface="+mn-lt"/>
              </a:rPr>
              <a:t> </a:t>
            </a:r>
            <a:r>
              <a:rPr lang="it-IT" sz="2000" kern="0" dirty="0" err="1">
                <a:solidFill>
                  <a:srgbClr val="666D70"/>
                </a:solidFill>
                <a:latin typeface="+mn-lt"/>
              </a:rPr>
              <a:t>Provinziales</a:t>
            </a:r>
            <a:r>
              <a:rPr lang="it-IT" sz="2000" kern="0" dirty="0">
                <a:solidFill>
                  <a:srgbClr val="666D70"/>
                </a:solidFill>
                <a:latin typeface="+mn-lt"/>
              </a:rPr>
              <a:t>)</a:t>
            </a:r>
          </a:p>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err="1">
                <a:solidFill>
                  <a:srgbClr val="666D70"/>
                </a:solidFill>
                <a:latin typeface="+mn-lt"/>
              </a:rPr>
              <a:t>Entrada</a:t>
            </a:r>
            <a:r>
              <a:rPr lang="it-IT" sz="2000" kern="0" dirty="0">
                <a:solidFill>
                  <a:srgbClr val="666D70"/>
                </a:solidFill>
                <a:latin typeface="+mn-lt"/>
              </a:rPr>
              <a:t> y </a:t>
            </a:r>
            <a:r>
              <a:rPr lang="it-IT" sz="2000" kern="0" dirty="0" err="1">
                <a:solidFill>
                  <a:srgbClr val="666D70"/>
                </a:solidFill>
                <a:latin typeface="+mn-lt"/>
              </a:rPr>
              <a:t>sortida</a:t>
            </a:r>
            <a:r>
              <a:rPr lang="it-IT" sz="2000" kern="0" dirty="0">
                <a:solidFill>
                  <a:srgbClr val="666D70"/>
                </a:solidFill>
                <a:latin typeface="+mn-lt"/>
              </a:rPr>
              <a:t> </a:t>
            </a:r>
            <a:r>
              <a:rPr lang="it-IT" sz="2000" kern="0" dirty="0" err="1">
                <a:solidFill>
                  <a:srgbClr val="666D70"/>
                </a:solidFill>
                <a:latin typeface="+mn-lt"/>
              </a:rPr>
              <a:t>flessibla</a:t>
            </a:r>
            <a:endParaRPr lang="it-IT" sz="2000" kern="0" dirty="0">
              <a:solidFill>
                <a:srgbClr val="666D70"/>
              </a:solidFill>
              <a:latin typeface="+mn-lt"/>
            </a:endParaRPr>
          </a:p>
        </p:txBody>
      </p:sp>
    </p:spTree>
    <p:extLst>
      <p:ext uri="{BB962C8B-B14F-4D97-AF65-F5344CB8AC3E}">
        <p14:creationId xmlns:p14="http://schemas.microsoft.com/office/powerpoint/2010/main" val="196565716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1239053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000" b="1" dirty="0">
                <a:solidFill>
                  <a:srgbClr val="C00000"/>
                </a:solidFill>
                <a:latin typeface="+mj-lt"/>
                <a:cs typeface="Open Sans" panose="020B0606030504020204" pitchFamily="34" charset="0"/>
              </a:rPr>
              <a:t>Schülertransport - Trasporto </a:t>
            </a:r>
            <a:r>
              <a:rPr lang="de-DE" altLang="it-IT" sz="3000" b="1" dirty="0" err="1">
                <a:solidFill>
                  <a:srgbClr val="C00000"/>
                </a:solidFill>
                <a:latin typeface="+mj-lt"/>
                <a:cs typeface="Open Sans" panose="020B0606030504020204" pitchFamily="34" charset="0"/>
              </a:rPr>
              <a:t>scolastico</a:t>
            </a:r>
            <a:r>
              <a:rPr lang="de-DE" altLang="it-IT" sz="3000" b="1" dirty="0">
                <a:solidFill>
                  <a:srgbClr val="C00000"/>
                </a:solidFill>
                <a:latin typeface="+mj-lt"/>
                <a:cs typeface="Open Sans" panose="020B0606030504020204" pitchFamily="34" charset="0"/>
              </a:rPr>
              <a:t> – </a:t>
            </a:r>
            <a:r>
              <a:rPr lang="de-DE" altLang="it-IT" sz="3000" b="1" dirty="0" err="1">
                <a:solidFill>
                  <a:srgbClr val="C00000"/>
                </a:solidFill>
                <a:latin typeface="+mj-lt"/>
                <a:cs typeface="Open Sans" panose="020B0606030504020204" pitchFamily="34" charset="0"/>
              </a:rPr>
              <a:t>Trasport</a:t>
            </a:r>
            <a:r>
              <a:rPr lang="de-DE" altLang="it-IT" sz="3000" b="1" dirty="0">
                <a:solidFill>
                  <a:srgbClr val="C00000"/>
                </a:solidFill>
                <a:latin typeface="+mj-lt"/>
                <a:cs typeface="Open Sans" panose="020B0606030504020204" pitchFamily="34" charset="0"/>
              </a:rPr>
              <a:t> </a:t>
            </a:r>
            <a:r>
              <a:rPr lang="de-DE" altLang="it-IT" sz="3000" b="1" dirty="0" err="1">
                <a:solidFill>
                  <a:srgbClr val="C00000"/>
                </a:solidFill>
                <a:latin typeface="+mj-lt"/>
                <a:cs typeface="Open Sans" panose="020B0606030504020204" pitchFamily="34" charset="0"/>
              </a:rPr>
              <a:t>scolastich</a:t>
            </a:r>
            <a:r>
              <a:rPr lang="de-DE" altLang="it-IT" sz="3000" b="1" dirty="0">
                <a:solidFill>
                  <a:srgbClr val="C00000"/>
                </a:solidFill>
                <a:latin typeface="+mj-lt"/>
                <a:cs typeface="Open Sans" panose="020B0606030504020204" pitchFamily="34" charset="0"/>
              </a:rPr>
              <a:t> </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2" name="Rechteck 1">
            <a:extLst>
              <a:ext uri="{FF2B5EF4-FFF2-40B4-BE49-F238E27FC236}">
                <a16:creationId xmlns:a16="http://schemas.microsoft.com/office/drawing/2014/main" xmlns="" id="{D6FF12B3-E8E1-4051-B271-2D9C0CA885B4}"/>
              </a:ext>
            </a:extLst>
          </p:cNvPr>
          <p:cNvSpPr/>
          <p:nvPr/>
        </p:nvSpPr>
        <p:spPr>
          <a:xfrm>
            <a:off x="402208" y="1982158"/>
            <a:ext cx="11094392" cy="4708981"/>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endParaRPr lang="it-IT" sz="2000" kern="0" dirty="0">
              <a:solidFill>
                <a:srgbClr val="666D70"/>
              </a:solidFill>
              <a:latin typeface="+mn-lt"/>
            </a:endParaRPr>
          </a:p>
          <a:p>
            <a:pPr marL="342900" lvl="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Sarà una vera sfida organizzare il trasporto pubblico scolastico</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Vengono studiati diversi scenari per permettere l’ingresso a tutti gli alunni</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La priorità è garantire il trasporto pubblico per tutti gli alunni specialmente nelle zone periferiche.</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La Regione o PA verificano la compatibilità del calendario con l’organizzazione dei servizi di trasporto, assumendo le decisioni conseguenti, valutando in concreto quali misure possono essere attuate per soddisfare la domanda di trasporto correlata alla diversificazione degli orari, anche con potenziamento di alcune linee e con indicazione delle eventuali risorse aggiuntive necessarie.</a:t>
            </a:r>
          </a:p>
          <a:p>
            <a:pPr marL="342900" lvl="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In proposito si osserva che lo scaglionamento degli orari potrebbe risultare positivo per evitare i picchi di punta in ambito urbano, ma presenterà inevitabili criticità per il trasporto extraurbano, meno coperto da frequenze ripetitive in archi temporali ristretti. Proprio in ordine a tale tipologia è prevedibile un aggravio di costi ove si voglia garantire un servizio ottimale.</a:t>
            </a:r>
          </a:p>
        </p:txBody>
      </p:sp>
    </p:spTree>
    <p:extLst>
      <p:ext uri="{BB962C8B-B14F-4D97-AF65-F5344CB8AC3E}">
        <p14:creationId xmlns:p14="http://schemas.microsoft.com/office/powerpoint/2010/main" val="3293227787"/>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2">
            <a:extLst>
              <a:ext uri="{FF2B5EF4-FFF2-40B4-BE49-F238E27FC236}">
                <a16:creationId xmlns:a16="http://schemas.microsoft.com/office/drawing/2014/main" xmlns="" id="{5A924227-85AE-47AD-8567-1F929D8EF914}"/>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4521"/>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4" name="Textfeld 4">
            <a:extLst>
              <a:ext uri="{FF2B5EF4-FFF2-40B4-BE49-F238E27FC236}">
                <a16:creationId xmlns:a16="http://schemas.microsoft.com/office/drawing/2014/main" xmlns="" id="{F1E3CA53-114A-459E-81B2-E198635EA62D}"/>
              </a:ext>
            </a:extLst>
          </p:cNvPr>
          <p:cNvSpPr txBox="1">
            <a:spLocks noChangeArrowheads="1"/>
          </p:cNvSpPr>
          <p:nvPr/>
        </p:nvSpPr>
        <p:spPr bwMode="auto">
          <a:xfrm>
            <a:off x="-96688" y="2276475"/>
            <a:ext cx="12025336"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dirty="0">
                <a:solidFill>
                  <a:schemeClr val="bg1"/>
                </a:solidFill>
                <a:latin typeface="+mj-lt"/>
              </a:rPr>
              <a:t>Ausblick Schulstart Herbst</a:t>
            </a:r>
          </a:p>
          <a:p>
            <a:pPr algn="ctr"/>
            <a:r>
              <a:rPr lang="de-DE" altLang="de-DE" sz="2000" dirty="0">
                <a:solidFill>
                  <a:schemeClr val="bg1"/>
                </a:solidFill>
                <a:latin typeface="+mj-lt"/>
              </a:rPr>
              <a:t> </a:t>
            </a:r>
          </a:p>
          <a:p>
            <a:pPr algn="ctr"/>
            <a:r>
              <a:rPr lang="it-IT" altLang="de-DE" sz="4800" dirty="0" err="1">
                <a:solidFill>
                  <a:schemeClr val="bg1"/>
                </a:solidFill>
                <a:latin typeface="+mj-lt"/>
              </a:rPr>
              <a:t>Preparaziun</a:t>
            </a:r>
            <a:r>
              <a:rPr lang="it-IT" altLang="de-DE" sz="4800" dirty="0">
                <a:solidFill>
                  <a:schemeClr val="bg1"/>
                </a:solidFill>
                <a:latin typeface="+mj-lt"/>
              </a:rPr>
              <a:t> </a:t>
            </a:r>
            <a:r>
              <a:rPr lang="it-IT" altLang="de-DE" sz="4800" dirty="0" err="1">
                <a:solidFill>
                  <a:schemeClr val="bg1"/>
                </a:solidFill>
                <a:latin typeface="+mj-lt"/>
              </a:rPr>
              <a:t>ann</a:t>
            </a:r>
            <a:r>
              <a:rPr lang="it-IT" altLang="de-DE" sz="4800" dirty="0">
                <a:solidFill>
                  <a:schemeClr val="bg1"/>
                </a:solidFill>
                <a:latin typeface="+mj-lt"/>
              </a:rPr>
              <a:t> de scora</a:t>
            </a:r>
          </a:p>
          <a:p>
            <a:pPr algn="ctr"/>
            <a:endParaRPr lang="it-IT" altLang="de-DE" sz="2000" i="1" dirty="0">
              <a:solidFill>
                <a:schemeClr val="bg1"/>
              </a:solidFill>
              <a:latin typeface="+mj-lt"/>
            </a:endParaRPr>
          </a:p>
          <a:p>
            <a:pPr algn="ctr"/>
            <a:r>
              <a:rPr lang="it-IT" altLang="de-DE" sz="4800" u="sng" dirty="0">
                <a:solidFill>
                  <a:schemeClr val="bg1"/>
                </a:solidFill>
                <a:latin typeface="+mj-lt"/>
              </a:rPr>
              <a:t>Prospettive per la scuola in autunno</a:t>
            </a:r>
            <a:r>
              <a:rPr lang="it-IT" altLang="de-DE" sz="4800" u="sng" dirty="0">
                <a:solidFill>
                  <a:schemeClr val="bg1"/>
                </a:solidFill>
                <a:latin typeface="Open Sans" panose="020B0606030504020204"/>
              </a:rPr>
              <a:t>  </a:t>
            </a:r>
          </a:p>
          <a:p>
            <a:pPr algn="ctr"/>
            <a:endParaRPr lang="de-DE" altLang="de-DE" sz="5400" dirty="0">
              <a:solidFill>
                <a:schemeClr val="bg1"/>
              </a:solidFill>
            </a:endParaRPr>
          </a:p>
        </p:txBody>
      </p:sp>
    </p:spTree>
    <p:extLst>
      <p:ext uri="{BB962C8B-B14F-4D97-AF65-F5344CB8AC3E}">
        <p14:creationId xmlns:p14="http://schemas.microsoft.com/office/powerpoint/2010/main" val="97334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82140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La scuola </a:t>
            </a:r>
            <a:r>
              <a:rPr lang="de-DE" altLang="it-IT" sz="3200" b="1" dirty="0" err="1">
                <a:solidFill>
                  <a:srgbClr val="C00000"/>
                </a:solidFill>
                <a:latin typeface="+mj-lt"/>
                <a:cs typeface="Open Sans" panose="020B0606030504020204" pitchFamily="34" charset="0"/>
              </a:rPr>
              <a:t>riparte</a:t>
            </a:r>
            <a:r>
              <a:rPr lang="de-DE" altLang="it-IT" sz="3200" b="1" dirty="0">
                <a:solidFill>
                  <a:srgbClr val="C00000"/>
                </a:solidFill>
                <a:latin typeface="+mj-lt"/>
                <a:cs typeface="Open Sans" panose="020B0606030504020204" pitchFamily="34" charset="0"/>
              </a:rPr>
              <a:t> in Alto Adige  </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5" name="Fumetto: ovale 4">
            <a:extLst>
              <a:ext uri="{FF2B5EF4-FFF2-40B4-BE49-F238E27FC236}">
                <a16:creationId xmlns:a16="http://schemas.microsoft.com/office/drawing/2014/main" xmlns="" id="{091166A5-2E07-4B9F-8728-A7F959A044CB}"/>
              </a:ext>
            </a:extLst>
          </p:cNvPr>
          <p:cNvSpPr/>
          <p:nvPr/>
        </p:nvSpPr>
        <p:spPr>
          <a:xfrm>
            <a:off x="335360" y="2777886"/>
            <a:ext cx="1847528" cy="1224136"/>
          </a:xfrm>
          <a:prstGeom prst="wedgeEllipseCallout">
            <a:avLst>
              <a:gd name="adj1" fmla="val 73348"/>
              <a:gd name="adj2" fmla="val 10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Quando?</a:t>
            </a:r>
          </a:p>
        </p:txBody>
      </p:sp>
      <p:sp>
        <p:nvSpPr>
          <p:cNvPr id="6" name="Rettangolo 5">
            <a:extLst>
              <a:ext uri="{FF2B5EF4-FFF2-40B4-BE49-F238E27FC236}">
                <a16:creationId xmlns:a16="http://schemas.microsoft.com/office/drawing/2014/main" xmlns="" id="{0B3FF5BC-CA7E-43C7-A28A-8234342D8726}"/>
              </a:ext>
            </a:extLst>
          </p:cNvPr>
          <p:cNvSpPr/>
          <p:nvPr/>
        </p:nvSpPr>
        <p:spPr>
          <a:xfrm>
            <a:off x="2999656" y="3065918"/>
            <a:ext cx="331236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rPr>
              <a:t>7 settembre 2020</a:t>
            </a:r>
          </a:p>
        </p:txBody>
      </p:sp>
      <p:sp>
        <p:nvSpPr>
          <p:cNvPr id="7" name="Fumetto: ovale 6">
            <a:extLst>
              <a:ext uri="{FF2B5EF4-FFF2-40B4-BE49-F238E27FC236}">
                <a16:creationId xmlns:a16="http://schemas.microsoft.com/office/drawing/2014/main" xmlns="" id="{B2137D7D-E903-49B7-80C9-85449702FC2F}"/>
              </a:ext>
            </a:extLst>
          </p:cNvPr>
          <p:cNvSpPr/>
          <p:nvPr/>
        </p:nvSpPr>
        <p:spPr>
          <a:xfrm>
            <a:off x="369377" y="4704590"/>
            <a:ext cx="1847528" cy="1224136"/>
          </a:xfrm>
          <a:prstGeom prst="wedgeEllipseCallout">
            <a:avLst>
              <a:gd name="adj1" fmla="val 73348"/>
              <a:gd name="adj2" fmla="val 10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Come?</a:t>
            </a:r>
          </a:p>
        </p:txBody>
      </p:sp>
      <p:grpSp>
        <p:nvGrpSpPr>
          <p:cNvPr id="4" name="Gruppo 3">
            <a:extLst>
              <a:ext uri="{FF2B5EF4-FFF2-40B4-BE49-F238E27FC236}">
                <a16:creationId xmlns:a16="http://schemas.microsoft.com/office/drawing/2014/main" xmlns="" id="{5AA9DD12-311E-4D64-BE8D-99FCE95DB4F3}"/>
              </a:ext>
            </a:extLst>
          </p:cNvPr>
          <p:cNvGrpSpPr/>
          <p:nvPr/>
        </p:nvGrpSpPr>
        <p:grpSpPr>
          <a:xfrm>
            <a:off x="8060468" y="244"/>
            <a:ext cx="4126130" cy="6831959"/>
            <a:chOff x="8060468" y="244"/>
            <a:chExt cx="4126130" cy="6831959"/>
          </a:xfrm>
        </p:grpSpPr>
        <p:pic>
          <p:nvPicPr>
            <p:cNvPr id="8" name="Immagine 7">
              <a:extLst>
                <a:ext uri="{FF2B5EF4-FFF2-40B4-BE49-F238E27FC236}">
                  <a16:creationId xmlns:a16="http://schemas.microsoft.com/office/drawing/2014/main" xmlns="" id="{F011218B-0F63-4DB4-AE8F-7ECA3D00AA8D}"/>
                </a:ext>
              </a:extLst>
            </p:cNvPr>
            <p:cNvPicPr>
              <a:picLocks noChangeAspect="1"/>
            </p:cNvPicPr>
            <p:nvPr/>
          </p:nvPicPr>
          <p:blipFill>
            <a:blip r:embed="rId3"/>
            <a:stretch>
              <a:fillRect/>
            </a:stretch>
          </p:blipFill>
          <p:spPr>
            <a:xfrm>
              <a:off x="8060468" y="244"/>
              <a:ext cx="4126130" cy="6831959"/>
            </a:xfrm>
            <a:prstGeom prst="rect">
              <a:avLst/>
            </a:prstGeom>
          </p:spPr>
        </p:pic>
        <p:sp>
          <p:nvSpPr>
            <p:cNvPr id="9" name="Ovale 8">
              <a:extLst>
                <a:ext uri="{FF2B5EF4-FFF2-40B4-BE49-F238E27FC236}">
                  <a16:creationId xmlns:a16="http://schemas.microsoft.com/office/drawing/2014/main" xmlns="" id="{8D895A3D-4539-48F3-963F-1FE1DAC64549}"/>
                </a:ext>
              </a:extLst>
            </p:cNvPr>
            <p:cNvSpPr/>
            <p:nvPr/>
          </p:nvSpPr>
          <p:spPr>
            <a:xfrm>
              <a:off x="10500380" y="3501008"/>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GRIGIO</a:t>
              </a:r>
            </a:p>
          </p:txBody>
        </p:sp>
      </p:grpSp>
      <p:sp>
        <p:nvSpPr>
          <p:cNvPr id="10" name="Rettangolo 9">
            <a:extLst>
              <a:ext uri="{FF2B5EF4-FFF2-40B4-BE49-F238E27FC236}">
                <a16:creationId xmlns:a16="http://schemas.microsoft.com/office/drawing/2014/main" xmlns="" id="{9639F026-A3D4-47EF-A32E-FCD84897A01B}"/>
              </a:ext>
            </a:extLst>
          </p:cNvPr>
          <p:cNvSpPr/>
          <p:nvPr/>
        </p:nvSpPr>
        <p:spPr>
          <a:xfrm>
            <a:off x="2927648" y="4938126"/>
            <a:ext cx="331236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Sono stati individuati tre differenti scenari</a:t>
            </a:r>
          </a:p>
        </p:txBody>
      </p:sp>
    </p:spTree>
    <p:extLst>
      <p:ext uri="{BB962C8B-B14F-4D97-AF65-F5344CB8AC3E}">
        <p14:creationId xmlns:p14="http://schemas.microsoft.com/office/powerpoint/2010/main" val="407144775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82140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La scuola </a:t>
            </a:r>
            <a:r>
              <a:rPr lang="de-DE" altLang="it-IT" sz="3200" b="1" dirty="0" err="1">
                <a:solidFill>
                  <a:srgbClr val="C00000"/>
                </a:solidFill>
                <a:latin typeface="+mj-lt"/>
                <a:cs typeface="Open Sans" panose="020B0606030504020204" pitchFamily="34" charset="0"/>
              </a:rPr>
              <a:t>riparte</a:t>
            </a:r>
            <a:r>
              <a:rPr lang="de-DE" altLang="it-IT" sz="3200" b="1" dirty="0">
                <a:solidFill>
                  <a:srgbClr val="C00000"/>
                </a:solidFill>
                <a:latin typeface="+mj-lt"/>
                <a:cs typeface="Open Sans" panose="020B0606030504020204" pitchFamily="34" charset="0"/>
              </a:rPr>
              <a:t> in Alto Adige  </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2" name="Rechteck 1">
            <a:extLst>
              <a:ext uri="{FF2B5EF4-FFF2-40B4-BE49-F238E27FC236}">
                <a16:creationId xmlns:a16="http://schemas.microsoft.com/office/drawing/2014/main" xmlns="" id="{D6FF12B3-E8E1-4051-B271-2D9C0CA885B4}"/>
              </a:ext>
            </a:extLst>
          </p:cNvPr>
          <p:cNvSpPr/>
          <p:nvPr/>
        </p:nvSpPr>
        <p:spPr>
          <a:xfrm>
            <a:off x="1842368" y="2443768"/>
            <a:ext cx="9988848" cy="769441"/>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Norme su </a:t>
            </a:r>
            <a:r>
              <a:rPr lang="it-IT" sz="2000" b="1" kern="0" dirty="0">
                <a:solidFill>
                  <a:srgbClr val="666D70"/>
                </a:solidFill>
                <a:latin typeface="+mn-lt"/>
              </a:rPr>
              <a:t>assembramento</a:t>
            </a:r>
            <a:r>
              <a:rPr lang="it-IT" sz="2000" kern="0" dirty="0">
                <a:solidFill>
                  <a:srgbClr val="666D70"/>
                </a:solidFill>
                <a:latin typeface="+mn-lt"/>
              </a:rPr>
              <a:t> e </a:t>
            </a:r>
            <a:r>
              <a:rPr lang="it-IT" sz="2000" b="1" kern="0" dirty="0">
                <a:solidFill>
                  <a:srgbClr val="666D70"/>
                </a:solidFill>
                <a:latin typeface="+mn-lt"/>
              </a:rPr>
              <a:t>igiene</a:t>
            </a:r>
            <a:r>
              <a:rPr lang="it-IT" sz="2000" kern="0" dirty="0">
                <a:solidFill>
                  <a:srgbClr val="666D70"/>
                </a:solidFill>
                <a:latin typeface="+mn-lt"/>
              </a:rPr>
              <a:t>.</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Mascherina</a:t>
            </a:r>
            <a:r>
              <a:rPr lang="it-IT" sz="2000" kern="0" dirty="0">
                <a:solidFill>
                  <a:srgbClr val="666D70"/>
                </a:solidFill>
                <a:latin typeface="+mn-lt"/>
              </a:rPr>
              <a:t> </a:t>
            </a:r>
            <a:r>
              <a:rPr lang="it-IT" sz="2000" b="1" kern="0" dirty="0">
                <a:solidFill>
                  <a:srgbClr val="666D70"/>
                </a:solidFill>
                <a:latin typeface="+mn-lt"/>
              </a:rPr>
              <a:t>solo negli spazi comuni </a:t>
            </a:r>
            <a:r>
              <a:rPr lang="it-IT" sz="2000" kern="0" dirty="0">
                <a:solidFill>
                  <a:srgbClr val="666D70"/>
                </a:solidFill>
                <a:latin typeface="+mn-lt"/>
              </a:rPr>
              <a:t>o quando il distanziamento non è possibile</a:t>
            </a:r>
          </a:p>
        </p:txBody>
      </p:sp>
      <p:sp>
        <p:nvSpPr>
          <p:cNvPr id="5" name="Ovale 4">
            <a:extLst>
              <a:ext uri="{FF2B5EF4-FFF2-40B4-BE49-F238E27FC236}">
                <a16:creationId xmlns:a16="http://schemas.microsoft.com/office/drawing/2014/main" xmlns="" id="{AB86FC51-FDE8-48B5-95BC-715A5CAE7EED}"/>
              </a:ext>
            </a:extLst>
          </p:cNvPr>
          <p:cNvSpPr/>
          <p:nvPr/>
        </p:nvSpPr>
        <p:spPr>
          <a:xfrm>
            <a:off x="217127" y="2298301"/>
            <a:ext cx="1440160"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0"/>
                <a:solidFill>
                  <a:schemeClr val="tx1"/>
                </a:solidFill>
                <a:effectLst>
                  <a:outerShdw blurRad="38100" dist="19050" dir="2700000" algn="tl" rotWithShape="0">
                    <a:schemeClr val="dk1">
                      <a:alpha val="40000"/>
                    </a:schemeClr>
                  </a:outerShdw>
                </a:effectLst>
              </a:rPr>
              <a:t>VERDE</a:t>
            </a:r>
          </a:p>
        </p:txBody>
      </p:sp>
      <p:sp>
        <p:nvSpPr>
          <p:cNvPr id="6" name="Ovale 5">
            <a:extLst>
              <a:ext uri="{FF2B5EF4-FFF2-40B4-BE49-F238E27FC236}">
                <a16:creationId xmlns:a16="http://schemas.microsoft.com/office/drawing/2014/main" xmlns="" id="{4E3C573D-F584-4A3D-A97A-D276402FAAFF}"/>
              </a:ext>
            </a:extLst>
          </p:cNvPr>
          <p:cNvSpPr/>
          <p:nvPr/>
        </p:nvSpPr>
        <p:spPr>
          <a:xfrm>
            <a:off x="217127" y="3861048"/>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0"/>
                <a:solidFill>
                  <a:schemeClr val="tx1"/>
                </a:solidFill>
                <a:effectLst>
                  <a:outerShdw blurRad="38100" dist="19050" dir="2700000" algn="tl" rotWithShape="0">
                    <a:schemeClr val="dk1">
                      <a:alpha val="40000"/>
                    </a:schemeClr>
                  </a:outerShdw>
                </a:effectLst>
              </a:rPr>
              <a:t>GRIGIO</a:t>
            </a:r>
          </a:p>
        </p:txBody>
      </p:sp>
      <p:sp>
        <p:nvSpPr>
          <p:cNvPr id="7" name="Ovale 6">
            <a:extLst>
              <a:ext uri="{FF2B5EF4-FFF2-40B4-BE49-F238E27FC236}">
                <a16:creationId xmlns:a16="http://schemas.microsoft.com/office/drawing/2014/main" xmlns="" id="{A0121E17-1077-4AAC-96A0-BABDB7ED8B30}"/>
              </a:ext>
            </a:extLst>
          </p:cNvPr>
          <p:cNvSpPr/>
          <p:nvPr/>
        </p:nvSpPr>
        <p:spPr>
          <a:xfrm>
            <a:off x="217127" y="5423795"/>
            <a:ext cx="1440160" cy="136815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0"/>
                <a:solidFill>
                  <a:schemeClr val="tx1"/>
                </a:solidFill>
                <a:effectLst>
                  <a:outerShdw blurRad="38100" dist="19050" dir="2700000" algn="tl" rotWithShape="0">
                    <a:schemeClr val="dk1">
                      <a:alpha val="40000"/>
                    </a:schemeClr>
                  </a:outerShdw>
                </a:effectLst>
              </a:rPr>
              <a:t>ROSSO</a:t>
            </a:r>
          </a:p>
        </p:txBody>
      </p:sp>
      <p:sp>
        <p:nvSpPr>
          <p:cNvPr id="8" name="Rechteck 1">
            <a:extLst>
              <a:ext uri="{FF2B5EF4-FFF2-40B4-BE49-F238E27FC236}">
                <a16:creationId xmlns:a16="http://schemas.microsoft.com/office/drawing/2014/main" xmlns="" id="{34303AF2-91D8-4DDE-A297-AC4DFD333092}"/>
              </a:ext>
            </a:extLst>
          </p:cNvPr>
          <p:cNvSpPr/>
          <p:nvPr/>
        </p:nvSpPr>
        <p:spPr>
          <a:xfrm>
            <a:off x="1842368" y="3666453"/>
            <a:ext cx="9988848" cy="1815882"/>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Situazione </a:t>
            </a:r>
            <a:r>
              <a:rPr lang="it-IT" sz="2000" b="1" kern="0" dirty="0">
                <a:solidFill>
                  <a:srgbClr val="666D70"/>
                </a:solidFill>
                <a:latin typeface="+mn-lt"/>
              </a:rPr>
              <a:t>simile a fine maggio</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1 metro </a:t>
            </a:r>
            <a:r>
              <a:rPr lang="it-IT" sz="2000" kern="0" dirty="0">
                <a:solidFill>
                  <a:srgbClr val="666D70"/>
                </a:solidFill>
                <a:latin typeface="+mn-lt"/>
              </a:rPr>
              <a:t>di </a:t>
            </a:r>
            <a:r>
              <a:rPr lang="it-IT" sz="2000" b="1" kern="0" dirty="0">
                <a:solidFill>
                  <a:srgbClr val="666D70"/>
                </a:solidFill>
                <a:latin typeface="+mn-lt"/>
              </a:rPr>
              <a:t>distanza</a:t>
            </a:r>
            <a:r>
              <a:rPr lang="it-IT" sz="2000" kern="0" dirty="0">
                <a:solidFill>
                  <a:srgbClr val="666D70"/>
                </a:solidFill>
                <a:latin typeface="+mn-lt"/>
              </a:rPr>
              <a:t> e </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Mascherine </a:t>
            </a:r>
            <a:r>
              <a:rPr lang="it-IT" sz="2000" kern="0" dirty="0">
                <a:solidFill>
                  <a:srgbClr val="666D70"/>
                </a:solidFill>
                <a:latin typeface="+mn-lt"/>
              </a:rPr>
              <a:t>per docenti e studenti</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Linee guida di istituto </a:t>
            </a:r>
            <a:r>
              <a:rPr lang="it-IT" sz="2000" kern="0" dirty="0">
                <a:solidFill>
                  <a:srgbClr val="666D70"/>
                </a:solidFill>
                <a:latin typeface="+mn-lt"/>
              </a:rPr>
              <a:t>(ingressi scaglionati, spazi aggiuntivi, lezioni inferiori a 60 minuti, eventuale orario “integrato” per il primo periodo dell’anno, etc.)</a:t>
            </a:r>
          </a:p>
        </p:txBody>
      </p:sp>
      <p:sp>
        <p:nvSpPr>
          <p:cNvPr id="9" name="Rechteck 1">
            <a:extLst>
              <a:ext uri="{FF2B5EF4-FFF2-40B4-BE49-F238E27FC236}">
                <a16:creationId xmlns:a16="http://schemas.microsoft.com/office/drawing/2014/main" xmlns="" id="{642E85D9-8DB0-4C50-A664-F92C73F9AE3C}"/>
              </a:ext>
            </a:extLst>
          </p:cNvPr>
          <p:cNvSpPr/>
          <p:nvPr/>
        </p:nvSpPr>
        <p:spPr>
          <a:xfrm>
            <a:off x="1842368" y="5569262"/>
            <a:ext cx="9988848" cy="1077218"/>
          </a:xfrm>
          <a:prstGeom prst="rect">
            <a:avLst/>
          </a:prstGeom>
        </p:spPr>
        <p:txBody>
          <a:bodyPr wrap="square">
            <a:spAutoFit/>
          </a:bodyPr>
          <a:lstStyle/>
          <a:p>
            <a:pPr marL="342900"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Ipotesi </a:t>
            </a:r>
            <a:r>
              <a:rPr lang="it-IT" sz="2000" b="1" kern="0" dirty="0">
                <a:solidFill>
                  <a:srgbClr val="666D70"/>
                </a:solidFill>
                <a:latin typeface="+mn-lt"/>
              </a:rPr>
              <a:t>peggiore</a:t>
            </a:r>
            <a:r>
              <a:rPr lang="it-IT" sz="2000" kern="0" dirty="0">
                <a:solidFill>
                  <a:srgbClr val="666D70"/>
                </a:solidFill>
                <a:latin typeface="+mn-lt"/>
              </a:rPr>
              <a:t>: ritorno della </a:t>
            </a:r>
            <a:r>
              <a:rPr lang="it-IT" sz="2000" b="1" kern="0" dirty="0">
                <a:solidFill>
                  <a:srgbClr val="666D70"/>
                </a:solidFill>
                <a:latin typeface="+mn-lt"/>
              </a:rPr>
              <a:t>pandemia</a:t>
            </a:r>
            <a:r>
              <a:rPr lang="it-IT" sz="2000" kern="0" dirty="0">
                <a:solidFill>
                  <a:srgbClr val="666D70"/>
                </a:solidFill>
                <a:latin typeface="+mn-lt"/>
              </a:rPr>
              <a:t> ai </a:t>
            </a:r>
            <a:r>
              <a:rPr lang="it-IT" sz="2000" b="1" kern="0" dirty="0">
                <a:solidFill>
                  <a:srgbClr val="666D70"/>
                </a:solidFill>
                <a:latin typeface="+mn-lt"/>
              </a:rPr>
              <a:t>livelli di marzo 2020</a:t>
            </a:r>
            <a:r>
              <a:rPr lang="it-IT" sz="2000" kern="0" dirty="0">
                <a:solidFill>
                  <a:srgbClr val="666D70"/>
                </a:solidFill>
                <a:latin typeface="+mn-lt"/>
              </a:rPr>
              <a:t>.</a:t>
            </a:r>
          </a:p>
          <a:p>
            <a:pPr marL="34290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Nuovo lock down</a:t>
            </a:r>
            <a:r>
              <a:rPr lang="it-IT" sz="2000" kern="0" dirty="0">
                <a:solidFill>
                  <a:srgbClr val="666D70"/>
                </a:solidFill>
                <a:latin typeface="+mn-lt"/>
              </a:rPr>
              <a:t>, con conseguente </a:t>
            </a:r>
            <a:r>
              <a:rPr lang="it-IT" sz="2000" kern="0" dirty="0" err="1">
                <a:solidFill>
                  <a:srgbClr val="666D70"/>
                </a:solidFill>
                <a:latin typeface="+mn-lt"/>
              </a:rPr>
              <a:t>DaD</a:t>
            </a:r>
            <a:r>
              <a:rPr lang="it-IT" sz="2000" kern="0" dirty="0">
                <a:solidFill>
                  <a:srgbClr val="666D70"/>
                </a:solidFill>
                <a:latin typeface="+mn-lt"/>
              </a:rPr>
              <a:t> (riformulata e migliorata) e utilizzo di ulteriori canali comunicativi</a:t>
            </a:r>
          </a:p>
        </p:txBody>
      </p:sp>
    </p:spTree>
    <p:extLst>
      <p:ext uri="{BB962C8B-B14F-4D97-AF65-F5344CB8AC3E}">
        <p14:creationId xmlns:p14="http://schemas.microsoft.com/office/powerpoint/2010/main" val="82708079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82140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La scuola </a:t>
            </a:r>
            <a:r>
              <a:rPr lang="de-DE" altLang="it-IT" sz="3200" b="1" dirty="0" err="1">
                <a:solidFill>
                  <a:srgbClr val="C00000"/>
                </a:solidFill>
                <a:latin typeface="+mj-lt"/>
                <a:cs typeface="Open Sans" panose="020B0606030504020204" pitchFamily="34" charset="0"/>
              </a:rPr>
              <a:t>riparte</a:t>
            </a:r>
            <a:r>
              <a:rPr lang="de-DE" altLang="it-IT" sz="3200" b="1" dirty="0">
                <a:solidFill>
                  <a:srgbClr val="C00000"/>
                </a:solidFill>
                <a:latin typeface="+mj-lt"/>
                <a:cs typeface="Open Sans" panose="020B0606030504020204" pitchFamily="34" charset="0"/>
              </a:rPr>
              <a:t> in Alto Adige </a:t>
            </a:r>
          </a:p>
          <a:p>
            <a:pPr eaLnBrk="1" hangingPunct="1">
              <a:defRPr/>
            </a:pPr>
            <a:r>
              <a:rPr lang="de-DE" altLang="it-IT" sz="2000" b="1" dirty="0" err="1">
                <a:solidFill>
                  <a:srgbClr val="666D70"/>
                </a:solidFill>
                <a:latin typeface="+mj-lt"/>
                <a:cs typeface="Open Sans" panose="020B0606030504020204" pitchFamily="34" charset="0"/>
              </a:rPr>
              <a:t>Orari</a:t>
            </a:r>
            <a:r>
              <a:rPr lang="de-DE" altLang="it-IT" sz="2000" b="1" dirty="0">
                <a:solidFill>
                  <a:srgbClr val="666D70"/>
                </a:solidFill>
                <a:latin typeface="+mj-lt"/>
                <a:cs typeface="Open Sans" panose="020B0606030504020204" pitchFamily="34" charset="0"/>
              </a:rPr>
              <a:t> - </a:t>
            </a:r>
            <a:r>
              <a:rPr lang="de-DE" altLang="it-IT" sz="2000" b="1" dirty="0" err="1">
                <a:solidFill>
                  <a:srgbClr val="666D70"/>
                </a:solidFill>
                <a:latin typeface="+mj-lt"/>
                <a:cs typeface="Open Sans" panose="020B0606030504020204" pitchFamily="34" charset="0"/>
              </a:rPr>
              <a:t>Infanzia</a:t>
            </a:r>
            <a:r>
              <a:rPr lang="de-DE" altLang="it-IT" sz="2000" b="1" dirty="0">
                <a:solidFill>
                  <a:srgbClr val="666D70"/>
                </a:solidFill>
                <a:latin typeface="+mj-lt"/>
                <a:cs typeface="Open Sans" panose="020B0606030504020204" pitchFamily="34" charset="0"/>
              </a:rPr>
              <a:t> e I </a:t>
            </a:r>
            <a:r>
              <a:rPr lang="de-DE" altLang="it-IT" sz="2000" b="1" dirty="0" err="1">
                <a:solidFill>
                  <a:srgbClr val="666D70"/>
                </a:solidFill>
                <a:latin typeface="+mj-lt"/>
                <a:cs typeface="Open Sans" panose="020B0606030504020204" pitchFamily="34" charset="0"/>
              </a:rPr>
              <a:t>ciclo</a:t>
            </a:r>
            <a:r>
              <a:rPr lang="de-DE" altLang="it-IT" sz="2000" b="1" dirty="0">
                <a:solidFill>
                  <a:srgbClr val="666D70"/>
                </a:solidFill>
                <a:latin typeface="+mj-lt"/>
                <a:cs typeface="Open Sans" panose="020B0606030504020204" pitchFamily="34" charset="0"/>
              </a:rPr>
              <a:t>: </a:t>
            </a:r>
            <a:r>
              <a:rPr lang="de-DE" altLang="it-IT" sz="2000" b="1" dirty="0" err="1">
                <a:solidFill>
                  <a:srgbClr val="666D70"/>
                </a:solidFill>
                <a:latin typeface="+mj-lt"/>
                <a:cs typeface="Open Sans" panose="020B0606030504020204" pitchFamily="34" charset="0"/>
              </a:rPr>
              <a:t>indicazioni</a:t>
            </a:r>
            <a:r>
              <a:rPr lang="de-DE" altLang="it-IT" sz="2000" b="1" dirty="0">
                <a:solidFill>
                  <a:srgbClr val="666D70"/>
                </a:solidFill>
                <a:latin typeface="+mj-lt"/>
                <a:cs typeface="Open Sans" panose="020B0606030504020204" pitchFamily="34" charset="0"/>
              </a:rPr>
              <a:t> </a:t>
            </a:r>
            <a:r>
              <a:rPr lang="de-DE" altLang="it-IT" sz="2000" b="1" dirty="0" err="1">
                <a:solidFill>
                  <a:srgbClr val="666D70"/>
                </a:solidFill>
                <a:latin typeface="+mj-lt"/>
                <a:cs typeface="Open Sans" panose="020B0606030504020204" pitchFamily="34" charset="0"/>
              </a:rPr>
              <a:t>generali</a:t>
            </a:r>
            <a:endParaRPr lang="de-DE" altLang="it-IT" sz="2000" b="1" dirty="0">
              <a:solidFill>
                <a:srgbClr val="666D70"/>
              </a:solidFill>
              <a:latin typeface="+mj-lt"/>
              <a:cs typeface="Open Sans" panose="020B0606030504020204" pitchFamily="34" charset="0"/>
            </a:endParaRPr>
          </a:p>
        </p:txBody>
      </p:sp>
      <p:sp>
        <p:nvSpPr>
          <p:cNvPr id="2" name="Rechteck 1">
            <a:extLst>
              <a:ext uri="{FF2B5EF4-FFF2-40B4-BE49-F238E27FC236}">
                <a16:creationId xmlns:a16="http://schemas.microsoft.com/office/drawing/2014/main" xmlns="" id="{D6FF12B3-E8E1-4051-B271-2D9C0CA885B4}"/>
              </a:ext>
            </a:extLst>
          </p:cNvPr>
          <p:cNvSpPr/>
          <p:nvPr/>
        </p:nvSpPr>
        <p:spPr>
          <a:xfrm>
            <a:off x="1842368" y="2734807"/>
            <a:ext cx="9947423" cy="1877437"/>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rPr>
              <a:t>Scuola </a:t>
            </a:r>
            <a:r>
              <a:rPr lang="it-IT" sz="2000" b="1" kern="0" dirty="0">
                <a:solidFill>
                  <a:srgbClr val="666D70"/>
                </a:solidFill>
                <a:latin typeface="+mn-lt"/>
              </a:rPr>
              <a:t>dell’infanzia</a:t>
            </a:r>
          </a:p>
          <a:p>
            <a:pPr marL="800100" lvl="1" indent="-342900" eaLnBrk="1" hangingPunct="1">
              <a:lnSpc>
                <a:spcPts val="2400"/>
              </a:lnSpc>
              <a:spcBef>
                <a:spcPct val="20000"/>
              </a:spcBef>
              <a:buClr>
                <a:srgbClr val="CC2C30"/>
              </a:buClr>
              <a:buSzPct val="50000"/>
              <a:buFont typeface="Wingdings" pitchFamily="2" charset="2"/>
              <a:buChar char="n"/>
              <a:defRPr/>
            </a:pPr>
            <a:r>
              <a:rPr lang="de-DE" sz="2000" b="1" kern="0" dirty="0" err="1">
                <a:solidFill>
                  <a:srgbClr val="666D70"/>
                </a:solidFill>
                <a:latin typeface="+mn-lt"/>
              </a:rPr>
              <a:t>Ingressi</a:t>
            </a:r>
            <a:r>
              <a:rPr lang="de-DE" sz="2000" kern="0" dirty="0">
                <a:solidFill>
                  <a:srgbClr val="666D70"/>
                </a:solidFill>
                <a:latin typeface="+mn-lt"/>
              </a:rPr>
              <a:t> </a:t>
            </a:r>
            <a:r>
              <a:rPr lang="de-DE" sz="2000" b="1" kern="0" dirty="0" err="1">
                <a:solidFill>
                  <a:srgbClr val="666D70"/>
                </a:solidFill>
                <a:latin typeface="+mn-lt"/>
              </a:rPr>
              <a:t>scaglionati</a:t>
            </a:r>
            <a:r>
              <a:rPr lang="de-DE" sz="2000" kern="0" dirty="0">
                <a:solidFill>
                  <a:srgbClr val="666D70"/>
                </a:solidFill>
                <a:latin typeface="+mn-lt"/>
              </a:rPr>
              <a:t> e </a:t>
            </a:r>
            <a:r>
              <a:rPr lang="de-DE" sz="2000" kern="0" dirty="0" err="1">
                <a:solidFill>
                  <a:srgbClr val="666D70"/>
                </a:solidFill>
                <a:latin typeface="+mn-lt"/>
              </a:rPr>
              <a:t>differenziati</a:t>
            </a:r>
            <a:r>
              <a:rPr lang="de-DE" sz="2000" kern="0" dirty="0">
                <a:solidFill>
                  <a:srgbClr val="666D70"/>
                </a:solidFill>
                <a:latin typeface="+mn-lt"/>
              </a:rPr>
              <a:t> (</a:t>
            </a:r>
            <a:r>
              <a:rPr lang="it-IT" sz="2000" kern="0" dirty="0">
                <a:solidFill>
                  <a:srgbClr val="666D70"/>
                </a:solidFill>
                <a:latin typeface="+mn-lt"/>
              </a:rPr>
              <a:t>indicativamente: 7.45-9.00 e 13.45-14.45)</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Nessun</a:t>
            </a:r>
            <a:r>
              <a:rPr lang="it-IT" sz="2000" kern="0" dirty="0">
                <a:solidFill>
                  <a:srgbClr val="666D70"/>
                </a:solidFill>
                <a:latin typeface="+mn-lt"/>
              </a:rPr>
              <a:t> </a:t>
            </a:r>
            <a:r>
              <a:rPr lang="it-IT" sz="2000" b="1" kern="0" dirty="0">
                <a:solidFill>
                  <a:srgbClr val="666D70"/>
                </a:solidFill>
                <a:latin typeface="+mn-lt"/>
              </a:rPr>
              <a:t>limite</a:t>
            </a:r>
            <a:r>
              <a:rPr lang="it-IT" sz="2000" kern="0" dirty="0">
                <a:solidFill>
                  <a:srgbClr val="666D70"/>
                </a:solidFill>
                <a:latin typeface="+mn-lt"/>
              </a:rPr>
              <a:t> al </a:t>
            </a:r>
            <a:r>
              <a:rPr lang="it-IT" sz="2000" b="1" kern="0" dirty="0">
                <a:solidFill>
                  <a:srgbClr val="666D70"/>
                </a:solidFill>
                <a:latin typeface="+mn-lt"/>
              </a:rPr>
              <a:t>numero</a:t>
            </a:r>
            <a:r>
              <a:rPr lang="it-IT" sz="2000" kern="0" dirty="0">
                <a:solidFill>
                  <a:srgbClr val="666D70"/>
                </a:solidFill>
                <a:latin typeface="+mn-lt"/>
              </a:rPr>
              <a:t> di bambini per gruppo</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Attività all’</a:t>
            </a:r>
            <a:r>
              <a:rPr lang="it-IT" sz="2000" b="1" kern="0" dirty="0">
                <a:solidFill>
                  <a:srgbClr val="666D70"/>
                </a:solidFill>
                <a:latin typeface="+mn-lt"/>
              </a:rPr>
              <a:t>aperto</a:t>
            </a:r>
            <a:endParaRPr lang="it-IT" sz="2000" kern="0" dirty="0">
              <a:solidFill>
                <a:srgbClr val="666D70"/>
              </a:solidFill>
              <a:latin typeface="+mn-lt"/>
            </a:endParaRP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Gruppi </a:t>
            </a:r>
            <a:r>
              <a:rPr lang="it-IT" sz="2000" b="1" kern="0" dirty="0">
                <a:solidFill>
                  <a:srgbClr val="666D70"/>
                </a:solidFill>
                <a:latin typeface="+mn-lt"/>
              </a:rPr>
              <a:t>stabili</a:t>
            </a:r>
            <a:endParaRPr lang="de-DE" sz="2000" b="1" kern="0" dirty="0">
              <a:solidFill>
                <a:srgbClr val="666D70"/>
              </a:solidFill>
              <a:latin typeface="+mn-lt"/>
            </a:endParaRPr>
          </a:p>
        </p:txBody>
      </p:sp>
      <p:pic>
        <p:nvPicPr>
          <p:cNvPr id="8" name="Elemento grafico 7" descr="Orologio">
            <a:extLst>
              <a:ext uri="{FF2B5EF4-FFF2-40B4-BE49-F238E27FC236}">
                <a16:creationId xmlns:a16="http://schemas.microsoft.com/office/drawing/2014/main" xmlns="" id="{083F8F42-4E4A-42CE-8D75-6E686B4D5A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044" y="3411332"/>
            <a:ext cx="1810325" cy="1810325"/>
          </a:xfrm>
          <a:prstGeom prst="rect">
            <a:avLst/>
          </a:prstGeom>
        </p:spPr>
      </p:pic>
      <p:sp>
        <p:nvSpPr>
          <p:cNvPr id="9" name="Rechteck 1">
            <a:extLst>
              <a:ext uri="{FF2B5EF4-FFF2-40B4-BE49-F238E27FC236}">
                <a16:creationId xmlns:a16="http://schemas.microsoft.com/office/drawing/2014/main" xmlns="" id="{5C4E9E99-A92F-4608-86BC-C53CC4C406BC}"/>
              </a:ext>
            </a:extLst>
          </p:cNvPr>
          <p:cNvSpPr/>
          <p:nvPr/>
        </p:nvSpPr>
        <p:spPr>
          <a:xfrm>
            <a:off x="1842367" y="4668056"/>
            <a:ext cx="9947423" cy="1508105"/>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rPr>
              <a:t>Scuola </a:t>
            </a:r>
            <a:r>
              <a:rPr lang="it-IT" sz="2000" b="1" kern="0" dirty="0">
                <a:solidFill>
                  <a:srgbClr val="666D70"/>
                </a:solidFill>
                <a:latin typeface="+mn-lt"/>
              </a:rPr>
              <a:t>primaria e secondaria di I grado</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Fascia</a:t>
            </a:r>
            <a:r>
              <a:rPr lang="it-IT" sz="2000" kern="0" dirty="0">
                <a:solidFill>
                  <a:srgbClr val="666D70"/>
                </a:solidFill>
                <a:latin typeface="+mn-lt"/>
              </a:rPr>
              <a:t> oraria compresa tra le </a:t>
            </a:r>
            <a:r>
              <a:rPr lang="it-IT" sz="2000" b="1" kern="0" dirty="0">
                <a:solidFill>
                  <a:srgbClr val="666D70"/>
                </a:solidFill>
                <a:latin typeface="+mn-lt"/>
              </a:rPr>
              <a:t>7.40</a:t>
            </a:r>
            <a:r>
              <a:rPr lang="it-IT" sz="2000" kern="0" dirty="0">
                <a:solidFill>
                  <a:srgbClr val="666D70"/>
                </a:solidFill>
                <a:latin typeface="+mn-lt"/>
              </a:rPr>
              <a:t> e le </a:t>
            </a:r>
            <a:r>
              <a:rPr lang="it-IT" sz="2000" b="1" kern="0" dirty="0">
                <a:solidFill>
                  <a:srgbClr val="666D70"/>
                </a:solidFill>
                <a:latin typeface="+mn-lt"/>
              </a:rPr>
              <a:t>13.30</a:t>
            </a:r>
            <a:r>
              <a:rPr lang="it-IT" sz="2000" kern="0" dirty="0">
                <a:solidFill>
                  <a:srgbClr val="666D70"/>
                </a:solidFill>
                <a:latin typeface="+mn-lt"/>
              </a:rPr>
              <a:t>:</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Rientri</a:t>
            </a:r>
            <a:r>
              <a:rPr lang="it-IT" sz="2000" kern="0" dirty="0">
                <a:solidFill>
                  <a:srgbClr val="666D70"/>
                </a:solidFill>
                <a:latin typeface="+mn-lt"/>
              </a:rPr>
              <a:t> pomeridiani settimanali</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Gruppi stabili</a:t>
            </a:r>
            <a:endParaRPr lang="de-DE" sz="2000" kern="0" dirty="0">
              <a:solidFill>
                <a:srgbClr val="666D70"/>
              </a:solidFill>
              <a:latin typeface="+mn-lt"/>
            </a:endParaRPr>
          </a:p>
        </p:txBody>
      </p:sp>
    </p:spTree>
    <p:extLst>
      <p:ext uri="{BB962C8B-B14F-4D97-AF65-F5344CB8AC3E}">
        <p14:creationId xmlns:p14="http://schemas.microsoft.com/office/powerpoint/2010/main" val="417411127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82140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La scuola </a:t>
            </a:r>
            <a:r>
              <a:rPr lang="de-DE" altLang="it-IT" sz="3200" b="1" dirty="0" err="1">
                <a:solidFill>
                  <a:srgbClr val="C00000"/>
                </a:solidFill>
                <a:latin typeface="+mj-lt"/>
                <a:cs typeface="Open Sans" panose="020B0606030504020204" pitchFamily="34" charset="0"/>
              </a:rPr>
              <a:t>riparte</a:t>
            </a:r>
            <a:r>
              <a:rPr lang="de-DE" altLang="it-IT" sz="3200" b="1" dirty="0">
                <a:solidFill>
                  <a:srgbClr val="C00000"/>
                </a:solidFill>
                <a:latin typeface="+mj-lt"/>
                <a:cs typeface="Open Sans" panose="020B0606030504020204" pitchFamily="34" charset="0"/>
              </a:rPr>
              <a:t> in Alto Adige  </a:t>
            </a:r>
          </a:p>
          <a:p>
            <a:pPr eaLnBrk="1" hangingPunct="1">
              <a:defRPr/>
            </a:pPr>
            <a:r>
              <a:rPr lang="de-DE" altLang="it-IT" sz="2000" b="1" dirty="0" err="1">
                <a:solidFill>
                  <a:srgbClr val="666D70"/>
                </a:solidFill>
                <a:cs typeface="Open Sans" panose="020B0606030504020204" pitchFamily="34" charset="0"/>
              </a:rPr>
              <a:t>Orari</a:t>
            </a:r>
            <a:r>
              <a:rPr lang="de-DE" altLang="it-IT" sz="2000" b="1" dirty="0">
                <a:solidFill>
                  <a:srgbClr val="666D70"/>
                </a:solidFill>
                <a:cs typeface="Open Sans" panose="020B0606030504020204" pitchFamily="34" charset="0"/>
              </a:rPr>
              <a:t> – Secondaria di II grado – 3 </a:t>
            </a:r>
            <a:r>
              <a:rPr lang="de-DE" altLang="it-IT" sz="2000" b="1" dirty="0" err="1">
                <a:solidFill>
                  <a:srgbClr val="666D70"/>
                </a:solidFill>
                <a:cs typeface="Open Sans" panose="020B0606030504020204" pitchFamily="34" charset="0"/>
              </a:rPr>
              <a:t>scenari</a:t>
            </a:r>
            <a:r>
              <a:rPr lang="de-DE" altLang="it-IT" sz="2000" b="1" dirty="0">
                <a:solidFill>
                  <a:srgbClr val="666D70"/>
                </a:solidFill>
                <a:cs typeface="Open Sans" panose="020B0606030504020204" pitchFamily="34" charset="0"/>
              </a:rPr>
              <a:t>:</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4" name="Rechteck 1">
            <a:extLst>
              <a:ext uri="{FF2B5EF4-FFF2-40B4-BE49-F238E27FC236}">
                <a16:creationId xmlns:a16="http://schemas.microsoft.com/office/drawing/2014/main" xmlns="" id="{ABF87A5A-0CD7-4642-AC40-499FDA994D06}"/>
              </a:ext>
            </a:extLst>
          </p:cNvPr>
          <p:cNvSpPr/>
          <p:nvPr/>
        </p:nvSpPr>
        <p:spPr>
          <a:xfrm>
            <a:off x="1842368" y="2513645"/>
            <a:ext cx="9947423" cy="1508105"/>
          </a:xfrm>
          <a:prstGeom prst="rect">
            <a:avLst/>
          </a:prstGeom>
        </p:spPr>
        <p:txBody>
          <a:bodyPr wrap="square">
            <a:spAutoFit/>
          </a:bodyPr>
          <a:lstStyle/>
          <a:p>
            <a:pPr marL="342900" lvl="0" indent="-342900" eaLnBrk="1" hangingPunct="1">
              <a:lnSpc>
                <a:spcPts val="2400"/>
              </a:lnSpc>
              <a:spcBef>
                <a:spcPct val="20000"/>
              </a:spcBef>
              <a:buClr>
                <a:srgbClr val="008000"/>
              </a:buClr>
              <a:buSzPct val="50000"/>
              <a:buFont typeface="Wingdings" pitchFamily="2" charset="2"/>
              <a:buChar char="n"/>
              <a:defRPr/>
            </a:pPr>
            <a:r>
              <a:rPr lang="de-DE" sz="2000" b="1" kern="0" dirty="0">
                <a:solidFill>
                  <a:srgbClr val="008000"/>
                </a:solidFill>
                <a:latin typeface="+mn-lt"/>
              </a:rPr>
              <a:t>Verde</a:t>
            </a:r>
            <a:endParaRPr lang="it-IT" sz="2000" b="1" kern="0" dirty="0">
              <a:solidFill>
                <a:srgbClr val="008000"/>
              </a:solidFill>
              <a:latin typeface="+mn-lt"/>
            </a:endParaRPr>
          </a:p>
          <a:p>
            <a:pPr marL="800100" lvl="1" indent="-342900" eaLnBrk="1" hangingPunct="1">
              <a:lnSpc>
                <a:spcPts val="2400"/>
              </a:lnSpc>
              <a:spcBef>
                <a:spcPct val="20000"/>
              </a:spcBef>
              <a:buClr>
                <a:srgbClr val="008000"/>
              </a:buClr>
              <a:buSzPct val="50000"/>
              <a:buFont typeface="Wingdings" pitchFamily="2" charset="2"/>
              <a:buChar char="n"/>
              <a:defRPr/>
            </a:pPr>
            <a:r>
              <a:rPr lang="it-IT" sz="2000" kern="0" dirty="0">
                <a:solidFill>
                  <a:srgbClr val="666D70"/>
                </a:solidFill>
                <a:latin typeface="+mn-lt"/>
              </a:rPr>
              <a:t>Ingressi scaglionati </a:t>
            </a:r>
          </a:p>
          <a:p>
            <a:pPr marL="800100" lvl="1" indent="-342900" eaLnBrk="1" hangingPunct="1">
              <a:lnSpc>
                <a:spcPts val="2400"/>
              </a:lnSpc>
              <a:spcBef>
                <a:spcPct val="20000"/>
              </a:spcBef>
              <a:buClr>
                <a:srgbClr val="008000"/>
              </a:buClr>
              <a:buSzPct val="50000"/>
              <a:buFont typeface="Wingdings" pitchFamily="2" charset="2"/>
              <a:buChar char="n"/>
              <a:defRPr/>
            </a:pPr>
            <a:r>
              <a:rPr lang="it-IT" sz="2000" kern="0" dirty="0">
                <a:solidFill>
                  <a:srgbClr val="666D70"/>
                </a:solidFill>
                <a:latin typeface="+mn-lt"/>
              </a:rPr>
              <a:t>Orario pieno</a:t>
            </a:r>
          </a:p>
          <a:p>
            <a:pPr marL="800100" lvl="1" indent="-342900" eaLnBrk="1" hangingPunct="1">
              <a:lnSpc>
                <a:spcPts val="2400"/>
              </a:lnSpc>
              <a:spcBef>
                <a:spcPct val="20000"/>
              </a:spcBef>
              <a:buClr>
                <a:srgbClr val="008000"/>
              </a:buClr>
              <a:buSzPct val="50000"/>
              <a:buFont typeface="Wingdings" pitchFamily="2" charset="2"/>
              <a:buChar char="n"/>
              <a:defRPr/>
            </a:pPr>
            <a:r>
              <a:rPr lang="it-IT" sz="2000" kern="0" dirty="0">
                <a:solidFill>
                  <a:srgbClr val="666D70"/>
                </a:solidFill>
                <a:latin typeface="+mn-lt"/>
              </a:rPr>
              <a:t>Didattica in presenza, calibrata con forme di didattica a distanza</a:t>
            </a:r>
          </a:p>
        </p:txBody>
      </p:sp>
      <p:pic>
        <p:nvPicPr>
          <p:cNvPr id="5" name="Elemento grafico 4" descr="Orologio">
            <a:extLst>
              <a:ext uri="{FF2B5EF4-FFF2-40B4-BE49-F238E27FC236}">
                <a16:creationId xmlns:a16="http://schemas.microsoft.com/office/drawing/2014/main" xmlns="" id="{C5542148-A6AC-4D8E-A51A-86D4EB88B4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044" y="2535847"/>
            <a:ext cx="1440000" cy="1440000"/>
          </a:xfrm>
          <a:prstGeom prst="rect">
            <a:avLst/>
          </a:prstGeom>
        </p:spPr>
      </p:pic>
      <p:sp>
        <p:nvSpPr>
          <p:cNvPr id="6" name="Rechteck 1">
            <a:extLst>
              <a:ext uri="{FF2B5EF4-FFF2-40B4-BE49-F238E27FC236}">
                <a16:creationId xmlns:a16="http://schemas.microsoft.com/office/drawing/2014/main" xmlns="" id="{D9173180-62DC-4902-A823-763C76E027D0}"/>
              </a:ext>
            </a:extLst>
          </p:cNvPr>
          <p:cNvSpPr/>
          <p:nvPr/>
        </p:nvSpPr>
        <p:spPr>
          <a:xfrm>
            <a:off x="1842368" y="4076333"/>
            <a:ext cx="9947423" cy="1446550"/>
          </a:xfrm>
          <a:prstGeom prst="rect">
            <a:avLst/>
          </a:prstGeom>
        </p:spPr>
        <p:txBody>
          <a:bodyPr wrap="square">
            <a:spAutoFit/>
          </a:bodyPr>
          <a:lstStyle/>
          <a:p>
            <a:pPr marL="342900" lvl="0" indent="-342900" eaLnBrk="1" hangingPunct="1">
              <a:lnSpc>
                <a:spcPts val="2400"/>
              </a:lnSpc>
              <a:spcBef>
                <a:spcPct val="20000"/>
              </a:spcBef>
              <a:buClr>
                <a:schemeClr val="accent4"/>
              </a:buClr>
              <a:buSzPct val="50000"/>
              <a:buFont typeface="Wingdings" pitchFamily="2" charset="2"/>
              <a:buChar char="n"/>
              <a:defRPr/>
            </a:pPr>
            <a:r>
              <a:rPr lang="de-DE" sz="2000" b="1" kern="0" dirty="0">
                <a:solidFill>
                  <a:srgbClr val="666D70"/>
                </a:solidFill>
                <a:latin typeface="+mn-lt"/>
              </a:rPr>
              <a:t>Grigio</a:t>
            </a:r>
            <a:endParaRPr lang="it-IT" sz="2000" b="1" kern="0" dirty="0">
              <a:solidFill>
                <a:srgbClr val="666D70"/>
              </a:solidFill>
              <a:latin typeface="+mn-lt"/>
            </a:endParaRPr>
          </a:p>
          <a:p>
            <a:pPr marL="800100" lvl="1" indent="-342900" eaLnBrk="1" hangingPunct="1">
              <a:lnSpc>
                <a:spcPts val="2400"/>
              </a:lnSpc>
              <a:spcBef>
                <a:spcPct val="20000"/>
              </a:spcBef>
              <a:buClr>
                <a:schemeClr val="accent4"/>
              </a:buClr>
              <a:buSzPct val="50000"/>
              <a:buFont typeface="Wingdings" pitchFamily="2" charset="2"/>
              <a:buChar char="n"/>
              <a:defRPr/>
            </a:pPr>
            <a:r>
              <a:rPr lang="it-IT" sz="2000" kern="0" dirty="0">
                <a:solidFill>
                  <a:srgbClr val="666D70"/>
                </a:solidFill>
                <a:latin typeface="+mn-lt"/>
              </a:rPr>
              <a:t>Orario compattato</a:t>
            </a:r>
          </a:p>
          <a:p>
            <a:pPr marL="800100" lvl="1" indent="-342900" eaLnBrk="1" hangingPunct="1">
              <a:lnSpc>
                <a:spcPts val="2400"/>
              </a:lnSpc>
              <a:spcBef>
                <a:spcPct val="20000"/>
              </a:spcBef>
              <a:buClr>
                <a:schemeClr val="accent4"/>
              </a:buClr>
              <a:buSzPct val="50000"/>
              <a:buFont typeface="Wingdings" pitchFamily="2" charset="2"/>
              <a:buChar char="n"/>
              <a:defRPr/>
            </a:pPr>
            <a:r>
              <a:rPr lang="it-IT" sz="2000" kern="0" dirty="0">
                <a:solidFill>
                  <a:srgbClr val="666D70"/>
                </a:solidFill>
                <a:latin typeface="+mn-lt"/>
              </a:rPr>
              <a:t>Didattica in presenza (nella massima parte possibile) e a distanza, differenziata e in relazione all’indirizzo </a:t>
            </a:r>
          </a:p>
        </p:txBody>
      </p:sp>
      <p:pic>
        <p:nvPicPr>
          <p:cNvPr id="7" name="Elemento grafico 6" descr="Orologio">
            <a:extLst>
              <a:ext uri="{FF2B5EF4-FFF2-40B4-BE49-F238E27FC236}">
                <a16:creationId xmlns:a16="http://schemas.microsoft.com/office/drawing/2014/main" xmlns="" id="{BC622403-F00C-4601-BC12-14D9D938573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2044" y="4082883"/>
            <a:ext cx="1440000" cy="1440000"/>
          </a:xfrm>
          <a:prstGeom prst="rect">
            <a:avLst/>
          </a:prstGeom>
        </p:spPr>
      </p:pic>
      <p:sp>
        <p:nvSpPr>
          <p:cNvPr id="8" name="Rechteck 1">
            <a:extLst>
              <a:ext uri="{FF2B5EF4-FFF2-40B4-BE49-F238E27FC236}">
                <a16:creationId xmlns:a16="http://schemas.microsoft.com/office/drawing/2014/main" xmlns="" id="{7E08F142-98FF-4782-911A-ECD083D73BB8}"/>
              </a:ext>
            </a:extLst>
          </p:cNvPr>
          <p:cNvSpPr/>
          <p:nvPr/>
        </p:nvSpPr>
        <p:spPr>
          <a:xfrm>
            <a:off x="1842368" y="5582843"/>
            <a:ext cx="9947423" cy="1138773"/>
          </a:xfrm>
          <a:prstGeom prst="rect">
            <a:avLst/>
          </a:prstGeom>
        </p:spPr>
        <p:txBody>
          <a:bodyPr wrap="square">
            <a:spAutoFit/>
          </a:bodyPr>
          <a:lstStyle/>
          <a:p>
            <a:pPr marL="342900" lvl="0" indent="-342900" eaLnBrk="1" hangingPunct="1">
              <a:lnSpc>
                <a:spcPts val="2400"/>
              </a:lnSpc>
              <a:spcBef>
                <a:spcPct val="20000"/>
              </a:spcBef>
              <a:buClr>
                <a:srgbClr val="C00000"/>
              </a:buClr>
              <a:buSzPct val="50000"/>
              <a:buFont typeface="Wingdings" pitchFamily="2" charset="2"/>
              <a:buChar char="n"/>
              <a:defRPr/>
            </a:pPr>
            <a:r>
              <a:rPr lang="de-DE" sz="2000" b="1" kern="0" dirty="0">
                <a:solidFill>
                  <a:srgbClr val="C00000"/>
                </a:solidFill>
                <a:latin typeface="+mn-lt"/>
              </a:rPr>
              <a:t>Rosso</a:t>
            </a:r>
            <a:endParaRPr lang="it-IT" sz="2000" b="1" kern="0" dirty="0">
              <a:solidFill>
                <a:srgbClr val="C00000"/>
              </a:solidFill>
              <a:latin typeface="+mn-lt"/>
            </a:endParaRPr>
          </a:p>
          <a:p>
            <a:pPr marL="800100" lvl="1" indent="-342900" eaLnBrk="1" hangingPunct="1">
              <a:lnSpc>
                <a:spcPts val="2400"/>
              </a:lnSpc>
              <a:spcBef>
                <a:spcPct val="20000"/>
              </a:spcBef>
              <a:buClr>
                <a:srgbClr val="C00000"/>
              </a:buClr>
              <a:buSzPct val="50000"/>
              <a:buFont typeface="Wingdings" pitchFamily="2" charset="2"/>
              <a:buChar char="n"/>
              <a:defRPr/>
            </a:pPr>
            <a:r>
              <a:rPr lang="it-IT" sz="2000" kern="0" dirty="0">
                <a:solidFill>
                  <a:srgbClr val="666D70"/>
                </a:solidFill>
                <a:latin typeface="+mn-lt"/>
              </a:rPr>
              <a:t>Didattica a distanza </a:t>
            </a:r>
          </a:p>
          <a:p>
            <a:pPr marL="800100" lvl="1" indent="-342900" eaLnBrk="1" hangingPunct="1">
              <a:lnSpc>
                <a:spcPts val="2400"/>
              </a:lnSpc>
              <a:spcBef>
                <a:spcPct val="20000"/>
              </a:spcBef>
              <a:buClr>
                <a:srgbClr val="C00000"/>
              </a:buClr>
              <a:buSzPct val="50000"/>
              <a:buFont typeface="Wingdings" pitchFamily="2" charset="2"/>
              <a:buChar char="n"/>
              <a:defRPr/>
            </a:pPr>
            <a:r>
              <a:rPr lang="it-IT" sz="2000" kern="0" dirty="0">
                <a:solidFill>
                  <a:srgbClr val="666D70"/>
                </a:solidFill>
                <a:latin typeface="+mn-lt"/>
              </a:rPr>
              <a:t>Preparazione al rientro in condizioni di normalità</a:t>
            </a:r>
          </a:p>
        </p:txBody>
      </p:sp>
      <p:pic>
        <p:nvPicPr>
          <p:cNvPr id="9" name="Elemento grafico 8" descr="Orologio">
            <a:extLst>
              <a:ext uri="{FF2B5EF4-FFF2-40B4-BE49-F238E27FC236}">
                <a16:creationId xmlns:a16="http://schemas.microsoft.com/office/drawing/2014/main" xmlns="" id="{40BF7434-A170-4ADF-A01F-B7F077675F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2044" y="5432230"/>
            <a:ext cx="1440000" cy="1440000"/>
          </a:xfrm>
          <a:prstGeom prst="rect">
            <a:avLst/>
          </a:prstGeom>
        </p:spPr>
      </p:pic>
    </p:spTree>
    <p:extLst>
      <p:ext uri="{BB962C8B-B14F-4D97-AF65-F5344CB8AC3E}">
        <p14:creationId xmlns:p14="http://schemas.microsoft.com/office/powerpoint/2010/main" val="3370946128"/>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7" y="1628800"/>
            <a:ext cx="971615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La scuola </a:t>
            </a:r>
            <a:r>
              <a:rPr lang="de-DE" altLang="it-IT" sz="3200" b="1" dirty="0" err="1">
                <a:solidFill>
                  <a:srgbClr val="C00000"/>
                </a:solidFill>
                <a:latin typeface="+mj-lt"/>
                <a:cs typeface="Open Sans" panose="020B0606030504020204" pitchFamily="34" charset="0"/>
              </a:rPr>
              <a:t>riparte</a:t>
            </a:r>
            <a:r>
              <a:rPr lang="de-DE" altLang="it-IT" sz="3200" b="1" dirty="0">
                <a:solidFill>
                  <a:srgbClr val="C00000"/>
                </a:solidFill>
                <a:latin typeface="+mj-lt"/>
                <a:cs typeface="Open Sans" panose="020B0606030504020204" pitchFamily="34" charset="0"/>
              </a:rPr>
              <a:t> in Alto Adige  </a:t>
            </a:r>
          </a:p>
          <a:p>
            <a:pPr eaLnBrk="1" hangingPunct="1">
              <a:defRPr/>
            </a:pPr>
            <a:r>
              <a:rPr lang="it-IT" altLang="it-IT" sz="2000" b="1" dirty="0">
                <a:solidFill>
                  <a:srgbClr val="666D70"/>
                </a:solidFill>
                <a:latin typeface="+mj-lt"/>
                <a:cs typeface="Open Sans" panose="020B0606030504020204" pitchFamily="34" charset="0"/>
              </a:rPr>
              <a:t>Collaborazione con i Comuni - Mense scolastiche e Spazi alternativi</a:t>
            </a:r>
          </a:p>
        </p:txBody>
      </p:sp>
      <p:sp>
        <p:nvSpPr>
          <p:cNvPr id="2" name="Rechteck 1">
            <a:extLst>
              <a:ext uri="{FF2B5EF4-FFF2-40B4-BE49-F238E27FC236}">
                <a16:creationId xmlns:a16="http://schemas.microsoft.com/office/drawing/2014/main" xmlns="" id="{D6FF12B3-E8E1-4051-B271-2D9C0CA885B4}"/>
              </a:ext>
            </a:extLst>
          </p:cNvPr>
          <p:cNvSpPr/>
          <p:nvPr/>
        </p:nvSpPr>
        <p:spPr>
          <a:xfrm>
            <a:off x="1783830" y="2640895"/>
            <a:ext cx="10058400" cy="1508105"/>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it-IT" altLang="it-IT" sz="2000" b="1" dirty="0">
                <a:solidFill>
                  <a:srgbClr val="666D70"/>
                </a:solidFill>
                <a:cs typeface="Open Sans" panose="020B0606030504020204" pitchFamily="34" charset="0"/>
              </a:rPr>
              <a:t>Mense scolastiche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I Comuni garantirebbero il servizio</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Modalità diverse e personalizzate per scuola</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Primaria: nel maggior numero di giorni possibile</a:t>
            </a:r>
            <a:r>
              <a:rPr lang="it-IT" sz="2000" b="1" kern="0" dirty="0">
                <a:solidFill>
                  <a:srgbClr val="666D70"/>
                </a:solidFill>
                <a:latin typeface="+mn-lt"/>
              </a:rPr>
              <a:t> </a:t>
            </a:r>
            <a:endParaRPr lang="de-DE" sz="2000" kern="0" dirty="0">
              <a:solidFill>
                <a:srgbClr val="666D70"/>
              </a:solidFill>
              <a:latin typeface="+mn-lt"/>
            </a:endParaRPr>
          </a:p>
        </p:txBody>
      </p:sp>
      <p:pic>
        <p:nvPicPr>
          <p:cNvPr id="4" name="Elemento grafico 3" descr="Tavola apparecchiata">
            <a:extLst>
              <a:ext uri="{FF2B5EF4-FFF2-40B4-BE49-F238E27FC236}">
                <a16:creationId xmlns:a16="http://schemas.microsoft.com/office/drawing/2014/main" xmlns="" id="{CCD424D2-112B-469B-AEFB-D2A7901FC7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196935" y="2709000"/>
            <a:ext cx="1440000" cy="1440000"/>
          </a:xfrm>
          <a:prstGeom prst="rect">
            <a:avLst/>
          </a:prstGeom>
        </p:spPr>
      </p:pic>
      <p:sp>
        <p:nvSpPr>
          <p:cNvPr id="5" name="Rechteck 1">
            <a:extLst>
              <a:ext uri="{FF2B5EF4-FFF2-40B4-BE49-F238E27FC236}">
                <a16:creationId xmlns:a16="http://schemas.microsoft.com/office/drawing/2014/main" xmlns="" id="{8D57647D-608A-4EE6-A760-394AC887BB47}"/>
              </a:ext>
            </a:extLst>
          </p:cNvPr>
          <p:cNvSpPr/>
          <p:nvPr/>
        </p:nvSpPr>
        <p:spPr>
          <a:xfrm>
            <a:off x="1783830" y="4462318"/>
            <a:ext cx="10058400" cy="1508105"/>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it-IT" altLang="it-IT" sz="2000" b="1" dirty="0">
                <a:solidFill>
                  <a:srgbClr val="666D70"/>
                </a:solidFill>
                <a:cs typeface="Open Sans" panose="020B0606030504020204" pitchFamily="34" charset="0"/>
              </a:rPr>
              <a:t>Spazi alternativi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Favorire la messa a disposizione</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Attività didattiche o educative</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Soluzioni esterne di dimensioni idonee</a:t>
            </a:r>
            <a:endParaRPr lang="de-DE" sz="2000" kern="0" dirty="0">
              <a:solidFill>
                <a:srgbClr val="666D70"/>
              </a:solidFill>
              <a:latin typeface="+mn-lt"/>
            </a:endParaRPr>
          </a:p>
        </p:txBody>
      </p:sp>
      <p:pic>
        <p:nvPicPr>
          <p:cNvPr id="6" name="Elemento grafico 5" descr="Corte">
            <a:extLst>
              <a:ext uri="{FF2B5EF4-FFF2-40B4-BE49-F238E27FC236}">
                <a16:creationId xmlns:a16="http://schemas.microsoft.com/office/drawing/2014/main" xmlns="" id="{BB3FA981-2612-4F82-8261-EE5EF693E1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96935" y="4318382"/>
            <a:ext cx="1440000" cy="1440000"/>
          </a:xfrm>
          <a:prstGeom prst="rect">
            <a:avLst/>
          </a:prstGeom>
        </p:spPr>
      </p:pic>
    </p:spTree>
    <p:extLst>
      <p:ext uri="{BB962C8B-B14F-4D97-AF65-F5344CB8AC3E}">
        <p14:creationId xmlns:p14="http://schemas.microsoft.com/office/powerpoint/2010/main" val="225574305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feld 2">
            <a:extLst>
              <a:ext uri="{FF2B5EF4-FFF2-40B4-BE49-F238E27FC236}">
                <a16:creationId xmlns:a16="http://schemas.microsoft.com/office/drawing/2014/main" xmlns="" id="{75F1A248-D6F2-4458-A4F4-6F7F40E2905C}"/>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315913"/>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388" name="Textfeld 4">
            <a:extLst>
              <a:ext uri="{FF2B5EF4-FFF2-40B4-BE49-F238E27FC236}">
                <a16:creationId xmlns:a16="http://schemas.microsoft.com/office/drawing/2014/main" xmlns="" id="{B8670ACC-145D-4E6C-B920-CF034EEFFE17}"/>
              </a:ext>
            </a:extLst>
          </p:cNvPr>
          <p:cNvSpPr txBox="1">
            <a:spLocks noChangeArrowheads="1"/>
          </p:cNvSpPr>
          <p:nvPr/>
        </p:nvSpPr>
        <p:spPr bwMode="auto">
          <a:xfrm>
            <a:off x="1054893" y="1916832"/>
            <a:ext cx="10082213"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dirty="0">
                <a:solidFill>
                  <a:schemeClr val="bg1"/>
                </a:solidFill>
                <a:latin typeface="+mj-lt"/>
              </a:rPr>
              <a:t>Rückblick Bildungsjahr</a:t>
            </a:r>
          </a:p>
          <a:p>
            <a:pPr algn="ctr"/>
            <a:endParaRPr lang="de-DE" altLang="de-DE" sz="2000" dirty="0">
              <a:solidFill>
                <a:schemeClr val="bg1"/>
              </a:solidFill>
              <a:latin typeface="+mj-lt"/>
            </a:endParaRPr>
          </a:p>
          <a:p>
            <a:pPr algn="ctr"/>
            <a:r>
              <a:rPr lang="de-DE" altLang="de-DE" sz="4800" u="sng" dirty="0" err="1">
                <a:solidFill>
                  <a:schemeClr val="bg1"/>
                </a:solidFill>
                <a:latin typeface="+mj-lt"/>
              </a:rPr>
              <a:t>Odlada</a:t>
            </a:r>
            <a:r>
              <a:rPr lang="de-DE" altLang="de-DE" sz="4800" u="sng" dirty="0">
                <a:solidFill>
                  <a:schemeClr val="bg1"/>
                </a:solidFill>
                <a:latin typeface="+mj-lt"/>
              </a:rPr>
              <a:t> </a:t>
            </a:r>
            <a:r>
              <a:rPr lang="de-DE" altLang="de-DE" sz="4800" u="sng" dirty="0" err="1">
                <a:solidFill>
                  <a:schemeClr val="bg1"/>
                </a:solidFill>
                <a:latin typeface="+mj-lt"/>
              </a:rPr>
              <a:t>zoruch</a:t>
            </a:r>
            <a:r>
              <a:rPr lang="de-DE" altLang="de-DE" sz="4800" u="sng" dirty="0">
                <a:solidFill>
                  <a:schemeClr val="bg1"/>
                </a:solidFill>
                <a:latin typeface="+mj-lt"/>
              </a:rPr>
              <a:t> dl </a:t>
            </a:r>
            <a:r>
              <a:rPr lang="de-DE" altLang="de-DE" sz="4800" u="sng" dirty="0" err="1">
                <a:solidFill>
                  <a:schemeClr val="bg1"/>
                </a:solidFill>
                <a:latin typeface="+mj-lt"/>
              </a:rPr>
              <a:t>ann</a:t>
            </a:r>
            <a:r>
              <a:rPr lang="de-DE" altLang="de-DE" sz="4800" u="sng" dirty="0">
                <a:solidFill>
                  <a:schemeClr val="bg1"/>
                </a:solidFill>
                <a:latin typeface="+mj-lt"/>
              </a:rPr>
              <a:t> de </a:t>
            </a:r>
            <a:r>
              <a:rPr lang="de-DE" altLang="de-DE" sz="4800" u="sng" dirty="0" err="1">
                <a:solidFill>
                  <a:schemeClr val="bg1"/>
                </a:solidFill>
                <a:latin typeface="+mj-lt"/>
              </a:rPr>
              <a:t>scora</a:t>
            </a:r>
            <a:endParaRPr lang="de-DE" altLang="de-DE" sz="4800" u="sng" dirty="0">
              <a:solidFill>
                <a:schemeClr val="bg1"/>
              </a:solidFill>
              <a:latin typeface="+mj-lt"/>
            </a:endParaRPr>
          </a:p>
          <a:p>
            <a:pPr algn="ctr"/>
            <a:endParaRPr lang="de-DE" altLang="de-DE" sz="2000" i="1" dirty="0">
              <a:solidFill>
                <a:schemeClr val="bg1"/>
              </a:solidFill>
              <a:latin typeface="+mj-lt"/>
            </a:endParaRPr>
          </a:p>
          <a:p>
            <a:pPr algn="ctr"/>
            <a:r>
              <a:rPr lang="de-DE" altLang="de-DE" sz="4800" dirty="0" err="1">
                <a:solidFill>
                  <a:schemeClr val="bg1"/>
                </a:solidFill>
                <a:latin typeface="+mj-lt"/>
              </a:rPr>
              <a:t>Riassunto</a:t>
            </a:r>
            <a:r>
              <a:rPr lang="de-DE" altLang="de-DE" sz="4800" dirty="0">
                <a:solidFill>
                  <a:schemeClr val="bg1"/>
                </a:solidFill>
                <a:latin typeface="+mj-lt"/>
              </a:rPr>
              <a:t> </a:t>
            </a:r>
            <a:r>
              <a:rPr lang="de-DE" altLang="de-DE" sz="4800" dirty="0" err="1">
                <a:solidFill>
                  <a:schemeClr val="bg1"/>
                </a:solidFill>
                <a:latin typeface="+mj-lt"/>
              </a:rPr>
              <a:t>dell'anno</a:t>
            </a:r>
            <a:r>
              <a:rPr lang="de-DE" altLang="de-DE" sz="4800" dirty="0">
                <a:solidFill>
                  <a:schemeClr val="bg1"/>
                </a:solidFill>
                <a:latin typeface="+mj-lt"/>
              </a:rPr>
              <a:t> </a:t>
            </a:r>
            <a:r>
              <a:rPr lang="de-DE" altLang="de-DE" sz="4800" dirty="0" err="1">
                <a:solidFill>
                  <a:schemeClr val="bg1"/>
                </a:solidFill>
                <a:latin typeface="+mj-lt"/>
              </a:rPr>
              <a:t>scolastico</a:t>
            </a:r>
            <a:endParaRPr lang="de-DE" altLang="de-DE" sz="4800" dirty="0">
              <a:solidFill>
                <a:schemeClr val="bg1"/>
              </a:solidFill>
              <a:latin typeface="+mj-lt"/>
            </a:endParaRPr>
          </a:p>
          <a:p>
            <a:pPr algn="ctr"/>
            <a:endParaRPr lang="de-DE" altLang="de-DE" sz="5400" dirty="0">
              <a:solidFill>
                <a:schemeClr val="bg1"/>
              </a:solidFill>
            </a:endParaRPr>
          </a:p>
          <a:p>
            <a:pPr algn="ctr"/>
            <a:endParaRPr lang="de-DE" altLang="de-DE" sz="5400" dirty="0">
              <a:solidFill>
                <a:schemeClr val="bg1"/>
              </a:solidFill>
            </a:endParaRPr>
          </a:p>
          <a:p>
            <a:pPr algn="ctr"/>
            <a:r>
              <a:rPr lang="de-DE" altLang="de-DE" sz="5400"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821407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La scuola </a:t>
            </a:r>
            <a:r>
              <a:rPr lang="de-DE" altLang="it-IT" sz="3200" b="1" dirty="0" err="1">
                <a:solidFill>
                  <a:srgbClr val="C00000"/>
                </a:solidFill>
                <a:latin typeface="+mj-lt"/>
                <a:cs typeface="Open Sans" panose="020B0606030504020204" pitchFamily="34" charset="0"/>
              </a:rPr>
              <a:t>riparte</a:t>
            </a:r>
            <a:r>
              <a:rPr lang="de-DE" altLang="it-IT" sz="3200" b="1" dirty="0">
                <a:solidFill>
                  <a:srgbClr val="C00000"/>
                </a:solidFill>
                <a:latin typeface="+mj-lt"/>
                <a:cs typeface="Open Sans" panose="020B0606030504020204" pitchFamily="34" charset="0"/>
              </a:rPr>
              <a:t> in Alto Adige  </a:t>
            </a:r>
          </a:p>
          <a:p>
            <a:pPr eaLnBrk="1" hangingPunct="1">
              <a:defRPr/>
            </a:pPr>
            <a:r>
              <a:rPr lang="it-IT" altLang="it-IT" sz="2000" b="1" dirty="0">
                <a:solidFill>
                  <a:srgbClr val="666D70"/>
                </a:solidFill>
                <a:latin typeface="+mj-lt"/>
                <a:cs typeface="Open Sans" panose="020B0606030504020204" pitchFamily="34" charset="0"/>
              </a:rPr>
              <a:t>Direzione Istruzione e Formazione italiana</a:t>
            </a:r>
          </a:p>
        </p:txBody>
      </p:sp>
      <p:sp>
        <p:nvSpPr>
          <p:cNvPr id="2" name="Rechteck 1">
            <a:extLst>
              <a:ext uri="{FF2B5EF4-FFF2-40B4-BE49-F238E27FC236}">
                <a16:creationId xmlns:a16="http://schemas.microsoft.com/office/drawing/2014/main" xmlns="" id="{D6FF12B3-E8E1-4051-B271-2D9C0CA885B4}"/>
              </a:ext>
            </a:extLst>
          </p:cNvPr>
          <p:cNvSpPr/>
          <p:nvPr/>
        </p:nvSpPr>
        <p:spPr>
          <a:xfrm>
            <a:off x="402208" y="2852936"/>
            <a:ext cx="11440022" cy="2616101"/>
          </a:xfrm>
          <a:prstGeom prst="rect">
            <a:avLst/>
          </a:prstGeom>
        </p:spPr>
        <p:txBody>
          <a:bodyPr wrap="square">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Tavolo operativo</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Interagire</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Monitorare e </a:t>
            </a:r>
            <a:r>
              <a:rPr lang="it-IT" sz="2000" b="1" kern="0" dirty="0">
                <a:solidFill>
                  <a:srgbClr val="666D70"/>
                </a:solidFill>
                <a:latin typeface="+mn-lt"/>
              </a:rPr>
              <a:t>coordinare</a:t>
            </a:r>
            <a:r>
              <a:rPr lang="it-IT" sz="2000" kern="0" dirty="0">
                <a:solidFill>
                  <a:srgbClr val="666D70"/>
                </a:solidFill>
                <a:latin typeface="+mn-lt"/>
              </a:rPr>
              <a:t> le operazioni</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Ottimizzazione</a:t>
            </a:r>
            <a:r>
              <a:rPr lang="it-IT" sz="2000" kern="0" dirty="0">
                <a:solidFill>
                  <a:srgbClr val="666D70"/>
                </a:solidFill>
                <a:latin typeface="+mn-lt"/>
              </a:rPr>
              <a:t> di risorse e tempi</a:t>
            </a:r>
          </a:p>
          <a:p>
            <a:pPr marL="800100" lvl="1" indent="-342900" eaLnBrk="1" hangingPunct="1">
              <a:lnSpc>
                <a:spcPts val="2400"/>
              </a:lnSpc>
              <a:spcBef>
                <a:spcPct val="20000"/>
              </a:spcBef>
              <a:buClr>
                <a:srgbClr val="CC2C30"/>
              </a:buClr>
              <a:buSzPct val="50000"/>
              <a:buFont typeface="Wingdings" pitchFamily="2" charset="2"/>
              <a:buChar char="n"/>
              <a:defRPr/>
            </a:pPr>
            <a:endParaRPr lang="it-IT" sz="2000" kern="0" dirty="0">
              <a:solidFill>
                <a:srgbClr val="666D70"/>
              </a:solidFill>
              <a:latin typeface="+mn-lt"/>
            </a:endParaRPr>
          </a:p>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Gruppo di lavoro con esperti</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Linee guida per la </a:t>
            </a:r>
            <a:r>
              <a:rPr lang="it-IT" sz="2000" b="1" kern="0" dirty="0">
                <a:solidFill>
                  <a:srgbClr val="666D70"/>
                </a:solidFill>
                <a:latin typeface="+mn-lt"/>
              </a:rPr>
              <a:t>didattica digitale integrata</a:t>
            </a:r>
            <a:endParaRPr lang="it-IT" sz="2000" kern="0" dirty="0">
              <a:solidFill>
                <a:srgbClr val="666D70"/>
              </a:solidFill>
              <a:latin typeface="+mn-lt"/>
            </a:endParaRPr>
          </a:p>
        </p:txBody>
      </p:sp>
    </p:spTree>
    <p:extLst>
      <p:ext uri="{BB962C8B-B14F-4D97-AF65-F5344CB8AC3E}">
        <p14:creationId xmlns:p14="http://schemas.microsoft.com/office/powerpoint/2010/main" val="79766955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a:extLst>
              <a:ext uri="{FF2B5EF4-FFF2-40B4-BE49-F238E27FC236}">
                <a16:creationId xmlns:a16="http://schemas.microsoft.com/office/drawing/2014/main" xmlns="" id="{18BDFFCA-9324-4A62-8AF8-0DEB0EB41C9E}"/>
              </a:ext>
            </a:extLst>
          </p:cNvPr>
          <p:cNvSpPr>
            <a:spLocks/>
          </p:cNvSpPr>
          <p:nvPr/>
        </p:nvSpPr>
        <p:spPr bwMode="auto">
          <a:xfrm>
            <a:off x="1919288" y="5876925"/>
            <a:ext cx="44656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endParaRPr lang="en-US" altLang="it-IT"/>
          </a:p>
        </p:txBody>
      </p:sp>
      <p:sp>
        <p:nvSpPr>
          <p:cNvPr id="9219" name="Titel 1">
            <a:extLst>
              <a:ext uri="{FF2B5EF4-FFF2-40B4-BE49-F238E27FC236}">
                <a16:creationId xmlns:a16="http://schemas.microsoft.com/office/drawing/2014/main" xmlns="" id="{0232D6D5-C75F-436F-A76E-DE1F7FC2AC0F}"/>
              </a:ext>
            </a:extLst>
          </p:cNvPr>
          <p:cNvSpPr>
            <a:spLocks noGrp="1" noChangeArrowheads="1"/>
          </p:cNvSpPr>
          <p:nvPr>
            <p:ph type="title"/>
          </p:nvPr>
        </p:nvSpPr>
        <p:spPr>
          <a:xfrm>
            <a:off x="-600744" y="4268998"/>
            <a:ext cx="5402262" cy="1081087"/>
          </a:xfrm>
        </p:spPr>
        <p:txBody>
          <a:bodyPr/>
          <a:lstStyle/>
          <a:p>
            <a:r>
              <a:rPr lang="de-DE" altLang="de-DE" sz="2000" dirty="0">
                <a:solidFill>
                  <a:srgbClr val="CD0E16"/>
                </a:solidFill>
                <a:latin typeface="+mn-lt"/>
              </a:rPr>
              <a:t>Pressekonferenz </a:t>
            </a:r>
            <a:br>
              <a:rPr lang="de-DE" altLang="de-DE" sz="2000" dirty="0">
                <a:solidFill>
                  <a:srgbClr val="CD0E16"/>
                </a:solidFill>
                <a:latin typeface="+mn-lt"/>
              </a:rPr>
            </a:br>
            <a:r>
              <a:rPr lang="de-DE" altLang="de-DE" sz="2000" dirty="0">
                <a:solidFill>
                  <a:srgbClr val="CD0E16"/>
                </a:solidFill>
                <a:latin typeface="+mn-lt"/>
              </a:rPr>
              <a:t>Abschluss Bildungsjahr </a:t>
            </a:r>
            <a:br>
              <a:rPr lang="de-DE" altLang="de-DE" sz="2000" dirty="0">
                <a:solidFill>
                  <a:srgbClr val="CD0E16"/>
                </a:solidFill>
                <a:latin typeface="+mn-lt"/>
              </a:rPr>
            </a:br>
            <a:r>
              <a:rPr lang="de-DE" altLang="de-DE" sz="2000" dirty="0">
                <a:solidFill>
                  <a:srgbClr val="CD0E16"/>
                </a:solidFill>
                <a:latin typeface="+mn-lt"/>
              </a:rPr>
              <a:t>2019/20</a:t>
            </a:r>
            <a:r>
              <a:rPr lang="de-DE" altLang="de-DE" dirty="0">
                <a:solidFill>
                  <a:srgbClr val="CD0E16"/>
                </a:solidFill>
              </a:rPr>
              <a:t/>
            </a:r>
            <a:br>
              <a:rPr lang="de-DE" altLang="de-DE" dirty="0">
                <a:solidFill>
                  <a:srgbClr val="CD0E16"/>
                </a:solidFill>
              </a:rPr>
            </a:br>
            <a:endParaRPr lang="de-DE" altLang="de-DE" dirty="0">
              <a:solidFill>
                <a:srgbClr val="CD0E16"/>
              </a:solidFill>
            </a:endParaRPr>
          </a:p>
        </p:txBody>
      </p:sp>
      <p:sp>
        <p:nvSpPr>
          <p:cNvPr id="9220" name="Textplatzhalter 2">
            <a:extLst>
              <a:ext uri="{FF2B5EF4-FFF2-40B4-BE49-F238E27FC236}">
                <a16:creationId xmlns:a16="http://schemas.microsoft.com/office/drawing/2014/main" xmlns="" id="{D699064D-EAB0-4C91-BFA1-D3F410C1F6D9}"/>
              </a:ext>
            </a:extLst>
          </p:cNvPr>
          <p:cNvSpPr>
            <a:spLocks noGrp="1"/>
          </p:cNvSpPr>
          <p:nvPr>
            <p:ph type="body" sz="quarter" idx="10"/>
          </p:nvPr>
        </p:nvSpPr>
        <p:spPr bwMode="auto">
          <a:xfrm>
            <a:off x="4813300" y="6075202"/>
            <a:ext cx="2591438"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DE" altLang="de-DE" sz="1600" dirty="0">
                <a:solidFill>
                  <a:schemeClr val="tx1">
                    <a:lumMod val="75000"/>
                    <a:lumOff val="25000"/>
                  </a:schemeClr>
                </a:solidFill>
                <a:latin typeface="+mj-lt"/>
              </a:rPr>
              <a:t>06.07.2020 </a:t>
            </a:r>
          </a:p>
        </p:txBody>
      </p:sp>
      <p:sp>
        <p:nvSpPr>
          <p:cNvPr id="5" name="Titel 1">
            <a:extLst>
              <a:ext uri="{FF2B5EF4-FFF2-40B4-BE49-F238E27FC236}">
                <a16:creationId xmlns:a16="http://schemas.microsoft.com/office/drawing/2014/main" xmlns="" id="{86FC2EA1-B587-41E6-9819-81066E4C4D3E}"/>
              </a:ext>
            </a:extLst>
          </p:cNvPr>
          <p:cNvSpPr txBox="1">
            <a:spLocks/>
          </p:cNvSpPr>
          <p:nvPr/>
        </p:nvSpPr>
        <p:spPr bwMode="auto">
          <a:xfrm>
            <a:off x="7678513" y="3933056"/>
            <a:ext cx="540226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2pPr>
            <a:lvl3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3pPr>
            <a:lvl4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4pPr>
            <a:lvl5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de-DE" altLang="de-DE" kern="0" dirty="0">
                <a:solidFill>
                  <a:srgbClr val="C00000"/>
                </a:solidFill>
                <a:latin typeface="+mn-lt"/>
              </a:rPr>
              <a:t> </a:t>
            </a:r>
            <a:r>
              <a:rPr lang="it-IT" altLang="de-DE" sz="2000" kern="0" dirty="0">
                <a:solidFill>
                  <a:srgbClr val="C00000"/>
                </a:solidFill>
                <a:latin typeface="+mn-lt"/>
              </a:rPr>
              <a:t>Conferenza stampa</a:t>
            </a:r>
          </a:p>
          <a:p>
            <a:pPr>
              <a:defRPr/>
            </a:pPr>
            <a:r>
              <a:rPr lang="it-IT" altLang="de-DE" sz="2000" kern="0" dirty="0">
                <a:solidFill>
                  <a:srgbClr val="C00000"/>
                </a:solidFill>
                <a:latin typeface="+mn-lt"/>
              </a:rPr>
              <a:t>fine anno scolastico </a:t>
            </a:r>
          </a:p>
          <a:p>
            <a:pPr>
              <a:defRPr/>
            </a:pPr>
            <a:r>
              <a:rPr lang="it-IT" altLang="de-DE" sz="2000" kern="0" dirty="0">
                <a:solidFill>
                  <a:srgbClr val="C00000"/>
                </a:solidFill>
                <a:latin typeface="+mn-lt"/>
              </a:rPr>
              <a:t>2019/20</a:t>
            </a:r>
            <a:endParaRPr lang="de-DE" altLang="de-DE" sz="2000" kern="0" dirty="0">
              <a:solidFill>
                <a:srgbClr val="C00000"/>
              </a:solidFill>
              <a:latin typeface="+mn-lt"/>
            </a:endParaRPr>
          </a:p>
        </p:txBody>
      </p:sp>
      <p:sp>
        <p:nvSpPr>
          <p:cNvPr id="7" name="Titel 1">
            <a:extLst>
              <a:ext uri="{FF2B5EF4-FFF2-40B4-BE49-F238E27FC236}">
                <a16:creationId xmlns:a16="http://schemas.microsoft.com/office/drawing/2014/main" xmlns="" id="{7F111A28-8D8E-45B0-ADB0-793B9F4CCCB0}"/>
              </a:ext>
            </a:extLst>
          </p:cNvPr>
          <p:cNvSpPr txBox="1">
            <a:spLocks noChangeArrowheads="1"/>
          </p:cNvSpPr>
          <p:nvPr/>
        </p:nvSpPr>
        <p:spPr bwMode="auto">
          <a:xfrm>
            <a:off x="3647728" y="4036511"/>
            <a:ext cx="5402262"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2pPr>
            <a:lvl3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3pPr>
            <a:lvl4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4pPr>
            <a:lvl5pPr algn="ctr" rtl="0" eaLnBrk="0" fontAlgn="base" hangingPunct="0">
              <a:spcBef>
                <a:spcPct val="0"/>
              </a:spcBef>
              <a:spcAft>
                <a:spcPct val="0"/>
              </a:spcAft>
              <a:defRPr sz="3000" b="1">
                <a:solidFill>
                  <a:schemeClr val="tx2"/>
                </a:solidFill>
                <a:latin typeface="Open Sans" panose="020B0606030504020204" pitchFamily="34" charset="0"/>
                <a:cs typeface="Open Sans" panose="020B0606030504020204"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de-DE" altLang="de-DE" sz="2000" i="1" kern="0" dirty="0" err="1">
                <a:solidFill>
                  <a:srgbClr val="CD0E16"/>
                </a:solidFill>
                <a:latin typeface="+mj-lt"/>
              </a:rPr>
              <a:t>Conferënza</a:t>
            </a:r>
            <a:r>
              <a:rPr lang="de-DE" altLang="de-DE" sz="2000" i="1" kern="0" dirty="0">
                <a:solidFill>
                  <a:srgbClr val="CD0E16"/>
                </a:solidFill>
                <a:latin typeface="+mj-lt"/>
              </a:rPr>
              <a:t> </a:t>
            </a:r>
            <a:r>
              <a:rPr lang="de-DE" altLang="de-DE" sz="2000" i="1" kern="0" dirty="0" err="1">
                <a:solidFill>
                  <a:srgbClr val="CD0E16"/>
                </a:solidFill>
                <a:latin typeface="+mj-lt"/>
              </a:rPr>
              <a:t>stampa</a:t>
            </a:r>
            <a:r>
              <a:rPr lang="de-DE" altLang="de-DE" sz="2000" i="1" kern="0" dirty="0">
                <a:solidFill>
                  <a:srgbClr val="CD0E16"/>
                </a:solidFill>
                <a:latin typeface="+mj-lt"/>
              </a:rPr>
              <a:t> </a:t>
            </a:r>
          </a:p>
          <a:p>
            <a:r>
              <a:rPr lang="de-DE" altLang="de-DE" sz="2000" i="1" kern="0" dirty="0" err="1">
                <a:solidFill>
                  <a:srgbClr val="CD0E16"/>
                </a:solidFill>
                <a:latin typeface="+mj-lt"/>
              </a:rPr>
              <a:t>Contlujiun</a:t>
            </a:r>
            <a:r>
              <a:rPr lang="de-DE" altLang="de-DE" sz="2000" i="1" kern="0" dirty="0">
                <a:solidFill>
                  <a:srgbClr val="CD0E16"/>
                </a:solidFill>
                <a:latin typeface="+mj-lt"/>
              </a:rPr>
              <a:t> dl </a:t>
            </a:r>
            <a:r>
              <a:rPr lang="de-DE" altLang="de-DE" sz="2000" i="1" kern="0" dirty="0" err="1">
                <a:solidFill>
                  <a:srgbClr val="CD0E16"/>
                </a:solidFill>
                <a:latin typeface="+mj-lt"/>
              </a:rPr>
              <a:t>ann</a:t>
            </a:r>
            <a:r>
              <a:rPr lang="de-DE" altLang="de-DE" sz="2000" i="1" kern="0" dirty="0">
                <a:solidFill>
                  <a:srgbClr val="CD0E16"/>
                </a:solidFill>
                <a:latin typeface="+mj-lt"/>
              </a:rPr>
              <a:t> de </a:t>
            </a:r>
            <a:r>
              <a:rPr lang="de-DE" altLang="de-DE" sz="2000" i="1" kern="0" dirty="0" err="1">
                <a:solidFill>
                  <a:srgbClr val="CD0E16"/>
                </a:solidFill>
                <a:latin typeface="+mj-lt"/>
              </a:rPr>
              <a:t>scora</a:t>
            </a:r>
            <a:r>
              <a:rPr lang="de-DE" altLang="de-DE" sz="2000" i="1" kern="0" dirty="0">
                <a:solidFill>
                  <a:srgbClr val="CD0E16"/>
                </a:solidFill>
                <a:latin typeface="+mj-lt"/>
              </a:rPr>
              <a:t> </a:t>
            </a:r>
          </a:p>
          <a:p>
            <a:r>
              <a:rPr lang="de-DE" altLang="de-DE" sz="2000" i="1" kern="0" dirty="0">
                <a:solidFill>
                  <a:srgbClr val="CD0E16"/>
                </a:solidFill>
                <a:latin typeface="+mj-lt"/>
              </a:rPr>
              <a:t>2019/20</a:t>
            </a:r>
            <a:r>
              <a:rPr lang="de-DE" altLang="de-DE" sz="2000" i="1" kern="0" dirty="0">
                <a:solidFill>
                  <a:srgbClr val="CD0E16"/>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216262" y="1543257"/>
            <a:ext cx="1084828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err="1">
                <a:solidFill>
                  <a:srgbClr val="C00000"/>
                </a:solidFill>
                <a:latin typeface="+mj-lt"/>
                <a:cs typeface="Open Sans" panose="020B0606030504020204" pitchFamily="34" charset="0"/>
              </a:rPr>
              <a:t>Insegnamënt</a:t>
            </a:r>
            <a:r>
              <a:rPr lang="de-DE" altLang="it-IT" sz="3200" b="1" dirty="0">
                <a:solidFill>
                  <a:srgbClr val="C00000"/>
                </a:solidFill>
                <a:latin typeface="+mj-lt"/>
                <a:cs typeface="Open Sans" panose="020B0606030504020204" pitchFamily="34" charset="0"/>
              </a:rPr>
              <a:t> da </a:t>
            </a:r>
            <a:r>
              <a:rPr lang="de-DE" altLang="it-IT" sz="3200" b="1" dirty="0" err="1">
                <a:solidFill>
                  <a:srgbClr val="C00000"/>
                </a:solidFill>
                <a:latin typeface="+mj-lt"/>
                <a:cs typeface="Open Sans" panose="020B0606030504020204" pitchFamily="34" charset="0"/>
              </a:rPr>
              <a:t>ciasa</a:t>
            </a:r>
            <a:r>
              <a:rPr lang="de-DE" altLang="it-IT" sz="3200" b="1" dirty="0">
                <a:solidFill>
                  <a:srgbClr val="C00000"/>
                </a:solidFill>
                <a:latin typeface="+mj-lt"/>
                <a:cs typeface="Open Sans" panose="020B0606030504020204" pitchFamily="34" charset="0"/>
              </a:rPr>
              <a:t> – </a:t>
            </a:r>
            <a:r>
              <a:rPr lang="de-DE" altLang="it-IT" sz="3200" b="1" dirty="0" err="1">
                <a:solidFill>
                  <a:srgbClr val="C00000"/>
                </a:solidFill>
                <a:latin typeface="+mj-lt"/>
                <a:cs typeface="Open Sans" panose="020B0606030504020204" pitchFamily="34" charset="0"/>
              </a:rPr>
              <a:t>Evaluaziun</a:t>
            </a:r>
            <a:r>
              <a:rPr lang="de-DE" altLang="it-IT" sz="3200" b="1" dirty="0">
                <a:solidFill>
                  <a:srgbClr val="C00000"/>
                </a:solidFill>
                <a:latin typeface="+mj-lt"/>
                <a:cs typeface="Open Sans" panose="020B0606030504020204" pitchFamily="34" charset="0"/>
              </a:rPr>
              <a:t> </a:t>
            </a:r>
            <a:r>
              <a:rPr lang="de-DE" altLang="it-IT" sz="3200" b="1" dirty="0" err="1">
                <a:solidFill>
                  <a:srgbClr val="C00000"/>
                </a:solidFill>
                <a:latin typeface="+mj-lt"/>
                <a:cs typeface="Open Sans" panose="020B0606030504020204" pitchFamily="34" charset="0"/>
              </a:rPr>
              <a:t>Scora</a:t>
            </a:r>
            <a:r>
              <a:rPr lang="de-DE" altLang="it-IT" sz="3200" b="1" dirty="0">
                <a:solidFill>
                  <a:srgbClr val="C00000"/>
                </a:solidFill>
                <a:latin typeface="+mj-lt"/>
                <a:cs typeface="Open Sans" panose="020B0606030504020204" pitchFamily="34" charset="0"/>
              </a:rPr>
              <a:t> Ladina</a:t>
            </a: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14D710E3-96FE-4211-9050-955C018CE046}"/>
              </a:ext>
            </a:extLst>
          </p:cNvPr>
          <p:cNvSpPr/>
          <p:nvPr/>
        </p:nvSpPr>
        <p:spPr>
          <a:xfrm>
            <a:off x="402208" y="2402368"/>
            <a:ext cx="7854032" cy="4733860"/>
          </a:xfrm>
          <a:prstGeom prst="rect">
            <a:avLst/>
          </a:prstGeom>
        </p:spPr>
        <p:txBody>
          <a:bodyPr wrap="square">
            <a:spAutoFit/>
          </a:bodyPr>
          <a:lstStyle/>
          <a:p>
            <a:r>
              <a:rPr lang="de-DE" sz="2000" kern="0" dirty="0">
                <a:solidFill>
                  <a:srgbClr val="000000"/>
                </a:solidFill>
                <a:latin typeface="+mn-lt"/>
              </a:rPr>
              <a:t>Evaluation über den Fernunterricht an den </a:t>
            </a:r>
            <a:r>
              <a:rPr lang="de-DE" sz="2000" kern="0" dirty="0" err="1">
                <a:solidFill>
                  <a:srgbClr val="000000"/>
                </a:solidFill>
                <a:latin typeface="+mn-lt"/>
              </a:rPr>
              <a:t>ladinischen</a:t>
            </a:r>
            <a:r>
              <a:rPr lang="de-DE" sz="2000" kern="0" dirty="0">
                <a:solidFill>
                  <a:srgbClr val="000000"/>
                </a:solidFill>
                <a:latin typeface="+mn-lt"/>
              </a:rPr>
              <a:t> Grund-, Mittel- und Oberschulen</a:t>
            </a:r>
            <a:r>
              <a:rPr lang="it-IT" dirty="0"/>
              <a:t>	</a:t>
            </a:r>
          </a:p>
          <a:p>
            <a:r>
              <a:rPr lang="de-DE" sz="2000" kern="0" dirty="0">
                <a:solidFill>
                  <a:srgbClr val="000000"/>
                </a:solidFill>
                <a:latin typeface="+mn-lt"/>
              </a:rPr>
              <a:t> </a:t>
            </a:r>
          </a:p>
          <a:p>
            <a:pPr marL="342900" lvl="0" indent="-342900" eaLnBrk="1" hangingPunct="1">
              <a:lnSpc>
                <a:spcPts val="2400"/>
              </a:lnSpc>
              <a:spcBef>
                <a:spcPct val="20000"/>
              </a:spcBef>
              <a:buClr>
                <a:srgbClr val="CC2C30"/>
              </a:buClr>
              <a:buSzPct val="50000"/>
              <a:buFont typeface="Wingdings" pitchFamily="2" charset="2"/>
              <a:buChar char="n"/>
              <a:defRPr/>
            </a:pPr>
            <a:r>
              <a:rPr lang="de-DE" sz="1400" dirty="0">
                <a:solidFill>
                  <a:srgbClr val="000000"/>
                </a:solidFill>
                <a:latin typeface="+mj-lt"/>
              </a:rPr>
              <a:t>399 befragte Lehrpersonen (entspricht 76,73 Prozent aller Lehrpersonen) </a:t>
            </a:r>
          </a:p>
          <a:p>
            <a:pPr marL="342900" lvl="0" indent="-342900" eaLnBrk="1" hangingPunct="1">
              <a:lnSpc>
                <a:spcPts val="2400"/>
              </a:lnSpc>
              <a:spcBef>
                <a:spcPct val="20000"/>
              </a:spcBef>
              <a:buClr>
                <a:srgbClr val="CC2C30"/>
              </a:buClr>
              <a:buSzPct val="50000"/>
              <a:buFont typeface="Wingdings" pitchFamily="2" charset="2"/>
              <a:buChar char="n"/>
              <a:defRPr/>
            </a:pPr>
            <a:r>
              <a:rPr lang="de-DE" sz="1400" dirty="0">
                <a:solidFill>
                  <a:srgbClr val="000000"/>
                </a:solidFill>
                <a:latin typeface="+mj-lt"/>
              </a:rPr>
              <a:t>Fernunterricht kann sich insgesamt auch positiv auf das Lernverhalten auswirken</a:t>
            </a:r>
          </a:p>
          <a:p>
            <a:pPr marL="342900" lvl="0" indent="-342900" eaLnBrk="1" hangingPunct="1">
              <a:lnSpc>
                <a:spcPts val="2400"/>
              </a:lnSpc>
              <a:spcBef>
                <a:spcPct val="20000"/>
              </a:spcBef>
              <a:buClr>
                <a:srgbClr val="CC2C30"/>
              </a:buClr>
              <a:buSzPct val="50000"/>
              <a:buFont typeface="Wingdings" pitchFamily="2" charset="2"/>
              <a:buChar char="n"/>
              <a:defRPr/>
            </a:pPr>
            <a:r>
              <a:rPr lang="de-DE" sz="1400" dirty="0">
                <a:solidFill>
                  <a:srgbClr val="000000"/>
                </a:solidFill>
                <a:latin typeface="+mj-lt"/>
              </a:rPr>
              <a:t>Digitalisierung  als Key-</a:t>
            </a:r>
            <a:r>
              <a:rPr lang="de-DE" sz="1400" dirty="0" err="1">
                <a:solidFill>
                  <a:srgbClr val="000000"/>
                </a:solidFill>
                <a:latin typeface="+mj-lt"/>
              </a:rPr>
              <a:t>Factor</a:t>
            </a:r>
            <a:r>
              <a:rPr lang="de-DE" sz="1400" dirty="0">
                <a:solidFill>
                  <a:srgbClr val="000000"/>
                </a:solidFill>
                <a:latin typeface="+mj-lt"/>
              </a:rPr>
              <a:t> (Internetanschluss, Computer,…); Digitalisierungsoffensive in den </a:t>
            </a:r>
            <a:r>
              <a:rPr lang="de-DE" sz="1400" dirty="0" err="1">
                <a:solidFill>
                  <a:srgbClr val="000000"/>
                </a:solidFill>
                <a:latin typeface="+mj-lt"/>
              </a:rPr>
              <a:t>letzen</a:t>
            </a:r>
            <a:r>
              <a:rPr lang="de-DE" sz="1400" dirty="0">
                <a:solidFill>
                  <a:srgbClr val="000000"/>
                </a:solidFill>
                <a:latin typeface="+mj-lt"/>
              </a:rPr>
              <a:t> Jahren erfolgt - Ausbau der IT-Kompetenzen; </a:t>
            </a:r>
          </a:p>
          <a:p>
            <a:pPr marL="342900" lvl="0" indent="-342900" eaLnBrk="1" hangingPunct="1">
              <a:lnSpc>
                <a:spcPts val="2400"/>
              </a:lnSpc>
              <a:spcBef>
                <a:spcPct val="20000"/>
              </a:spcBef>
              <a:buClr>
                <a:srgbClr val="CC2C30"/>
              </a:buClr>
              <a:buSzPct val="50000"/>
              <a:buFont typeface="Wingdings" pitchFamily="2" charset="2"/>
              <a:buChar char="n"/>
              <a:defRPr/>
            </a:pPr>
            <a:r>
              <a:rPr lang="de-DE" sz="1400" dirty="0">
                <a:solidFill>
                  <a:srgbClr val="000000"/>
                </a:solidFill>
                <a:latin typeface="+mj-lt"/>
              </a:rPr>
              <a:t>Zufriedenheit der an der Lehrpersonenbefragung Beteiligten &gt; insgesamt 46,1 % nach dem Motto </a:t>
            </a:r>
            <a:r>
              <a:rPr lang="de-DE" sz="1400" i="1" dirty="0">
                <a:solidFill>
                  <a:srgbClr val="000000"/>
                </a:solidFill>
                <a:latin typeface="+mj-lt"/>
              </a:rPr>
              <a:t>„Fernunterricht sollte den Präsenzunterricht niemals ersetzen, aber ergänzen“ </a:t>
            </a:r>
          </a:p>
          <a:p>
            <a:pPr marL="342900" lvl="0" indent="-342900" eaLnBrk="1" hangingPunct="1">
              <a:lnSpc>
                <a:spcPts val="2400"/>
              </a:lnSpc>
              <a:spcBef>
                <a:spcPct val="20000"/>
              </a:spcBef>
              <a:buClr>
                <a:srgbClr val="CC2C30"/>
              </a:buClr>
              <a:buSzPct val="50000"/>
              <a:buFont typeface="Wingdings" pitchFamily="2" charset="2"/>
              <a:buChar char="n"/>
              <a:defRPr/>
            </a:pPr>
            <a:r>
              <a:rPr lang="de-DE" sz="1400" dirty="0" err="1">
                <a:solidFill>
                  <a:srgbClr val="000000"/>
                </a:solidFill>
                <a:latin typeface="+mj-lt"/>
              </a:rPr>
              <a:t>Ampliamento</a:t>
            </a:r>
            <a:r>
              <a:rPr lang="de-DE" sz="1400" dirty="0">
                <a:solidFill>
                  <a:srgbClr val="000000"/>
                </a:solidFill>
                <a:latin typeface="+mj-lt"/>
              </a:rPr>
              <a:t> della </a:t>
            </a:r>
            <a:r>
              <a:rPr lang="de-DE" sz="1400" dirty="0" err="1">
                <a:solidFill>
                  <a:srgbClr val="000000"/>
                </a:solidFill>
                <a:latin typeface="+mj-lt"/>
              </a:rPr>
              <a:t>collaborazione</a:t>
            </a:r>
            <a:r>
              <a:rPr lang="de-DE" sz="1400" dirty="0">
                <a:solidFill>
                  <a:srgbClr val="000000"/>
                </a:solidFill>
                <a:latin typeface="+mj-lt"/>
              </a:rPr>
              <a:t> </a:t>
            </a:r>
            <a:r>
              <a:rPr lang="de-DE" sz="1400" dirty="0" err="1">
                <a:solidFill>
                  <a:srgbClr val="000000"/>
                </a:solidFill>
                <a:latin typeface="+mj-lt"/>
              </a:rPr>
              <a:t>genitori</a:t>
            </a:r>
            <a:r>
              <a:rPr lang="de-DE" sz="1400" dirty="0">
                <a:solidFill>
                  <a:srgbClr val="000000"/>
                </a:solidFill>
                <a:latin typeface="+mj-lt"/>
              </a:rPr>
              <a:t> – </a:t>
            </a:r>
            <a:r>
              <a:rPr lang="de-DE" sz="1400" dirty="0" err="1">
                <a:solidFill>
                  <a:srgbClr val="000000"/>
                </a:solidFill>
                <a:latin typeface="+mj-lt"/>
              </a:rPr>
              <a:t>insegnanti</a:t>
            </a:r>
            <a:r>
              <a:rPr lang="de-DE" sz="1400" dirty="0">
                <a:solidFill>
                  <a:srgbClr val="000000"/>
                </a:solidFill>
                <a:latin typeface="+mj-lt"/>
              </a:rPr>
              <a:t> </a:t>
            </a:r>
          </a:p>
          <a:p>
            <a:pPr marL="342900" indent="-342900" eaLnBrk="1" hangingPunct="1">
              <a:lnSpc>
                <a:spcPts val="2400"/>
              </a:lnSpc>
              <a:spcBef>
                <a:spcPct val="20000"/>
              </a:spcBef>
              <a:buClr>
                <a:srgbClr val="CC2C30"/>
              </a:buClr>
              <a:buSzPct val="50000"/>
              <a:buFont typeface="Wingdings" pitchFamily="2" charset="2"/>
              <a:buChar char="n"/>
              <a:defRPr/>
            </a:pPr>
            <a:r>
              <a:rPr lang="it-IT" sz="1400" dirty="0">
                <a:solidFill>
                  <a:srgbClr val="000000"/>
                </a:solidFill>
              </a:rPr>
              <a:t>L’insegnamento a distanza è una soluzione di ripiego: elevato dispendio di tempo e straordinari; i processi digitali sono più difficili da implementare nelle scuole elementari e medie, gli studenti delle scuole superiori hanno più know-how</a:t>
            </a:r>
            <a:endParaRPr lang="de-DE" sz="1400" i="1" dirty="0">
              <a:solidFill>
                <a:srgbClr val="000000"/>
              </a:solidFill>
              <a:latin typeface="+mj-lt"/>
            </a:endParaRPr>
          </a:p>
          <a:p>
            <a:pPr marL="342900" lvl="0" indent="-342900" eaLnBrk="1" hangingPunct="1">
              <a:lnSpc>
                <a:spcPts val="2400"/>
              </a:lnSpc>
              <a:spcBef>
                <a:spcPct val="20000"/>
              </a:spcBef>
              <a:buClr>
                <a:srgbClr val="CC2C30"/>
              </a:buClr>
              <a:buSzPct val="50000"/>
              <a:buFont typeface="Wingdings" pitchFamily="2" charset="2"/>
              <a:buChar char="n"/>
              <a:defRPr/>
            </a:pPr>
            <a:endParaRPr lang="de-DE" dirty="0"/>
          </a:p>
        </p:txBody>
      </p:sp>
      <p:pic>
        <p:nvPicPr>
          <p:cNvPr id="3" name="Grafik 2" descr="Ein Bild, das Tisch, sitzend, Front, Schreibtisch enthält.&#10;&#10;Automatisch generierte Beschreibung">
            <a:extLst>
              <a:ext uri="{FF2B5EF4-FFF2-40B4-BE49-F238E27FC236}">
                <a16:creationId xmlns:a16="http://schemas.microsoft.com/office/drawing/2014/main" xmlns="" id="{845784A6-AA5C-4CE3-81A5-BDB124CF5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272" y="4005064"/>
            <a:ext cx="3016068" cy="2010712"/>
          </a:xfrm>
          <a:prstGeom prst="rect">
            <a:avLst/>
          </a:prstGeom>
        </p:spPr>
      </p:pic>
    </p:spTree>
    <p:extLst>
      <p:ext uri="{BB962C8B-B14F-4D97-AF65-F5344CB8AC3E}">
        <p14:creationId xmlns:p14="http://schemas.microsoft.com/office/powerpoint/2010/main" val="312950314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216262" y="1543257"/>
            <a:ext cx="77519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err="1">
                <a:solidFill>
                  <a:srgbClr val="C00000"/>
                </a:solidFill>
                <a:cs typeface="Open Sans" panose="020B0606030504020204" pitchFamily="34" charset="0"/>
              </a:rPr>
              <a:t>Insegnamënt</a:t>
            </a:r>
            <a:r>
              <a:rPr lang="de-DE" altLang="it-IT" sz="3200" b="1" dirty="0">
                <a:solidFill>
                  <a:srgbClr val="C00000"/>
                </a:solidFill>
                <a:cs typeface="Open Sans" panose="020B0606030504020204" pitchFamily="34" charset="0"/>
              </a:rPr>
              <a:t> da </a:t>
            </a:r>
            <a:r>
              <a:rPr lang="de-DE" altLang="it-IT" sz="3200" b="1" dirty="0" err="1">
                <a:solidFill>
                  <a:srgbClr val="C00000"/>
                </a:solidFill>
                <a:cs typeface="Open Sans" panose="020B0606030504020204" pitchFamily="34" charset="0"/>
              </a:rPr>
              <a:t>ciasa</a:t>
            </a:r>
            <a:r>
              <a:rPr lang="de-DE" altLang="it-IT" sz="3200" b="1" dirty="0">
                <a:solidFill>
                  <a:srgbClr val="C00000"/>
                </a:solidFill>
                <a:latin typeface="+mj-lt"/>
                <a:cs typeface="Open Sans" panose="020B0606030504020204" pitchFamily="34" charset="0"/>
              </a:rPr>
              <a:t> - </a:t>
            </a:r>
            <a:r>
              <a:rPr lang="de-DE" altLang="it-IT" sz="3200" b="1" dirty="0" err="1">
                <a:solidFill>
                  <a:srgbClr val="C00000"/>
                </a:solidFill>
                <a:latin typeface="+mj-lt"/>
                <a:cs typeface="Open Sans" panose="020B0606030504020204" pitchFamily="34" charset="0"/>
              </a:rPr>
              <a:t>contlujiuns</a:t>
            </a:r>
            <a:endParaRPr lang="de-DE" altLang="it-IT" sz="3200" b="1" dirty="0">
              <a:solidFill>
                <a:srgbClr val="C00000"/>
              </a:solidFill>
              <a:latin typeface="+mj-lt"/>
              <a:cs typeface="Open Sans" panose="020B0606030504020204" pitchFamily="34" charset="0"/>
            </a:endParaRPr>
          </a:p>
          <a:p>
            <a:pPr eaLnBrk="1" hangingPunct="1">
              <a:defRPr/>
            </a:pP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14D710E3-96FE-4211-9050-955C018CE046}"/>
              </a:ext>
            </a:extLst>
          </p:cNvPr>
          <p:cNvSpPr/>
          <p:nvPr/>
        </p:nvSpPr>
        <p:spPr>
          <a:xfrm>
            <a:off x="402208" y="2402368"/>
            <a:ext cx="6269856" cy="3755131"/>
          </a:xfrm>
          <a:prstGeom prst="rect">
            <a:avLst/>
          </a:prstGeom>
        </p:spPr>
        <p:txBody>
          <a:bodyPr wrap="square">
            <a:spAutoFit/>
          </a:bodyPr>
          <a:lstStyle/>
          <a:p>
            <a:pPr lvl="0" eaLnBrk="1" hangingPunct="1">
              <a:lnSpc>
                <a:spcPts val="2400"/>
              </a:lnSpc>
              <a:spcBef>
                <a:spcPct val="20000"/>
              </a:spcBef>
              <a:buClr>
                <a:srgbClr val="CC2C30"/>
              </a:buClr>
              <a:buSzPct val="50000"/>
              <a:defRPr/>
            </a:pPr>
            <a:endParaRPr lang="de-DE" sz="1400" dirty="0">
              <a:solidFill>
                <a:srgbClr val="000000"/>
              </a:solidFill>
              <a:latin typeface="+mj-lt"/>
            </a:endParaRPr>
          </a:p>
          <a:p>
            <a:pPr marL="342900" lvl="0" indent="-342900" eaLnBrk="1" hangingPunct="1">
              <a:lnSpc>
                <a:spcPts val="2400"/>
              </a:lnSpc>
              <a:spcBef>
                <a:spcPct val="20000"/>
              </a:spcBef>
              <a:buClr>
                <a:srgbClr val="CC2C30"/>
              </a:buClr>
              <a:buSzPct val="50000"/>
              <a:buFont typeface="Wingdings" pitchFamily="2" charset="2"/>
              <a:buChar char="n"/>
              <a:defRPr/>
            </a:pPr>
            <a:r>
              <a:rPr lang="it-IT" sz="1600" dirty="0">
                <a:solidFill>
                  <a:srgbClr val="000000"/>
                </a:solidFill>
                <a:latin typeface="+mj-lt"/>
              </a:rPr>
              <a:t>La didattica a distanza è uno strumento importante per il futuro </a:t>
            </a:r>
          </a:p>
          <a:p>
            <a:pPr marL="342900" lvl="0" indent="-342900" eaLnBrk="1" hangingPunct="1">
              <a:lnSpc>
                <a:spcPts val="2400"/>
              </a:lnSpc>
              <a:spcBef>
                <a:spcPct val="20000"/>
              </a:spcBef>
              <a:buClr>
                <a:srgbClr val="CC2C30"/>
              </a:buClr>
              <a:buSzPct val="50000"/>
              <a:buFont typeface="Wingdings" pitchFamily="2" charset="2"/>
              <a:buChar char="n"/>
              <a:defRPr/>
            </a:pPr>
            <a:r>
              <a:rPr lang="it-IT" sz="1600" dirty="0">
                <a:solidFill>
                  <a:srgbClr val="000000"/>
                </a:solidFill>
                <a:latin typeface="+mj-lt"/>
              </a:rPr>
              <a:t>È possibile promuovere le competenze nei campi: informatica, comunicazione, tecnologie multimediali </a:t>
            </a:r>
          </a:p>
          <a:p>
            <a:pPr marL="342900" lvl="0" indent="-342900" eaLnBrk="1" hangingPunct="1">
              <a:lnSpc>
                <a:spcPts val="2400"/>
              </a:lnSpc>
              <a:spcBef>
                <a:spcPct val="20000"/>
              </a:spcBef>
              <a:buClr>
                <a:srgbClr val="CC2C30"/>
              </a:buClr>
              <a:buSzPct val="50000"/>
              <a:buFont typeface="Wingdings" pitchFamily="2" charset="2"/>
              <a:buChar char="n"/>
              <a:defRPr/>
            </a:pPr>
            <a:r>
              <a:rPr lang="it-IT" sz="1600" dirty="0">
                <a:solidFill>
                  <a:srgbClr val="000000"/>
                </a:solidFill>
                <a:latin typeface="+mj-lt"/>
              </a:rPr>
              <a:t>Nuovi metodi di apprendimento e modelli di insegnamento</a:t>
            </a:r>
          </a:p>
          <a:p>
            <a:pPr marL="342900" lvl="0" indent="-342900" eaLnBrk="1" hangingPunct="1">
              <a:lnSpc>
                <a:spcPts val="2400"/>
              </a:lnSpc>
              <a:spcBef>
                <a:spcPct val="20000"/>
              </a:spcBef>
              <a:buClr>
                <a:srgbClr val="CC2C30"/>
              </a:buClr>
              <a:buSzPct val="50000"/>
              <a:buFont typeface="Wingdings" pitchFamily="2" charset="2"/>
              <a:buChar char="n"/>
              <a:defRPr/>
            </a:pPr>
            <a:r>
              <a:rPr lang="de-DE" sz="1600" dirty="0">
                <a:solidFill>
                  <a:srgbClr val="000000"/>
                </a:solidFill>
                <a:latin typeface="+mj-lt"/>
              </a:rPr>
              <a:t>Fernunterricht soll weiterentwickelt werden, er kann aber nur als ein zusätzliches Angebot zum Präsenzunterricht in den Schulalltag integriert werden</a:t>
            </a:r>
          </a:p>
          <a:p>
            <a:pPr marL="342900" lvl="0" indent="-342900" eaLnBrk="1" hangingPunct="1">
              <a:lnSpc>
                <a:spcPts val="2400"/>
              </a:lnSpc>
              <a:spcBef>
                <a:spcPct val="20000"/>
              </a:spcBef>
              <a:buClr>
                <a:srgbClr val="CC2C30"/>
              </a:buClr>
              <a:buSzPct val="50000"/>
              <a:buFont typeface="Wingdings" pitchFamily="2" charset="2"/>
              <a:buChar char="n"/>
              <a:defRPr/>
            </a:pPr>
            <a:r>
              <a:rPr lang="de-DE" sz="1600" dirty="0">
                <a:solidFill>
                  <a:srgbClr val="000000"/>
                </a:solidFill>
                <a:latin typeface="+mj-lt"/>
              </a:rPr>
              <a:t>Soziale Kontakte und persönlicher Umgang sind grundlegend für die Entwicklung der SchülerInnen</a:t>
            </a:r>
            <a:endParaRPr lang="de-DE" sz="1600" i="1" dirty="0">
              <a:solidFill>
                <a:srgbClr val="000000"/>
              </a:solidFill>
              <a:latin typeface="+mj-lt"/>
            </a:endParaRPr>
          </a:p>
          <a:p>
            <a:pPr marL="342900" lvl="0" indent="-342900" eaLnBrk="1" hangingPunct="1">
              <a:lnSpc>
                <a:spcPts val="2400"/>
              </a:lnSpc>
              <a:spcBef>
                <a:spcPct val="20000"/>
              </a:spcBef>
              <a:buClr>
                <a:srgbClr val="CC2C30"/>
              </a:buClr>
              <a:buSzPct val="50000"/>
              <a:buFont typeface="Wingdings" pitchFamily="2" charset="2"/>
              <a:buChar char="n"/>
              <a:defRPr/>
            </a:pPr>
            <a:endParaRPr lang="de-DE" dirty="0"/>
          </a:p>
        </p:txBody>
      </p:sp>
      <p:pic>
        <p:nvPicPr>
          <p:cNvPr id="3" name="Grafik 2" descr="Ein Bild, das Tisch, sitzend, Front, Schreibtisch enthält.&#10;&#10;Automatisch generierte Beschreibung">
            <a:extLst>
              <a:ext uri="{FF2B5EF4-FFF2-40B4-BE49-F238E27FC236}">
                <a16:creationId xmlns:a16="http://schemas.microsoft.com/office/drawing/2014/main" xmlns="" id="{845784A6-AA5C-4CE3-81A5-BDB124CF5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272" y="4005064"/>
            <a:ext cx="3016068" cy="2010712"/>
          </a:xfrm>
          <a:prstGeom prst="rect">
            <a:avLst/>
          </a:prstGeom>
        </p:spPr>
      </p:pic>
    </p:spTree>
    <p:extLst>
      <p:ext uri="{BB962C8B-B14F-4D97-AF65-F5344CB8AC3E}">
        <p14:creationId xmlns:p14="http://schemas.microsoft.com/office/powerpoint/2010/main" val="278897900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feld 2">
            <a:extLst>
              <a:ext uri="{FF2B5EF4-FFF2-40B4-BE49-F238E27FC236}">
                <a16:creationId xmlns:a16="http://schemas.microsoft.com/office/drawing/2014/main" xmlns="" id="{75F1A248-D6F2-4458-A4F4-6F7F40E2905C}"/>
              </a:ext>
            </a:extLst>
          </p:cNvPr>
          <p:cNvSpPr txBox="1">
            <a:spLocks noChangeArrowheads="1"/>
          </p:cNvSpPr>
          <p:nvPr/>
        </p:nvSpPr>
        <p:spPr bwMode="auto">
          <a:xfrm>
            <a:off x="623888" y="1592263"/>
            <a:ext cx="5976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it-IT" sz="3600" b="1">
                <a:solidFill>
                  <a:srgbClr val="C00000"/>
                </a:solidFill>
                <a:latin typeface="Open Sans" panose="020B0606030504020204" pitchFamily="34" charset="0"/>
                <a:cs typeface="Open Sans" panose="020B0606030504020204" pitchFamily="34" charset="0"/>
              </a:rPr>
              <a:t>Lawinengefahr</a:t>
            </a:r>
          </a:p>
          <a:p>
            <a:pPr eaLnBrk="1" hangingPunct="1"/>
            <a:endParaRPr lang="de-DE" altLang="it-IT" b="1">
              <a:solidFill>
                <a:srgbClr val="C00000"/>
              </a:solidFill>
              <a:latin typeface="Open Sans" panose="020B0606030504020204" pitchFamily="34" charset="0"/>
              <a:cs typeface="Open Sans" panose="020B0606030504020204" pitchFamily="34" charset="0"/>
            </a:endParaRPr>
          </a:p>
          <a:p>
            <a:pPr eaLnBrk="1" hangingPunct="1">
              <a:lnSpc>
                <a:spcPct val="150000"/>
              </a:lnSpc>
            </a:pPr>
            <a:endParaRPr lang="de-DE" altLang="it-IT" sz="3600" b="1">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0EA0ED0E-C8C0-491B-BCFD-B55DD0D944D9}"/>
              </a:ext>
            </a:extLst>
          </p:cNvPr>
          <p:cNvSpPr/>
          <p:nvPr/>
        </p:nvSpPr>
        <p:spPr>
          <a:xfrm>
            <a:off x="-384175" y="-315913"/>
            <a:ext cx="12960350" cy="7416801"/>
          </a:xfrm>
          <a:prstGeom prst="rect">
            <a:avLst/>
          </a:prstGeom>
          <a:solidFill>
            <a:srgbClr val="CD0E1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388" name="Textfeld 4">
            <a:extLst>
              <a:ext uri="{FF2B5EF4-FFF2-40B4-BE49-F238E27FC236}">
                <a16:creationId xmlns:a16="http://schemas.microsoft.com/office/drawing/2014/main" xmlns="" id="{B8670ACC-145D-4E6C-B920-CF034EEFFE17}"/>
              </a:ext>
            </a:extLst>
          </p:cNvPr>
          <p:cNvSpPr txBox="1">
            <a:spLocks noChangeArrowheads="1"/>
          </p:cNvSpPr>
          <p:nvPr/>
        </p:nvSpPr>
        <p:spPr bwMode="auto">
          <a:xfrm>
            <a:off x="1054893" y="1916832"/>
            <a:ext cx="10082213"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4800" dirty="0">
                <a:solidFill>
                  <a:schemeClr val="bg1"/>
                </a:solidFill>
                <a:latin typeface="+mj-lt"/>
              </a:rPr>
              <a:t>Rückblick Bildungsjahr</a:t>
            </a:r>
          </a:p>
          <a:p>
            <a:pPr algn="ctr"/>
            <a:endParaRPr lang="de-DE" altLang="de-DE" sz="2000" dirty="0">
              <a:solidFill>
                <a:schemeClr val="bg1"/>
              </a:solidFill>
              <a:latin typeface="+mj-lt"/>
            </a:endParaRPr>
          </a:p>
          <a:p>
            <a:pPr algn="ctr"/>
            <a:r>
              <a:rPr lang="de-DE" altLang="de-DE" sz="4800" dirty="0" err="1">
                <a:solidFill>
                  <a:schemeClr val="bg1"/>
                </a:solidFill>
                <a:latin typeface="+mj-lt"/>
              </a:rPr>
              <a:t>Odlada</a:t>
            </a:r>
            <a:r>
              <a:rPr lang="de-DE" altLang="de-DE" sz="4800" dirty="0">
                <a:solidFill>
                  <a:schemeClr val="bg1"/>
                </a:solidFill>
                <a:latin typeface="+mj-lt"/>
              </a:rPr>
              <a:t> </a:t>
            </a:r>
            <a:r>
              <a:rPr lang="de-DE" altLang="de-DE" sz="4800" dirty="0" err="1">
                <a:solidFill>
                  <a:schemeClr val="bg1"/>
                </a:solidFill>
                <a:latin typeface="+mj-lt"/>
              </a:rPr>
              <a:t>zoruch</a:t>
            </a:r>
            <a:r>
              <a:rPr lang="de-DE" altLang="de-DE" sz="4800" dirty="0">
                <a:solidFill>
                  <a:schemeClr val="bg1"/>
                </a:solidFill>
                <a:latin typeface="+mj-lt"/>
              </a:rPr>
              <a:t> dl </a:t>
            </a:r>
            <a:r>
              <a:rPr lang="de-DE" altLang="de-DE" sz="4800" dirty="0" err="1">
                <a:solidFill>
                  <a:schemeClr val="bg1"/>
                </a:solidFill>
                <a:latin typeface="+mj-lt"/>
              </a:rPr>
              <a:t>ann</a:t>
            </a:r>
            <a:r>
              <a:rPr lang="de-DE" altLang="de-DE" sz="4800" dirty="0">
                <a:solidFill>
                  <a:schemeClr val="bg1"/>
                </a:solidFill>
                <a:latin typeface="+mj-lt"/>
              </a:rPr>
              <a:t> de </a:t>
            </a:r>
            <a:r>
              <a:rPr lang="de-DE" altLang="de-DE" sz="4800" dirty="0" err="1">
                <a:solidFill>
                  <a:schemeClr val="bg1"/>
                </a:solidFill>
                <a:latin typeface="+mj-lt"/>
              </a:rPr>
              <a:t>scora</a:t>
            </a:r>
            <a:endParaRPr lang="de-DE" altLang="de-DE" sz="4800" dirty="0">
              <a:solidFill>
                <a:schemeClr val="bg1"/>
              </a:solidFill>
              <a:latin typeface="+mj-lt"/>
            </a:endParaRPr>
          </a:p>
          <a:p>
            <a:pPr algn="ctr"/>
            <a:endParaRPr lang="de-DE" altLang="de-DE" sz="2000" i="1" dirty="0">
              <a:solidFill>
                <a:schemeClr val="bg1"/>
              </a:solidFill>
              <a:latin typeface="+mj-lt"/>
            </a:endParaRPr>
          </a:p>
          <a:p>
            <a:pPr algn="ctr"/>
            <a:r>
              <a:rPr lang="de-DE" altLang="de-DE" sz="4800" u="sng" dirty="0" err="1">
                <a:solidFill>
                  <a:schemeClr val="bg1"/>
                </a:solidFill>
                <a:latin typeface="+mj-lt"/>
              </a:rPr>
              <a:t>Riassunto</a:t>
            </a:r>
            <a:r>
              <a:rPr lang="de-DE" altLang="de-DE" sz="4800" u="sng" dirty="0">
                <a:solidFill>
                  <a:schemeClr val="bg1"/>
                </a:solidFill>
                <a:latin typeface="+mj-lt"/>
              </a:rPr>
              <a:t> </a:t>
            </a:r>
            <a:r>
              <a:rPr lang="de-DE" altLang="de-DE" sz="4800" u="sng" dirty="0" err="1">
                <a:solidFill>
                  <a:schemeClr val="bg1"/>
                </a:solidFill>
                <a:latin typeface="+mj-lt"/>
              </a:rPr>
              <a:t>dell'anno</a:t>
            </a:r>
            <a:r>
              <a:rPr lang="de-DE" altLang="de-DE" sz="4800" u="sng" dirty="0">
                <a:solidFill>
                  <a:schemeClr val="bg1"/>
                </a:solidFill>
                <a:latin typeface="+mj-lt"/>
              </a:rPr>
              <a:t> </a:t>
            </a:r>
            <a:r>
              <a:rPr lang="de-DE" altLang="de-DE" sz="4800" u="sng" dirty="0" err="1">
                <a:solidFill>
                  <a:schemeClr val="bg1"/>
                </a:solidFill>
                <a:latin typeface="+mj-lt"/>
              </a:rPr>
              <a:t>scolastico</a:t>
            </a:r>
            <a:endParaRPr lang="de-DE" altLang="de-DE" sz="4800" u="sng" dirty="0">
              <a:solidFill>
                <a:schemeClr val="bg1"/>
              </a:solidFill>
              <a:latin typeface="+mj-lt"/>
            </a:endParaRPr>
          </a:p>
          <a:p>
            <a:pPr algn="ctr"/>
            <a:endParaRPr lang="de-DE" altLang="de-DE" sz="5400" dirty="0">
              <a:solidFill>
                <a:schemeClr val="bg1"/>
              </a:solidFill>
            </a:endParaRPr>
          </a:p>
          <a:p>
            <a:pPr algn="ctr"/>
            <a:endParaRPr lang="de-DE" altLang="de-DE" sz="5400" dirty="0">
              <a:solidFill>
                <a:schemeClr val="bg1"/>
              </a:solidFill>
            </a:endParaRPr>
          </a:p>
          <a:p>
            <a:pPr algn="ctr"/>
            <a:r>
              <a:rPr lang="de-DE" altLang="de-DE" sz="5400" dirty="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feld 2">
            <a:extLst>
              <a:ext uri="{FF2B5EF4-FFF2-40B4-BE49-F238E27FC236}">
                <a16:creationId xmlns:a16="http://schemas.microsoft.com/office/drawing/2014/main" xmlns="" id="{5977FEDF-F6B7-4186-A07C-1B12637C6A5E}"/>
              </a:ext>
            </a:extLst>
          </p:cNvPr>
          <p:cNvSpPr txBox="1">
            <a:spLocks noChangeArrowheads="1"/>
          </p:cNvSpPr>
          <p:nvPr/>
        </p:nvSpPr>
        <p:spPr bwMode="auto">
          <a:xfrm>
            <a:off x="402208" y="1628800"/>
            <a:ext cx="6341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it-IT" sz="3200" b="1" dirty="0">
                <a:solidFill>
                  <a:srgbClr val="C00000"/>
                </a:solidFill>
                <a:latin typeface="+mj-lt"/>
                <a:cs typeface="Open Sans" panose="020B0606030504020204" pitchFamily="34" charset="0"/>
              </a:rPr>
              <a:t>Didattica a </a:t>
            </a:r>
            <a:r>
              <a:rPr lang="de-DE" altLang="it-IT" sz="3200" b="1" dirty="0" err="1">
                <a:solidFill>
                  <a:srgbClr val="C00000"/>
                </a:solidFill>
                <a:latin typeface="+mj-lt"/>
                <a:cs typeface="Open Sans" panose="020B0606030504020204" pitchFamily="34" charset="0"/>
              </a:rPr>
              <a:t>Distanza</a:t>
            </a:r>
            <a:r>
              <a:rPr lang="de-DE" altLang="it-IT" sz="3200" b="1" dirty="0">
                <a:solidFill>
                  <a:srgbClr val="C00000"/>
                </a:solidFill>
                <a:latin typeface="+mj-lt"/>
                <a:cs typeface="Open Sans" panose="020B0606030504020204" pitchFamily="34" charset="0"/>
              </a:rPr>
              <a:t> (</a:t>
            </a:r>
            <a:r>
              <a:rPr lang="de-DE" altLang="it-IT" sz="3200" b="1" dirty="0" err="1">
                <a:solidFill>
                  <a:srgbClr val="C00000"/>
                </a:solidFill>
                <a:latin typeface="+mj-lt"/>
                <a:cs typeface="Open Sans" panose="020B0606030504020204" pitchFamily="34" charset="0"/>
              </a:rPr>
              <a:t>DaD</a:t>
            </a:r>
            <a:r>
              <a:rPr lang="de-DE" altLang="it-IT" sz="3200" b="1" dirty="0">
                <a:solidFill>
                  <a:srgbClr val="C00000"/>
                </a:solidFill>
                <a:latin typeface="+mj-lt"/>
                <a:cs typeface="Open Sans" panose="020B0606030504020204" pitchFamily="34" charset="0"/>
              </a:rPr>
              <a:t>)</a:t>
            </a:r>
            <a:endParaRPr lang="de-DE" altLang="it-IT" sz="2000" b="1" dirty="0">
              <a:solidFill>
                <a:srgbClr val="C00000"/>
              </a:solidFill>
              <a:latin typeface="Open Sans" panose="020B0606030504020204" pitchFamily="34" charset="0"/>
              <a:cs typeface="Open Sans" panose="020B0606030504020204" pitchFamily="34" charset="0"/>
            </a:endParaRPr>
          </a:p>
        </p:txBody>
      </p:sp>
      <p:sp>
        <p:nvSpPr>
          <p:cNvPr id="4" name="Rechteck 3">
            <a:extLst>
              <a:ext uri="{FF2B5EF4-FFF2-40B4-BE49-F238E27FC236}">
                <a16:creationId xmlns:a16="http://schemas.microsoft.com/office/drawing/2014/main" xmlns="" id="{14D710E3-96FE-4211-9050-955C018CE046}"/>
              </a:ext>
            </a:extLst>
          </p:cNvPr>
          <p:cNvSpPr/>
          <p:nvPr/>
        </p:nvSpPr>
        <p:spPr>
          <a:xfrm>
            <a:off x="402208" y="2402368"/>
            <a:ext cx="6096000" cy="3847207"/>
          </a:xfrm>
          <a:prstGeom prst="rect">
            <a:avLst/>
          </a:prstGeom>
        </p:spPr>
        <p:txBody>
          <a:bodyPr>
            <a:spAutoFit/>
          </a:bodyPr>
          <a:lstStyle/>
          <a:p>
            <a:pPr marL="342900" lvl="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rPr>
              <a:t>21.947</a:t>
            </a:r>
            <a:r>
              <a:rPr lang="de-DE" sz="2000" kern="0" dirty="0">
                <a:solidFill>
                  <a:srgbClr val="666D70"/>
                </a:solidFill>
                <a:latin typeface="+mn-lt"/>
              </a:rPr>
              <a:t> </a:t>
            </a:r>
            <a:r>
              <a:rPr lang="de-DE" sz="2000" kern="0" dirty="0" err="1">
                <a:solidFill>
                  <a:srgbClr val="666D70"/>
                </a:solidFill>
                <a:latin typeface="+mn-lt"/>
              </a:rPr>
              <a:t>studenti</a:t>
            </a:r>
            <a:r>
              <a:rPr lang="de-DE" sz="2000" kern="0" dirty="0">
                <a:solidFill>
                  <a:srgbClr val="666D70"/>
                </a:solidFill>
                <a:latin typeface="+mn-lt"/>
              </a:rPr>
              <a:t> </a:t>
            </a:r>
          </a:p>
          <a:p>
            <a:pPr marL="342900" lvl="0" indent="-342900" eaLnBrk="1" hangingPunct="1">
              <a:lnSpc>
                <a:spcPts val="2400"/>
              </a:lnSpc>
              <a:spcBef>
                <a:spcPct val="20000"/>
              </a:spcBef>
              <a:buClr>
                <a:srgbClr val="CC2C30"/>
              </a:buClr>
              <a:buSzPct val="50000"/>
              <a:buFont typeface="Wingdings" pitchFamily="2" charset="2"/>
              <a:buChar char="n"/>
              <a:defRPr/>
            </a:pPr>
            <a:r>
              <a:rPr lang="de-DE" sz="2000" b="1" kern="0" dirty="0">
                <a:solidFill>
                  <a:srgbClr val="666D70"/>
                </a:solidFill>
                <a:latin typeface="+mn-lt"/>
              </a:rPr>
              <a:t>Dad</a:t>
            </a:r>
            <a:r>
              <a:rPr lang="de-DE" sz="2000" kern="0" dirty="0">
                <a:solidFill>
                  <a:srgbClr val="666D70"/>
                </a:solidFill>
                <a:latin typeface="+mn-lt"/>
              </a:rPr>
              <a:t>: </a:t>
            </a:r>
            <a:r>
              <a:rPr lang="de-DE" sz="2000" kern="0" dirty="0" err="1">
                <a:solidFill>
                  <a:srgbClr val="666D70"/>
                </a:solidFill>
                <a:latin typeface="+mn-lt"/>
              </a:rPr>
              <a:t>Effettuata</a:t>
            </a:r>
            <a:r>
              <a:rPr lang="de-DE" sz="2000" kern="0" dirty="0">
                <a:solidFill>
                  <a:srgbClr val="666D70"/>
                </a:solidFill>
                <a:latin typeface="+mn-lt"/>
              </a:rPr>
              <a:t> in </a:t>
            </a:r>
            <a:r>
              <a:rPr lang="de-DE" sz="2000" b="1" kern="0" dirty="0">
                <a:solidFill>
                  <a:srgbClr val="666D70"/>
                </a:solidFill>
                <a:latin typeface="+mn-lt"/>
              </a:rPr>
              <a:t>tutte le scuole</a:t>
            </a:r>
            <a:r>
              <a:rPr lang="de-DE" sz="2000" kern="0" dirty="0">
                <a:solidFill>
                  <a:srgbClr val="666D70"/>
                </a:solidFill>
                <a:latin typeface="+mn-lt"/>
              </a:rPr>
              <a:t>, </a:t>
            </a:r>
            <a:r>
              <a:rPr lang="de-DE" sz="2000" kern="0" dirty="0" err="1">
                <a:solidFill>
                  <a:srgbClr val="666D70"/>
                </a:solidFill>
                <a:latin typeface="+mn-lt"/>
              </a:rPr>
              <a:t>compresa</a:t>
            </a:r>
            <a:r>
              <a:rPr lang="de-DE" sz="2000" kern="0" dirty="0">
                <a:solidFill>
                  <a:srgbClr val="666D70"/>
                </a:solidFill>
                <a:latin typeface="+mn-lt"/>
              </a:rPr>
              <a:t> </a:t>
            </a:r>
            <a:r>
              <a:rPr lang="de-DE" sz="2000" kern="0" dirty="0" err="1">
                <a:solidFill>
                  <a:srgbClr val="666D70"/>
                </a:solidFill>
                <a:latin typeface="+mn-lt"/>
              </a:rPr>
              <a:t>infanzia</a:t>
            </a:r>
            <a:endParaRPr lang="de-DE" sz="2000" kern="0" dirty="0">
              <a:solidFill>
                <a:srgbClr val="666D70"/>
              </a:solidFill>
              <a:latin typeface="+mn-lt"/>
            </a:endParaRPr>
          </a:p>
          <a:p>
            <a:pPr marL="342900" lvl="0" indent="-342900" eaLnBrk="1" hangingPunct="1">
              <a:lnSpc>
                <a:spcPts val="2400"/>
              </a:lnSpc>
              <a:spcBef>
                <a:spcPct val="20000"/>
              </a:spcBef>
              <a:buClr>
                <a:srgbClr val="CC2C30"/>
              </a:buClr>
              <a:buSzPct val="50000"/>
              <a:buFont typeface="Wingdings" pitchFamily="2" charset="2"/>
              <a:buChar char="n"/>
              <a:defRPr/>
            </a:pPr>
            <a:r>
              <a:rPr lang="it-IT" sz="2000" b="1" kern="0" dirty="0">
                <a:solidFill>
                  <a:srgbClr val="666D70"/>
                </a:solidFill>
                <a:latin typeface="+mn-lt"/>
              </a:rPr>
              <a:t>Questionario</a:t>
            </a:r>
            <a:r>
              <a:rPr lang="de-DE" sz="2000" b="1" kern="0" dirty="0">
                <a:solidFill>
                  <a:srgbClr val="666D70"/>
                </a:solidFill>
                <a:latin typeface="+mn-lt"/>
              </a:rPr>
              <a:t> Scuola </a:t>
            </a:r>
            <a:r>
              <a:rPr lang="de-DE" sz="2000" b="1" kern="0" dirty="0" err="1">
                <a:solidFill>
                  <a:srgbClr val="666D70"/>
                </a:solidFill>
                <a:latin typeface="+mn-lt"/>
              </a:rPr>
              <a:t>infanzia</a:t>
            </a:r>
            <a:r>
              <a:rPr lang="de-DE" sz="2000" kern="0" dirty="0">
                <a:solidFill>
                  <a:srgbClr val="666D70"/>
                </a:solidFill>
                <a:latin typeface="+mn-lt"/>
              </a:rPr>
              <a:t>: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71% soddisfatto o molto soddisfatto del materiale didattico </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65% dei bambini ha accolto bene o molto bene le attività proposte</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67% positiva comunicazione scuola-famiglia</a:t>
            </a:r>
          </a:p>
          <a:p>
            <a:pPr marL="800100" lvl="1" indent="-342900" eaLnBrk="1" hangingPunct="1">
              <a:lnSpc>
                <a:spcPts val="2400"/>
              </a:lnSpc>
              <a:spcBef>
                <a:spcPct val="20000"/>
              </a:spcBef>
              <a:buClr>
                <a:srgbClr val="CC2C30"/>
              </a:buClr>
              <a:buSzPct val="50000"/>
              <a:buFont typeface="Wingdings" pitchFamily="2" charset="2"/>
              <a:buChar char="n"/>
              <a:defRPr/>
            </a:pPr>
            <a:r>
              <a:rPr lang="it-IT" sz="2000" kern="0" dirty="0">
                <a:solidFill>
                  <a:srgbClr val="666D70"/>
                </a:solidFill>
                <a:latin typeface="+mn-lt"/>
              </a:rPr>
              <a:t>92% nessuna difficoltà ad accedere al materiale a disposizione </a:t>
            </a:r>
            <a:endParaRPr lang="de-DE" sz="2000" kern="0" dirty="0">
              <a:solidFill>
                <a:srgbClr val="666D70"/>
              </a:solidFill>
              <a:latin typeface="+mn-lt"/>
            </a:endParaRPr>
          </a:p>
        </p:txBody>
      </p:sp>
      <p:pic>
        <p:nvPicPr>
          <p:cNvPr id="5" name="Immagine 4">
            <a:extLst>
              <a:ext uri="{FF2B5EF4-FFF2-40B4-BE49-F238E27FC236}">
                <a16:creationId xmlns:a16="http://schemas.microsoft.com/office/drawing/2014/main" xmlns="" id="{D16D5CA6-CF92-4B71-977C-95795217F5CE}"/>
              </a:ext>
            </a:extLst>
          </p:cNvPr>
          <p:cNvPicPr>
            <a:picLocks noChangeAspect="1"/>
          </p:cNvPicPr>
          <p:nvPr/>
        </p:nvPicPr>
        <p:blipFill>
          <a:blip r:embed="rId3"/>
          <a:stretch>
            <a:fillRect/>
          </a:stretch>
        </p:blipFill>
        <p:spPr>
          <a:xfrm>
            <a:off x="6305863" y="1402190"/>
            <a:ext cx="5693792" cy="5289194"/>
          </a:xfrm>
          <a:prstGeom prst="ellipse">
            <a:avLst/>
          </a:prstGeom>
          <a:ln>
            <a:noFill/>
          </a:ln>
          <a:effectLst>
            <a:softEdge rad="112500"/>
          </a:effectLst>
        </p:spPr>
      </p:pic>
    </p:spTree>
    <p:extLst>
      <p:ext uri="{BB962C8B-B14F-4D97-AF65-F5344CB8AC3E}">
        <p14:creationId xmlns:p14="http://schemas.microsoft.com/office/powerpoint/2010/main" val="2377369474"/>
      </p:ext>
    </p:extLst>
  </p:cSld>
  <p:clrMapOvr>
    <a:masterClrMapping/>
  </p:clrMapOvr>
  <p:transition spd="med">
    <p:fade/>
  </p:transition>
</p:sld>
</file>

<file path=ppt/theme/theme1.xml><?xml version="1.0" encoding="utf-8"?>
<a:theme xmlns:a="http://schemas.openxmlformats.org/drawingml/2006/main" name="Struttura predefinita">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ndeverwaltu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2301</Words>
  <Application>Microsoft Office PowerPoint</Application>
  <PresentationFormat>Widescreen</PresentationFormat>
  <Paragraphs>572</Paragraphs>
  <Slides>51</Slides>
  <Notes>41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51</vt:i4>
      </vt:variant>
    </vt:vector>
  </HeadingPairs>
  <TitlesOfParts>
    <vt:vector size="60" baseType="lpstr">
      <vt:lpstr>Arial</vt:lpstr>
      <vt:lpstr>Calibri</vt:lpstr>
      <vt:lpstr>Open Sans</vt:lpstr>
      <vt:lpstr>Osaka</vt:lpstr>
      <vt:lpstr>Times New Roman</vt:lpstr>
      <vt:lpstr>Verdana</vt:lpstr>
      <vt:lpstr>Wingdings</vt:lpstr>
      <vt:lpstr>Struttura predefinita</vt:lpstr>
      <vt:lpstr>Benutzerdefiniertes Design</vt:lpstr>
      <vt:lpstr>Pressekonferenz  Abschluss Bildungsjahr  2019/20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Staatliche Abschlussprüfung der Unterstufe
an den deutschsprachigen Mittelschulen – 2019/2020 </vt:lpstr>
      <vt:lpstr>Bewertungen der staatlichen Abschlussprüfung der Unterstufe an den deutschsprachigen Mittelschulen</vt:lpstr>
      <vt:lpstr>Presentazione standard di PowerPoint</vt:lpstr>
      <vt:lpstr>Deutsche Berufsbildung</vt:lpstr>
      <vt:lpstr>Staatliche Abschlussprüfungen an den deutschsprachigen Ober- und Berufsschulen - 2019/2020 </vt:lpstr>
      <vt:lpstr>Bewertungen der staatlichen Abschlussprüfung an den deutschsprachigen Ober- und Berufsschulen - 2019/2020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Pressekonferenz  Abschluss Bildungsjahr  2019/20 </vt:lpstr>
    </vt:vector>
  </TitlesOfParts>
  <Company>prov.bz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für Pressekonferenzen im Landespressesaal</dc:title>
  <dc:creator>Presseagentur_LG</dc:creator>
  <cp:lastModifiedBy>Carlo Costa</cp:lastModifiedBy>
  <cp:revision>1653</cp:revision>
  <cp:lastPrinted>2020-06-29T13:31:57Z</cp:lastPrinted>
  <dcterms:created xsi:type="dcterms:W3CDTF">2015-08-05T14:20:00Z</dcterms:created>
  <dcterms:modified xsi:type="dcterms:W3CDTF">2020-07-06T13:23:52Z</dcterms:modified>
</cp:coreProperties>
</file>