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79" r:id="rId4"/>
    <p:sldId id="281" r:id="rId5"/>
    <p:sldId id="282" r:id="rId6"/>
    <p:sldId id="283" r:id="rId7"/>
    <p:sldId id="284" r:id="rId8"/>
    <p:sldId id="285" r:id="rId9"/>
    <p:sldId id="289" r:id="rId10"/>
    <p:sldId id="292" r:id="rId11"/>
    <p:sldId id="293" r:id="rId12"/>
    <p:sldId id="294" r:id="rId13"/>
    <p:sldId id="295" r:id="rId14"/>
    <p:sldId id="296" r:id="rId15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10" y="72"/>
      </p:cViewPr>
      <p:guideLst>
        <p:guide orient="horz" pos="1298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pc-files\centrum\Reparti\Comunicazione\Public%20Relations\Ufficio%20stampa\2%20Conferenze%20stampa\2016\25.11.16%20Inps%20Busta%20arancione\grafico%20adesioni%20200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518622990794055E-2"/>
          <c:y val="4.1666666666666664E-2"/>
          <c:w val="0.90149027790308356"/>
          <c:h val="0.83929753572470112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FFC0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8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Foglio1!$A$1:$P$1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Foglio1!$A$2:$P$2</c:f>
              <c:numCache>
                <c:formatCode>#,##0</c:formatCode>
                <c:ptCount val="16"/>
                <c:pt idx="0">
                  <c:v>50557</c:v>
                </c:pt>
                <c:pt idx="1">
                  <c:v>58059</c:v>
                </c:pt>
                <c:pt idx="2">
                  <c:v>66284</c:v>
                </c:pt>
                <c:pt idx="3">
                  <c:v>74075</c:v>
                </c:pt>
                <c:pt idx="4">
                  <c:v>81333</c:v>
                </c:pt>
                <c:pt idx="5">
                  <c:v>91583</c:v>
                </c:pt>
                <c:pt idx="6">
                  <c:v>103385</c:v>
                </c:pt>
                <c:pt idx="7">
                  <c:v>148010</c:v>
                </c:pt>
                <c:pt idx="8">
                  <c:v>154786</c:v>
                </c:pt>
                <c:pt idx="9">
                  <c:v>157509</c:v>
                </c:pt>
                <c:pt idx="10">
                  <c:v>163477</c:v>
                </c:pt>
                <c:pt idx="11">
                  <c:v>166413</c:v>
                </c:pt>
                <c:pt idx="12">
                  <c:v>170089</c:v>
                </c:pt>
                <c:pt idx="13">
                  <c:v>174953</c:v>
                </c:pt>
                <c:pt idx="14">
                  <c:v>182258</c:v>
                </c:pt>
                <c:pt idx="15">
                  <c:v>190110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008576"/>
        <c:axId val="90063616"/>
      </c:lineChart>
      <c:catAx>
        <c:axId val="90008576"/>
        <c:scaling>
          <c:orientation val="minMax"/>
        </c:scaling>
        <c:delete val="0"/>
        <c:axPos val="b"/>
        <c:majorTickMark val="out"/>
        <c:minorTickMark val="none"/>
        <c:tickLblPos val="nextTo"/>
        <c:crossAx val="90063616"/>
        <c:crosses val="autoZero"/>
        <c:auto val="1"/>
        <c:lblAlgn val="ctr"/>
        <c:lblOffset val="100"/>
        <c:noMultiLvlLbl val="0"/>
      </c:catAx>
      <c:valAx>
        <c:axId val="9006361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000857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aseline="0">
          <a:latin typeface="Arial" panose="020B0604020202020204" pitchFamily="34" charset="0"/>
        </a:defRPr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B2E05-92BE-4972-B5D0-164F69B52C68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36018-C09B-4A7C-BF52-B7EE248B5A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013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486F1-688F-48FD-B230-6FF4EC5186AB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D3FD4-1B41-463B-AFCB-B4FBA4D63B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49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2784" y="2133600"/>
            <a:ext cx="866689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altLang="it-IT" noProof="0" smtClean="0"/>
              <a:t>Fare clic per modificare lo stile del titolo</a:t>
            </a:r>
            <a:endParaRPr lang="de-DE" altLang="it-IT" noProof="0" dirty="0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2785" y="3860800"/>
            <a:ext cx="8666894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  <a:endParaRPr lang="de-DE" altLang="it-IT" noProof="0" smtClean="0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400" y="183350"/>
            <a:ext cx="1675576" cy="147943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766"/>
          <a:stretch/>
        </p:blipFill>
        <p:spPr>
          <a:xfrm>
            <a:off x="4992896" y="183349"/>
            <a:ext cx="1723604" cy="1311675"/>
          </a:xfrm>
          <a:prstGeom prst="rect">
            <a:avLst/>
          </a:prstGeom>
        </p:spPr>
      </p:pic>
      <p:cxnSp>
        <p:nvCxnSpPr>
          <p:cNvPr id="9" name="Connettore 1 8"/>
          <p:cNvCxnSpPr/>
          <p:nvPr userDrawn="1"/>
        </p:nvCxnSpPr>
        <p:spPr>
          <a:xfrm>
            <a:off x="242784" y="1985928"/>
            <a:ext cx="866689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 userDrawn="1"/>
        </p:nvCxnSpPr>
        <p:spPr>
          <a:xfrm>
            <a:off x="242784" y="3729640"/>
            <a:ext cx="866689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52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60350"/>
            <a:ext cx="2058988" cy="58943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29325" cy="58943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08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2784" y="1628775"/>
            <a:ext cx="8658432" cy="396046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421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8032" y="370505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8032" y="220486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50964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88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55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44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81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6416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2667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2888" y="260350"/>
            <a:ext cx="865832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it-IT" dirty="0" smtClean="0"/>
              <a:t>Titelmasterformat durch Klicken bearbeiten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2888" y="1628775"/>
            <a:ext cx="8658328" cy="396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it-IT" dirty="0" smtClean="0"/>
              <a:t>Textmasterformate durch Klicken bearbeiten</a:t>
            </a:r>
          </a:p>
          <a:p>
            <a:pPr lvl="1"/>
            <a:r>
              <a:rPr lang="de-DE" altLang="it-IT" dirty="0" smtClean="0"/>
              <a:t>Zweite Ebene</a:t>
            </a:r>
          </a:p>
          <a:p>
            <a:pPr lvl="2"/>
            <a:r>
              <a:rPr lang="de-DE" altLang="it-IT" dirty="0" smtClean="0"/>
              <a:t>Dritte Ebene</a:t>
            </a:r>
          </a:p>
          <a:p>
            <a:pPr lvl="3"/>
            <a:r>
              <a:rPr lang="de-DE" altLang="it-IT" dirty="0" smtClean="0"/>
              <a:t>Vierte Ebene</a:t>
            </a:r>
          </a:p>
          <a:p>
            <a:pPr lvl="4"/>
            <a:r>
              <a:rPr lang="de-DE" altLang="it-IT" dirty="0" smtClean="0"/>
              <a:t>Fünfte Ebene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3" y="5800954"/>
            <a:ext cx="1100240" cy="97144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766"/>
          <a:stretch/>
        </p:blipFill>
        <p:spPr>
          <a:xfrm>
            <a:off x="7818912" y="5743352"/>
            <a:ext cx="1131776" cy="861290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>
            <a:off x="242784" y="1384648"/>
            <a:ext cx="866689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242784" y="5593608"/>
            <a:ext cx="866689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2784" y="1886967"/>
            <a:ext cx="8666895" cy="1470025"/>
          </a:xfrm>
        </p:spPr>
        <p:txBody>
          <a:bodyPr/>
          <a:lstStyle/>
          <a:p>
            <a:r>
              <a:rPr lang="de-DE" altLang="it-IT" sz="2800" b="1" cap="all" dirty="0" smtClean="0"/>
              <a:t/>
            </a:r>
            <a:br>
              <a:rPr lang="de-DE" altLang="it-IT" sz="2800" b="1" cap="all" dirty="0" smtClean="0"/>
            </a:br>
            <a:r>
              <a:rPr lang="it-IT" altLang="it-IT" sz="2800" b="1" cap="all" dirty="0" smtClean="0"/>
              <a:t>Conferenza stampa: «Busta arancione»</a:t>
            </a:r>
            <a:endParaRPr lang="it-IT" altLang="it-IT" sz="2800" b="1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La previdenza complementare in Regione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2784" y="1484784"/>
            <a:ext cx="8901216" cy="4104456"/>
          </a:xfrm>
        </p:spPr>
        <p:txBody>
          <a:bodyPr/>
          <a:lstStyle/>
          <a:p>
            <a:pPr marL="0" indent="0">
              <a:buNone/>
            </a:pPr>
            <a:r>
              <a:rPr lang="it-IT" sz="2600" dirty="0" smtClean="0"/>
              <a:t>Andamento adesioni ai fondi pensione istituiti in Regione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endParaRPr lang="it-IT" sz="2200" dirty="0" smtClean="0"/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endParaRPr lang="it-IT" sz="2200" dirty="0" smtClean="0"/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endParaRPr lang="it-IT" sz="2200" dirty="0" smtClean="0"/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dirty="0" smtClean="0"/>
              <a:t>Tale risultato si è reso possibile solo grazie al forte impegno profuso dalla Regione nel Progetto di previdenza complementare territoriale.</a:t>
            </a:r>
            <a:endParaRPr lang="it-IT" sz="2200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854470"/>
              </p:ext>
            </p:extLst>
          </p:nvPr>
        </p:nvGraphicFramePr>
        <p:xfrm>
          <a:off x="395536" y="1988840"/>
          <a:ext cx="80248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90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Sussidiarietà sociale e ricadute locali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2784" y="1412776"/>
            <a:ext cx="8901216" cy="4104456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 smtClean="0"/>
              <a:t>Attraverso </a:t>
            </a:r>
            <a:r>
              <a:rPr lang="it-IT" sz="2400" dirty="0"/>
              <a:t>il secondo </a:t>
            </a:r>
            <a:r>
              <a:rPr lang="it-IT" sz="2400" dirty="0" smtClean="0"/>
              <a:t>pilastro del </a:t>
            </a:r>
            <a:r>
              <a:rPr lang="it-IT" sz="2400" dirty="0"/>
              <a:t>risparmio previdenziale si </a:t>
            </a:r>
            <a:r>
              <a:rPr lang="it-IT" sz="2400" dirty="0" smtClean="0"/>
              <a:t>costruiscono per </a:t>
            </a:r>
            <a:r>
              <a:rPr lang="it-IT" sz="2400" dirty="0"/>
              <a:t>la </a:t>
            </a:r>
            <a:r>
              <a:rPr lang="it-IT" sz="2400" dirty="0" smtClean="0"/>
              <a:t>comunità </a:t>
            </a:r>
            <a:r>
              <a:rPr lang="it-IT" sz="2400" dirty="0"/>
              <a:t>progetti di </a:t>
            </a:r>
            <a:r>
              <a:rPr lang="it-IT" sz="2400" b="1" dirty="0" smtClean="0"/>
              <a:t>solidarietà tra generazioni </a:t>
            </a:r>
            <a:r>
              <a:rPr lang="it-IT" sz="2400" dirty="0"/>
              <a:t>e </a:t>
            </a:r>
            <a:r>
              <a:rPr lang="it-IT" sz="2400" dirty="0" smtClean="0"/>
              <a:t>di </a:t>
            </a:r>
            <a:r>
              <a:rPr lang="it-IT" sz="2400" b="1" dirty="0" smtClean="0"/>
              <a:t>sussidiarietà </a:t>
            </a:r>
            <a:r>
              <a:rPr lang="it-IT" sz="2400" b="1" dirty="0"/>
              <a:t>sociale</a:t>
            </a:r>
            <a:r>
              <a:rPr lang="it-IT" sz="2400" dirty="0"/>
              <a:t>, con </a:t>
            </a:r>
            <a:r>
              <a:rPr lang="it-IT" sz="2400" dirty="0" smtClean="0"/>
              <a:t>ricadute positive </a:t>
            </a:r>
            <a:r>
              <a:rPr lang="it-IT" sz="2400" dirty="0"/>
              <a:t>sia individuali che </a:t>
            </a:r>
            <a:r>
              <a:rPr lang="it-IT" sz="2400" dirty="0" smtClean="0"/>
              <a:t>collettive: </a:t>
            </a:r>
          </a:p>
          <a:p>
            <a:r>
              <a:rPr lang="it-IT" sz="2400" u="sng" dirty="0" smtClean="0"/>
              <a:t>per ogni lavoratrice </a:t>
            </a:r>
            <a:r>
              <a:rPr lang="it-IT" sz="2400" u="sng" dirty="0"/>
              <a:t>e </a:t>
            </a:r>
            <a:r>
              <a:rPr lang="it-IT" sz="2400" u="sng" dirty="0" smtClean="0"/>
              <a:t>lavoratore</a:t>
            </a:r>
            <a:r>
              <a:rPr lang="it-IT" sz="2400" dirty="0" smtClean="0"/>
              <a:t>: la previdenza complementare è una forma di risparmio sicura che dà opportunità nel breve periodo e per </a:t>
            </a:r>
            <a:r>
              <a:rPr lang="it-IT" sz="2400" dirty="0"/>
              <a:t>una miglior </a:t>
            </a:r>
            <a:r>
              <a:rPr lang="it-IT" sz="2400" dirty="0" smtClean="0"/>
              <a:t>qualità di vita </a:t>
            </a:r>
            <a:r>
              <a:rPr lang="it-IT" sz="2400" dirty="0"/>
              <a:t>futura personale e della propria </a:t>
            </a:r>
            <a:r>
              <a:rPr lang="it-IT" sz="2400" dirty="0" smtClean="0"/>
              <a:t>famiglia</a:t>
            </a:r>
          </a:p>
          <a:p>
            <a:r>
              <a:rPr lang="it-IT" sz="2400" u="sng" dirty="0" smtClean="0"/>
              <a:t>per l’intera comunità</a:t>
            </a:r>
            <a:r>
              <a:rPr lang="it-IT" sz="2400" dirty="0" smtClean="0"/>
              <a:t>: l’adesione </a:t>
            </a:r>
            <a:r>
              <a:rPr lang="it-IT" sz="2400" dirty="0"/>
              <a:t>a un fondo pensione territoriale </a:t>
            </a:r>
            <a:r>
              <a:rPr lang="it-IT" sz="2400" dirty="0" smtClean="0"/>
              <a:t>ha ricadute positive </a:t>
            </a:r>
            <a:r>
              <a:rPr lang="it-IT" sz="2400" dirty="0"/>
              <a:t>nell’economia locale.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63059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Ricadute economiche locali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2784" y="1412776"/>
            <a:ext cx="8901216" cy="4104456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/>
              <a:t>Il sistema dei fondi pensione territoriali garantisce un’importante ricaduta locale delle </a:t>
            </a:r>
            <a:r>
              <a:rPr lang="it-IT" sz="2400" dirty="0" smtClean="0"/>
              <a:t>risorse investite, in quanto:</a:t>
            </a:r>
          </a:p>
          <a:p>
            <a:r>
              <a:rPr lang="it-IT" sz="2400" dirty="0" smtClean="0"/>
              <a:t>gran </a:t>
            </a:r>
            <a:r>
              <a:rPr lang="it-IT" sz="2400" dirty="0"/>
              <a:t>parte delle i</a:t>
            </a:r>
            <a:r>
              <a:rPr lang="it-IT" sz="2400" dirty="0" smtClean="0"/>
              <a:t>mposte </a:t>
            </a:r>
            <a:r>
              <a:rPr lang="it-IT" sz="2400" dirty="0"/>
              <a:t>sui rendimenti dei fondi pensione </a:t>
            </a:r>
            <a:r>
              <a:rPr lang="it-IT" sz="2400" dirty="0" smtClean="0"/>
              <a:t>contribuisce </a:t>
            </a:r>
            <a:r>
              <a:rPr lang="it-IT" sz="2400" dirty="0"/>
              <a:t>alla fiscalità generale del nostro </a:t>
            </a:r>
            <a:r>
              <a:rPr lang="it-IT" sz="2400" dirty="0" smtClean="0"/>
              <a:t>territorio </a:t>
            </a:r>
            <a:r>
              <a:rPr lang="it-IT" sz="2400" dirty="0" smtClean="0">
                <a:sym typeface="Wingdings" panose="05000000000000000000" pitchFamily="2" charset="2"/>
              </a:rPr>
              <a:t> q</a:t>
            </a:r>
            <a:r>
              <a:rPr lang="it-IT" sz="2400" dirty="0" smtClean="0"/>
              <a:t>ueste </a:t>
            </a:r>
            <a:r>
              <a:rPr lang="it-IT" sz="2400" dirty="0"/>
              <a:t>importanti risorse risultano nuovamente disponibili per ulteriori progetti a </a:t>
            </a:r>
            <a:r>
              <a:rPr lang="it-IT" sz="2400" dirty="0" smtClean="0"/>
              <a:t>livello locale</a:t>
            </a:r>
            <a:endParaRPr lang="it-IT" sz="2400" dirty="0"/>
          </a:p>
          <a:p>
            <a:r>
              <a:rPr lang="it-IT" sz="2400" dirty="0"/>
              <a:t>i</a:t>
            </a:r>
            <a:r>
              <a:rPr lang="it-IT" sz="2400" dirty="0" smtClean="0"/>
              <a:t> fondi pensione istituiti in Regione possono investire nell’economia locale.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8693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r>
              <a:rPr lang="it-IT" altLang="it-IT" dirty="0" smtClean="0"/>
              <a:t>I </a:t>
            </a:r>
            <a:r>
              <a:rPr lang="it-IT" altLang="it-IT" dirty="0" err="1" smtClean="0"/>
              <a:t>Pensplan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Infopoint</a:t>
            </a:r>
            <a:endParaRPr lang="it-IT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888" y="1700808"/>
            <a:ext cx="3312016" cy="156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312368" cy="158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85" b="3527"/>
          <a:stretch/>
        </p:blipFill>
        <p:spPr bwMode="auto">
          <a:xfrm>
            <a:off x="4067944" y="1484784"/>
            <a:ext cx="4451598" cy="410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434" y="3554228"/>
            <a:ext cx="8382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41168"/>
            <a:ext cx="16033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93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r>
              <a:rPr lang="it-IT" altLang="it-IT" dirty="0"/>
              <a:t>Vicinanza e </a:t>
            </a:r>
            <a:r>
              <a:rPr lang="it-IT" altLang="it-IT" dirty="0" smtClean="0"/>
              <a:t>capillarità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51520" y="1484784"/>
            <a:ext cx="8892480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it-IT" sz="2400" dirty="0"/>
              <a:t>La </a:t>
            </a:r>
            <a:r>
              <a:rPr lang="it-IT" sz="2400" dirty="0" smtClean="0"/>
              <a:t>Regione tramite </a:t>
            </a:r>
            <a:r>
              <a:rPr lang="it-IT" sz="2400" dirty="0" err="1" smtClean="0"/>
              <a:t>Pensplan</a:t>
            </a:r>
            <a:r>
              <a:rPr lang="it-IT" sz="2400" dirty="0" smtClean="0"/>
              <a:t> e la rete degli oltre 120 sportelli informativi </a:t>
            </a:r>
            <a:r>
              <a:rPr lang="it-IT" sz="2400" dirty="0" err="1"/>
              <a:t>Pensplan</a:t>
            </a:r>
            <a:r>
              <a:rPr lang="it-IT" sz="2400" dirty="0"/>
              <a:t> </a:t>
            </a:r>
            <a:r>
              <a:rPr lang="it-IT" sz="2400" dirty="0" err="1" smtClean="0"/>
              <a:t>Infopoint</a:t>
            </a:r>
            <a:r>
              <a:rPr lang="it-IT" sz="2400" dirty="0" smtClean="0"/>
              <a:t> garantisce un accompagnamento del singolo cittadino nella sua scelta responsabile di costruirsi un piano di risparmio </a:t>
            </a:r>
            <a:r>
              <a:rPr lang="it-IT" sz="2400" dirty="0"/>
              <a:t>previdenziale </a:t>
            </a:r>
            <a:r>
              <a:rPr lang="it-IT" sz="2400" dirty="0" smtClean="0"/>
              <a:t>nonché </a:t>
            </a:r>
            <a:r>
              <a:rPr lang="it-IT" sz="2400" dirty="0"/>
              <a:t>un supporto </a:t>
            </a:r>
            <a:r>
              <a:rPr lang="it-IT" sz="2400" dirty="0" smtClean="0"/>
              <a:t>personalizzato in tutte le questioni relative alla sua situazione individuale.</a:t>
            </a:r>
          </a:p>
          <a:p>
            <a:r>
              <a:rPr lang="it-IT" sz="2400" dirty="0" smtClean="0"/>
              <a:t>Ciò può accadere vicino alle porte di casa grazie alla capillarità della rete di sportelli informativi.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25492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«</a:t>
            </a:r>
            <a:r>
              <a:rPr lang="it-IT" altLang="it-IT" dirty="0"/>
              <a:t>Busta arancione»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«Busta </a:t>
            </a:r>
            <a:r>
              <a:rPr lang="it-IT" dirty="0"/>
              <a:t>arancione» </a:t>
            </a:r>
            <a:r>
              <a:rPr lang="it-IT" dirty="0" smtClean="0"/>
              <a:t>regionale</a:t>
            </a:r>
            <a:endParaRPr lang="de-DE" dirty="0" smtClean="0"/>
          </a:p>
          <a:p>
            <a:r>
              <a:rPr lang="de-DE" dirty="0" smtClean="0"/>
              <a:t>Il </a:t>
            </a:r>
            <a:r>
              <a:rPr lang="it-IT" dirty="0" smtClean="0"/>
              <a:t>ruolo</a:t>
            </a:r>
            <a:r>
              <a:rPr lang="de-DE" dirty="0" smtClean="0"/>
              <a:t> </a:t>
            </a:r>
            <a:r>
              <a:rPr lang="it-IT" dirty="0" smtClean="0"/>
              <a:t>pionieristico della Regione nella   previdenza complementare</a:t>
            </a:r>
          </a:p>
        </p:txBody>
      </p:sp>
    </p:spTree>
    <p:extLst>
      <p:ext uri="{BB962C8B-B14F-4D97-AF65-F5344CB8AC3E}">
        <p14:creationId xmlns:p14="http://schemas.microsoft.com/office/powerpoint/2010/main" val="23703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La «Busta </a:t>
            </a:r>
            <a:r>
              <a:rPr lang="it-IT" altLang="it-IT" dirty="0"/>
              <a:t>arancione» regionale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2784" y="1628775"/>
            <a:ext cx="8901216" cy="3960465"/>
          </a:xfrm>
        </p:spPr>
        <p:txBody>
          <a:bodyPr/>
          <a:lstStyle/>
          <a:p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progetto</a:t>
            </a:r>
            <a:r>
              <a:rPr lang="de-DE" dirty="0" smtClean="0"/>
              <a:t> </a:t>
            </a:r>
            <a:r>
              <a:rPr lang="de-DE" dirty="0" err="1" smtClean="0"/>
              <a:t>comune</a:t>
            </a:r>
            <a:r>
              <a:rPr lang="de-DE" dirty="0" smtClean="0"/>
              <a:t> della </a:t>
            </a:r>
            <a:r>
              <a:rPr lang="de-DE" dirty="0" err="1" smtClean="0"/>
              <a:t>Regione</a:t>
            </a:r>
            <a:r>
              <a:rPr lang="de-DE" dirty="0" smtClean="0"/>
              <a:t> Trentino-Alto </a:t>
            </a:r>
            <a:r>
              <a:rPr lang="de-DE" dirty="0" err="1" smtClean="0"/>
              <a:t>Adige</a:t>
            </a:r>
            <a:r>
              <a:rPr lang="de-DE" dirty="0" smtClean="0"/>
              <a:t>/Südtirol e </a:t>
            </a:r>
            <a:r>
              <a:rPr lang="de-DE" dirty="0" err="1" smtClean="0"/>
              <a:t>dell</a:t>
            </a:r>
            <a:r>
              <a:rPr lang="it-IT" dirty="0"/>
              <a:t>’</a:t>
            </a:r>
            <a:r>
              <a:rPr lang="de-DE" dirty="0" smtClean="0"/>
              <a:t>INPS</a:t>
            </a:r>
          </a:p>
          <a:p>
            <a:r>
              <a:rPr lang="de-DE" dirty="0" err="1" smtClean="0"/>
              <a:t>Obiettivo</a:t>
            </a:r>
            <a:r>
              <a:rPr lang="de-DE" dirty="0" smtClean="0"/>
              <a:t>: </a:t>
            </a:r>
            <a:r>
              <a:rPr lang="de-DE" dirty="0" err="1" smtClean="0"/>
              <a:t>dare</a:t>
            </a:r>
            <a:r>
              <a:rPr lang="de-DE" dirty="0" smtClean="0"/>
              <a:t> ai </a:t>
            </a:r>
            <a:r>
              <a:rPr lang="de-DE" dirty="0" err="1" smtClean="0"/>
              <a:t>cittadini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quadro</a:t>
            </a:r>
            <a:r>
              <a:rPr lang="de-DE" dirty="0" smtClean="0"/>
              <a:t> </a:t>
            </a:r>
            <a:r>
              <a:rPr lang="de-DE" dirty="0" err="1" smtClean="0"/>
              <a:t>complessivo</a:t>
            </a:r>
            <a:r>
              <a:rPr lang="de-DE" dirty="0" smtClean="0"/>
              <a:t> e </a:t>
            </a:r>
            <a:r>
              <a:rPr lang="de-DE" dirty="0" err="1" smtClean="0"/>
              <a:t>chiaro</a:t>
            </a:r>
            <a:r>
              <a:rPr lang="de-DE" dirty="0" smtClean="0"/>
              <a:t> della propria </a:t>
            </a:r>
            <a:r>
              <a:rPr lang="de-DE" dirty="0" err="1" smtClean="0"/>
              <a:t>situazione</a:t>
            </a:r>
            <a:r>
              <a:rPr lang="de-DE" dirty="0" smtClean="0"/>
              <a:t> </a:t>
            </a:r>
            <a:r>
              <a:rPr lang="de-DE" dirty="0" err="1" smtClean="0"/>
              <a:t>previdenziale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>La </a:t>
            </a:r>
            <a:r>
              <a:rPr lang="de-DE" dirty="0" err="1" smtClean="0"/>
              <a:t>Regione</a:t>
            </a:r>
            <a:r>
              <a:rPr lang="de-DE" dirty="0" smtClean="0"/>
              <a:t> Trentino-Alto </a:t>
            </a:r>
            <a:r>
              <a:rPr lang="de-DE" dirty="0" err="1" smtClean="0"/>
              <a:t>Adige</a:t>
            </a:r>
            <a:r>
              <a:rPr lang="de-DE" dirty="0" smtClean="0"/>
              <a:t>/Südtirol </a:t>
            </a:r>
            <a:r>
              <a:rPr lang="de-DE" dirty="0" err="1" smtClean="0"/>
              <a:t>assume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ruolo</a:t>
            </a:r>
            <a:r>
              <a:rPr lang="de-DE" dirty="0" smtClean="0"/>
              <a:t> </a:t>
            </a:r>
            <a:r>
              <a:rPr lang="de-DE" dirty="0" err="1" smtClean="0"/>
              <a:t>pionieristico</a:t>
            </a:r>
            <a:r>
              <a:rPr lang="de-DE" dirty="0" smtClean="0"/>
              <a:t> a </a:t>
            </a:r>
            <a:r>
              <a:rPr lang="de-DE" dirty="0" err="1" smtClean="0"/>
              <a:t>livello</a:t>
            </a:r>
            <a:r>
              <a:rPr lang="de-DE" dirty="0" smtClean="0"/>
              <a:t> </a:t>
            </a:r>
            <a:r>
              <a:rPr lang="de-DE" dirty="0" err="1" smtClean="0"/>
              <a:t>nazionale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81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2784" y="1628775"/>
            <a:ext cx="8901216" cy="396046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In </a:t>
            </a:r>
            <a:r>
              <a:rPr lang="de-DE" dirty="0" err="1" smtClean="0"/>
              <a:t>che</a:t>
            </a:r>
            <a:r>
              <a:rPr lang="de-DE" dirty="0" smtClean="0"/>
              <a:t> </a:t>
            </a:r>
            <a:r>
              <a:rPr lang="de-DE" dirty="0" err="1" smtClean="0"/>
              <a:t>modo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Attraverso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versione</a:t>
            </a:r>
            <a:r>
              <a:rPr lang="de-DE" dirty="0" smtClean="0"/>
              <a:t> </a:t>
            </a:r>
            <a:r>
              <a:rPr lang="de-DE" dirty="0" err="1" smtClean="0"/>
              <a:t>completa</a:t>
            </a:r>
            <a:r>
              <a:rPr lang="de-DE" dirty="0" smtClean="0"/>
              <a:t> della «</a:t>
            </a:r>
            <a:r>
              <a:rPr lang="de-DE" dirty="0" err="1" smtClean="0"/>
              <a:t>Busta</a:t>
            </a:r>
            <a:r>
              <a:rPr lang="de-DE" dirty="0" smtClean="0"/>
              <a:t> arancione», </a:t>
            </a:r>
            <a:r>
              <a:rPr lang="de-DE" dirty="0" err="1" smtClean="0"/>
              <a:t>che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due </a:t>
            </a:r>
            <a:r>
              <a:rPr lang="de-DE" dirty="0" err="1" smtClean="0"/>
              <a:t>comunicazioni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/>
              <a:t>c</a:t>
            </a:r>
            <a:r>
              <a:rPr lang="de-DE" dirty="0" err="1" smtClean="0"/>
              <a:t>omunicazione</a:t>
            </a:r>
            <a:r>
              <a:rPr lang="de-DE" dirty="0" smtClean="0"/>
              <a:t> </a:t>
            </a:r>
            <a:r>
              <a:rPr lang="de-DE" dirty="0" err="1" smtClean="0"/>
              <a:t>dell</a:t>
            </a:r>
            <a:r>
              <a:rPr lang="it-IT" dirty="0" smtClean="0"/>
              <a:t>’</a:t>
            </a:r>
            <a:r>
              <a:rPr lang="de-DE" dirty="0" smtClean="0"/>
              <a:t>INPS </a:t>
            </a:r>
            <a:r>
              <a:rPr lang="de-DE" dirty="0" err="1" smtClean="0"/>
              <a:t>con</a:t>
            </a:r>
            <a:r>
              <a:rPr lang="de-DE" dirty="0" smtClean="0"/>
              <a:t> la </a:t>
            </a:r>
            <a:r>
              <a:rPr lang="de-DE" dirty="0" err="1" smtClean="0"/>
              <a:t>stima</a:t>
            </a:r>
            <a:r>
              <a:rPr lang="de-DE" dirty="0" smtClean="0"/>
              <a:t> della </a:t>
            </a:r>
            <a:r>
              <a:rPr lang="de-DE" dirty="0" err="1" smtClean="0"/>
              <a:t>pensione</a:t>
            </a:r>
            <a:r>
              <a:rPr lang="de-DE" dirty="0" smtClean="0"/>
              <a:t> </a:t>
            </a:r>
            <a:r>
              <a:rPr lang="de-DE" dirty="0" err="1"/>
              <a:t>p</a:t>
            </a:r>
            <a:r>
              <a:rPr lang="de-DE" dirty="0" err="1" smtClean="0"/>
              <a:t>ubblica</a:t>
            </a:r>
            <a:endParaRPr lang="de-DE" dirty="0" smtClean="0"/>
          </a:p>
          <a:p>
            <a:pPr lvl="1"/>
            <a:r>
              <a:rPr lang="de-DE" dirty="0" err="1"/>
              <a:t>comunicazione</a:t>
            </a:r>
            <a:r>
              <a:rPr lang="de-DE" dirty="0"/>
              <a:t> </a:t>
            </a:r>
            <a:r>
              <a:rPr lang="de-DE" dirty="0" smtClean="0"/>
              <a:t>della </a:t>
            </a:r>
            <a:r>
              <a:rPr lang="de-DE" dirty="0" err="1" smtClean="0"/>
              <a:t>Regione</a:t>
            </a:r>
            <a:r>
              <a:rPr lang="de-DE" dirty="0" smtClean="0"/>
              <a:t> </a:t>
            </a:r>
            <a:r>
              <a:rPr lang="de-DE" dirty="0" err="1" smtClean="0"/>
              <a:t>con</a:t>
            </a:r>
            <a:r>
              <a:rPr lang="de-DE" dirty="0" smtClean="0"/>
              <a:t> la </a:t>
            </a:r>
            <a:r>
              <a:rPr lang="de-DE" dirty="0" err="1" smtClean="0"/>
              <a:t>stima</a:t>
            </a:r>
            <a:r>
              <a:rPr lang="de-DE" dirty="0" smtClean="0"/>
              <a:t> della </a:t>
            </a:r>
            <a:r>
              <a:rPr lang="de-DE" dirty="0" err="1" smtClean="0"/>
              <a:t>pensione</a:t>
            </a:r>
            <a:r>
              <a:rPr lang="de-DE" dirty="0" smtClean="0"/>
              <a:t> </a:t>
            </a:r>
            <a:r>
              <a:rPr lang="de-DE" dirty="0" err="1" smtClean="0"/>
              <a:t>complementare</a:t>
            </a:r>
            <a:endParaRPr lang="de-DE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42888" y="260350"/>
            <a:ext cx="8658328" cy="1143000"/>
          </a:xfrm>
        </p:spPr>
        <p:txBody>
          <a:bodyPr/>
          <a:lstStyle/>
          <a:p>
            <a:r>
              <a:rPr lang="it-IT" altLang="it-IT" dirty="0" smtClean="0"/>
              <a:t>La «Busta </a:t>
            </a:r>
            <a:r>
              <a:rPr lang="it-IT" altLang="it-IT" dirty="0"/>
              <a:t>arancione» regionale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983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2784" y="1628775"/>
            <a:ext cx="8901216" cy="396046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Chi </a:t>
            </a:r>
            <a:r>
              <a:rPr lang="de-DE" dirty="0" err="1" smtClean="0"/>
              <a:t>riceve</a:t>
            </a:r>
            <a:r>
              <a:rPr lang="de-DE" dirty="0" smtClean="0"/>
              <a:t> </a:t>
            </a:r>
            <a:r>
              <a:rPr lang="de-DE" dirty="0" err="1" smtClean="0"/>
              <a:t>questa</a:t>
            </a:r>
            <a:r>
              <a:rPr lang="de-DE" dirty="0" smtClean="0"/>
              <a:t> </a:t>
            </a:r>
            <a:r>
              <a:rPr lang="de-DE" dirty="0" err="1" smtClean="0"/>
              <a:t>versione</a:t>
            </a:r>
            <a:r>
              <a:rPr lang="de-DE" dirty="0"/>
              <a:t> </a:t>
            </a:r>
            <a:r>
              <a:rPr lang="de-DE" dirty="0" smtClean="0"/>
              <a:t>«</a:t>
            </a:r>
            <a:r>
              <a:rPr lang="de-DE" dirty="0" err="1" smtClean="0"/>
              <a:t>speciale</a:t>
            </a:r>
            <a:r>
              <a:rPr lang="de-DE" dirty="0" smtClean="0"/>
              <a:t>»?</a:t>
            </a:r>
          </a:p>
          <a:p>
            <a:r>
              <a:rPr lang="de-DE" dirty="0" smtClean="0"/>
              <a:t>Circa 45.000 </a:t>
            </a:r>
            <a:r>
              <a:rPr lang="de-DE" dirty="0" err="1" smtClean="0"/>
              <a:t>cittadini</a:t>
            </a:r>
            <a:r>
              <a:rPr lang="de-DE" dirty="0" smtClean="0"/>
              <a:t>/e </a:t>
            </a:r>
            <a:r>
              <a:rPr lang="de-DE" dirty="0" err="1" smtClean="0"/>
              <a:t>che</a:t>
            </a:r>
            <a:r>
              <a:rPr lang="de-DE" dirty="0" smtClean="0"/>
              <a:t>:</a:t>
            </a:r>
          </a:p>
          <a:p>
            <a:pPr lvl="1"/>
            <a:r>
              <a:rPr lang="de-DE" sz="2000" dirty="0" err="1"/>
              <a:t>s</a:t>
            </a:r>
            <a:r>
              <a:rPr lang="de-DE" sz="2000" dirty="0" err="1" smtClean="0"/>
              <a:t>ono</a:t>
            </a:r>
            <a:r>
              <a:rPr lang="de-DE" sz="2000" dirty="0" smtClean="0"/>
              <a:t> </a:t>
            </a:r>
            <a:r>
              <a:rPr lang="de-DE" sz="2000" dirty="0" err="1" smtClean="0"/>
              <a:t>iscritti</a:t>
            </a:r>
            <a:r>
              <a:rPr lang="de-DE" sz="2000" dirty="0" smtClean="0"/>
              <a:t> in </a:t>
            </a:r>
            <a:r>
              <a:rPr lang="de-DE" sz="2000" dirty="0" err="1" smtClean="0"/>
              <a:t>un</a:t>
            </a:r>
            <a:r>
              <a:rPr lang="de-DE" sz="2000" dirty="0" smtClean="0"/>
              <a:t> </a:t>
            </a:r>
            <a:r>
              <a:rPr lang="de-DE" sz="2000" dirty="0" err="1" smtClean="0"/>
              <a:t>fondo</a:t>
            </a:r>
            <a:r>
              <a:rPr lang="de-DE" sz="2000" dirty="0" smtClean="0"/>
              <a:t> </a:t>
            </a:r>
            <a:r>
              <a:rPr lang="de-DE" sz="2000" dirty="0" err="1" smtClean="0"/>
              <a:t>pensione</a:t>
            </a:r>
            <a:r>
              <a:rPr lang="de-DE" sz="2000" dirty="0" smtClean="0"/>
              <a:t> </a:t>
            </a:r>
            <a:r>
              <a:rPr lang="de-DE" sz="2000" smtClean="0"/>
              <a:t>convenzionato</a:t>
            </a:r>
            <a:endParaRPr lang="de-DE" sz="2000" dirty="0" smtClean="0"/>
          </a:p>
          <a:p>
            <a:pPr lvl="1"/>
            <a:r>
              <a:rPr lang="de-DE" sz="2000" dirty="0" err="1" smtClean="0"/>
              <a:t>risiedono</a:t>
            </a:r>
            <a:r>
              <a:rPr lang="de-DE" sz="2000" dirty="0" smtClean="0"/>
              <a:t> </a:t>
            </a:r>
            <a:r>
              <a:rPr lang="de-DE" sz="2000" dirty="0" err="1" smtClean="0"/>
              <a:t>nella</a:t>
            </a:r>
            <a:r>
              <a:rPr lang="de-DE" sz="2000" dirty="0" smtClean="0"/>
              <a:t> </a:t>
            </a:r>
            <a:r>
              <a:rPr lang="de-DE" sz="2000" dirty="0" err="1" smtClean="0"/>
              <a:t>Regione</a:t>
            </a:r>
            <a:r>
              <a:rPr lang="de-DE" sz="2000" dirty="0" smtClean="0"/>
              <a:t> Trentino-Alto </a:t>
            </a:r>
            <a:r>
              <a:rPr lang="de-DE" sz="2000" dirty="0" err="1" smtClean="0"/>
              <a:t>Adige</a:t>
            </a:r>
            <a:r>
              <a:rPr lang="de-DE" sz="2000" dirty="0" smtClean="0"/>
              <a:t>/Südtirol e non </a:t>
            </a:r>
            <a:r>
              <a:rPr lang="de-DE" sz="2000" dirty="0" err="1" smtClean="0"/>
              <a:t>sono</a:t>
            </a:r>
            <a:r>
              <a:rPr lang="de-DE" sz="2000" dirty="0" smtClean="0"/>
              <a:t> in </a:t>
            </a:r>
            <a:r>
              <a:rPr lang="de-DE" sz="2000" dirty="0" err="1" smtClean="0"/>
              <a:t>possesso</a:t>
            </a:r>
            <a:r>
              <a:rPr lang="de-DE" sz="2000" dirty="0" smtClean="0"/>
              <a:t> delle </a:t>
            </a:r>
            <a:r>
              <a:rPr lang="de-DE" sz="2000" dirty="0" err="1" smtClean="0"/>
              <a:t>credenziali</a:t>
            </a:r>
            <a:r>
              <a:rPr lang="de-DE" sz="2000" dirty="0" smtClean="0"/>
              <a:t> di </a:t>
            </a:r>
            <a:r>
              <a:rPr lang="de-DE" sz="2000" dirty="0" err="1" smtClean="0"/>
              <a:t>accesso</a:t>
            </a:r>
            <a:r>
              <a:rPr lang="de-DE" sz="2000" dirty="0" smtClean="0"/>
              <a:t> ai </a:t>
            </a:r>
            <a:r>
              <a:rPr lang="de-DE" sz="2000" dirty="0" err="1" smtClean="0"/>
              <a:t>servizi</a:t>
            </a:r>
            <a:r>
              <a:rPr lang="de-DE" sz="2000" dirty="0" smtClean="0"/>
              <a:t> online </a:t>
            </a:r>
            <a:r>
              <a:rPr lang="de-DE" sz="2000" dirty="0" err="1" smtClean="0"/>
              <a:t>dell</a:t>
            </a:r>
            <a:r>
              <a:rPr lang="it-IT" sz="2000" dirty="0" smtClean="0"/>
              <a:t>’I</a:t>
            </a:r>
            <a:r>
              <a:rPr lang="de-DE" sz="2000" dirty="0" smtClean="0"/>
              <a:t>NPS </a:t>
            </a:r>
            <a:endParaRPr lang="it-IT" sz="2000" dirty="0"/>
          </a:p>
          <a:p>
            <a:pPr lvl="1"/>
            <a:r>
              <a:rPr lang="de-DE" sz="2000" dirty="0" err="1"/>
              <a:t>l</a:t>
            </a:r>
            <a:r>
              <a:rPr lang="de-DE" sz="2000" dirty="0" err="1" smtClean="0"/>
              <a:t>avorano</a:t>
            </a:r>
            <a:r>
              <a:rPr lang="de-DE" sz="2000" dirty="0" smtClean="0"/>
              <a:t> </a:t>
            </a:r>
            <a:r>
              <a:rPr lang="de-DE" sz="2000" dirty="0" err="1" smtClean="0"/>
              <a:t>nel</a:t>
            </a:r>
            <a:r>
              <a:rPr lang="de-DE" sz="2000" dirty="0" smtClean="0"/>
              <a:t> </a:t>
            </a:r>
            <a:r>
              <a:rPr lang="de-DE" sz="2000" dirty="0" err="1" smtClean="0"/>
              <a:t>settore</a:t>
            </a:r>
            <a:r>
              <a:rPr lang="de-DE" sz="2000" dirty="0" smtClean="0"/>
              <a:t> </a:t>
            </a:r>
            <a:r>
              <a:rPr lang="de-DE" sz="2000" dirty="0" err="1" smtClean="0"/>
              <a:t>privato</a:t>
            </a:r>
            <a:endParaRPr lang="de-DE" sz="2000" dirty="0" smtClean="0"/>
          </a:p>
          <a:p>
            <a:pPr lvl="1"/>
            <a:r>
              <a:rPr lang="de-DE" sz="2000" dirty="0" err="1"/>
              <a:t>h</a:t>
            </a:r>
            <a:r>
              <a:rPr lang="de-DE" sz="2000" dirty="0" err="1" smtClean="0"/>
              <a:t>anno</a:t>
            </a:r>
            <a:r>
              <a:rPr lang="de-DE" sz="2000" dirty="0" smtClean="0"/>
              <a:t> </a:t>
            </a:r>
            <a:r>
              <a:rPr lang="de-DE" sz="2000" dirty="0" err="1" smtClean="0"/>
              <a:t>una</a:t>
            </a:r>
            <a:r>
              <a:rPr lang="de-DE" sz="2000" dirty="0" smtClean="0"/>
              <a:t> </a:t>
            </a:r>
            <a:r>
              <a:rPr lang="de-DE" sz="2000" dirty="0" err="1" smtClean="0"/>
              <a:t>posizione</a:t>
            </a:r>
            <a:r>
              <a:rPr lang="de-DE" sz="2000" dirty="0" smtClean="0"/>
              <a:t> </a:t>
            </a:r>
            <a:r>
              <a:rPr lang="de-DE" sz="2000" dirty="0" err="1" smtClean="0"/>
              <a:t>assicurativa</a:t>
            </a:r>
            <a:r>
              <a:rPr lang="de-DE" sz="2000" dirty="0" smtClean="0"/>
              <a:t> </a:t>
            </a:r>
            <a:r>
              <a:rPr lang="de-DE" sz="2000" dirty="0" err="1" smtClean="0"/>
              <a:t>presso</a:t>
            </a:r>
            <a:r>
              <a:rPr lang="de-DE" sz="2000" dirty="0" smtClean="0"/>
              <a:t> l</a:t>
            </a:r>
            <a:r>
              <a:rPr lang="it-IT" sz="2000" dirty="0" smtClean="0"/>
              <a:t>’</a:t>
            </a:r>
            <a:r>
              <a:rPr lang="de-DE" sz="2000" dirty="0" smtClean="0"/>
              <a:t>INPS senza </a:t>
            </a:r>
            <a:r>
              <a:rPr lang="de-DE" sz="2000" dirty="0" err="1" smtClean="0"/>
              <a:t>casistiche</a:t>
            </a:r>
            <a:r>
              <a:rPr lang="de-DE" sz="2000" dirty="0" smtClean="0"/>
              <a:t> </a:t>
            </a:r>
            <a:r>
              <a:rPr lang="de-DE" sz="2000" dirty="0" err="1" smtClean="0"/>
              <a:t>complesse</a:t>
            </a:r>
            <a:r>
              <a:rPr lang="de-DE" sz="2000" dirty="0" smtClean="0"/>
              <a:t> (per es. </a:t>
            </a:r>
            <a:r>
              <a:rPr lang="de-DE" sz="2000" dirty="0" err="1"/>
              <a:t>r</a:t>
            </a:r>
            <a:r>
              <a:rPr lang="de-DE" sz="2000" dirty="0" err="1" smtClean="0"/>
              <a:t>icongiunzione</a:t>
            </a:r>
            <a:r>
              <a:rPr lang="de-DE" sz="2000" dirty="0" smtClean="0"/>
              <a:t> di </a:t>
            </a:r>
            <a:r>
              <a:rPr lang="de-DE" sz="2000" dirty="0" err="1" smtClean="0"/>
              <a:t>periodi</a:t>
            </a:r>
            <a:r>
              <a:rPr lang="de-DE" sz="2000" dirty="0" smtClean="0"/>
              <a:t> </a:t>
            </a:r>
            <a:r>
              <a:rPr lang="de-DE" sz="2000" dirty="0" err="1" smtClean="0"/>
              <a:t>assicurativi</a:t>
            </a:r>
            <a:r>
              <a:rPr lang="de-DE" sz="2000" dirty="0" smtClean="0"/>
              <a:t> </a:t>
            </a:r>
            <a:r>
              <a:rPr lang="de-DE" sz="2000" dirty="0" err="1" smtClean="0"/>
              <a:t>presso</a:t>
            </a:r>
            <a:r>
              <a:rPr lang="de-DE" sz="2000" dirty="0" smtClean="0"/>
              <a:t> </a:t>
            </a:r>
            <a:r>
              <a:rPr lang="de-DE" sz="2000" dirty="0" err="1" smtClean="0"/>
              <a:t>differenti</a:t>
            </a:r>
            <a:r>
              <a:rPr lang="de-DE" sz="2000" dirty="0" smtClean="0"/>
              <a:t> </a:t>
            </a:r>
            <a:r>
              <a:rPr lang="de-DE" sz="2000" dirty="0" err="1"/>
              <a:t>gestioni</a:t>
            </a:r>
            <a:r>
              <a:rPr lang="de-DE" sz="2000" dirty="0"/>
              <a:t> </a:t>
            </a:r>
            <a:r>
              <a:rPr lang="de-DE" sz="2000" dirty="0" err="1" smtClean="0"/>
              <a:t>previdenziali</a:t>
            </a:r>
            <a:r>
              <a:rPr lang="de-DE" sz="2000" dirty="0" smtClean="0"/>
              <a:t> in </a:t>
            </a:r>
            <a:r>
              <a:rPr lang="de-DE" sz="2000" dirty="0" err="1" smtClean="0"/>
              <a:t>corso</a:t>
            </a:r>
            <a:r>
              <a:rPr lang="de-DE" sz="2000" dirty="0" smtClean="0"/>
              <a:t>)</a:t>
            </a:r>
            <a:endParaRPr lang="de-DE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42888" y="260350"/>
            <a:ext cx="8658328" cy="1143000"/>
          </a:xfrm>
        </p:spPr>
        <p:txBody>
          <a:bodyPr/>
          <a:lstStyle/>
          <a:p>
            <a:r>
              <a:rPr lang="it-IT" altLang="it-IT" dirty="0" smtClean="0"/>
              <a:t>La «Busta </a:t>
            </a:r>
            <a:r>
              <a:rPr lang="it-IT" altLang="it-IT" dirty="0"/>
              <a:t>arancione» regionale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14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2784" y="1628775"/>
            <a:ext cx="8901216" cy="396046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Chi </a:t>
            </a:r>
            <a:r>
              <a:rPr lang="de-DE" dirty="0" err="1" smtClean="0"/>
              <a:t>fornisce</a:t>
            </a:r>
            <a:r>
              <a:rPr lang="de-DE" dirty="0" smtClean="0"/>
              <a:t> </a:t>
            </a:r>
            <a:r>
              <a:rPr lang="de-DE" dirty="0" err="1" smtClean="0"/>
              <a:t>informazioni</a:t>
            </a:r>
            <a:r>
              <a:rPr lang="de-DE" dirty="0" smtClean="0"/>
              <a:t> </a:t>
            </a:r>
            <a:r>
              <a:rPr lang="de-DE" dirty="0" err="1" smtClean="0"/>
              <a:t>sulla</a:t>
            </a:r>
            <a:r>
              <a:rPr lang="de-DE" dirty="0" smtClean="0"/>
              <a:t> </a:t>
            </a:r>
            <a:r>
              <a:rPr lang="de-DE" dirty="0" err="1" smtClean="0"/>
              <a:t>pensione</a:t>
            </a:r>
            <a:r>
              <a:rPr lang="de-DE" dirty="0" smtClean="0"/>
              <a:t> </a:t>
            </a:r>
            <a:r>
              <a:rPr lang="de-DE" dirty="0" err="1" smtClean="0"/>
              <a:t>obbligatoria</a:t>
            </a:r>
            <a:r>
              <a:rPr lang="de-DE" dirty="0" smtClean="0"/>
              <a:t> e </a:t>
            </a:r>
            <a:r>
              <a:rPr lang="de-DE" dirty="0" err="1" smtClean="0"/>
              <a:t>sulla</a:t>
            </a:r>
            <a:r>
              <a:rPr lang="de-DE" dirty="0" smtClean="0"/>
              <a:t> </a:t>
            </a:r>
            <a:r>
              <a:rPr lang="de-DE" dirty="0" err="1" smtClean="0"/>
              <a:t>previdenza</a:t>
            </a:r>
            <a:r>
              <a:rPr lang="de-DE" dirty="0" smtClean="0"/>
              <a:t> </a:t>
            </a:r>
            <a:r>
              <a:rPr lang="de-DE" dirty="0" err="1" smtClean="0"/>
              <a:t>complementare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Informazione</a:t>
            </a:r>
            <a:r>
              <a:rPr lang="de-DE" dirty="0" smtClean="0"/>
              <a:t> e </a:t>
            </a:r>
            <a:r>
              <a:rPr lang="de-DE" dirty="0" err="1" smtClean="0"/>
              <a:t>consulenza</a:t>
            </a:r>
            <a:r>
              <a:rPr lang="de-DE" dirty="0" smtClean="0"/>
              <a:t> per </a:t>
            </a:r>
            <a:r>
              <a:rPr lang="de-DE" u="sng" dirty="0" err="1" smtClean="0"/>
              <a:t>tutta</a:t>
            </a:r>
            <a:r>
              <a:rPr lang="de-DE" dirty="0" smtClean="0"/>
              <a:t> la </a:t>
            </a:r>
            <a:r>
              <a:rPr lang="de-DE" dirty="0" err="1" smtClean="0"/>
              <a:t>popolazione</a:t>
            </a:r>
            <a:r>
              <a:rPr lang="de-DE" dirty="0" smtClean="0"/>
              <a:t> </a:t>
            </a:r>
            <a:r>
              <a:rPr lang="de-DE" dirty="0" err="1" smtClean="0"/>
              <a:t>presso</a:t>
            </a:r>
            <a:r>
              <a:rPr lang="de-DE" dirty="0" smtClean="0"/>
              <a:t> </a:t>
            </a:r>
            <a:r>
              <a:rPr lang="de-DE" dirty="0" err="1" smtClean="0"/>
              <a:t>gli</a:t>
            </a:r>
            <a:r>
              <a:rPr lang="de-DE" dirty="0" smtClean="0"/>
              <a:t> </a:t>
            </a:r>
            <a:r>
              <a:rPr lang="de-DE" dirty="0" err="1" smtClean="0"/>
              <a:t>oltre</a:t>
            </a:r>
            <a:r>
              <a:rPr lang="de-DE" dirty="0" smtClean="0"/>
              <a:t> 120 </a:t>
            </a:r>
            <a:r>
              <a:rPr lang="de-DE" dirty="0" err="1"/>
              <a:t>Pensplan</a:t>
            </a:r>
            <a:r>
              <a:rPr lang="de-DE" dirty="0"/>
              <a:t> </a:t>
            </a:r>
            <a:r>
              <a:rPr lang="de-DE" dirty="0" smtClean="0"/>
              <a:t>Infopoint in </a:t>
            </a:r>
            <a:r>
              <a:rPr lang="de-DE" dirty="0" err="1" smtClean="0"/>
              <a:t>Regione</a:t>
            </a:r>
            <a:endParaRPr lang="de-DE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42888" y="260350"/>
            <a:ext cx="8658328" cy="1143000"/>
          </a:xfrm>
        </p:spPr>
        <p:txBody>
          <a:bodyPr/>
          <a:lstStyle/>
          <a:p>
            <a:r>
              <a:rPr lang="it-IT" altLang="it-IT" dirty="0" smtClean="0"/>
              <a:t>La «Busta </a:t>
            </a:r>
            <a:r>
              <a:rPr lang="it-IT" altLang="it-IT" dirty="0"/>
              <a:t>arancione» regionale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79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it-IT" dirty="0" err="1" smtClean="0"/>
              <a:t>Informazioni</a:t>
            </a:r>
            <a:r>
              <a:rPr lang="de-DE" altLang="it-IT" dirty="0" smtClean="0"/>
              <a:t> </a:t>
            </a:r>
            <a:r>
              <a:rPr lang="de-DE" altLang="it-IT" dirty="0" err="1" smtClean="0"/>
              <a:t>chiave</a:t>
            </a:r>
            <a:r>
              <a:rPr lang="de-DE" altLang="it-IT" dirty="0" smtClean="0"/>
              <a:t> della </a:t>
            </a:r>
            <a:r>
              <a:rPr lang="de-DE" altLang="it-IT" dirty="0" err="1" smtClean="0"/>
              <a:t>comunicazione</a:t>
            </a:r>
            <a:r>
              <a:rPr lang="de-DE" altLang="it-IT" dirty="0" smtClean="0"/>
              <a:t> della </a:t>
            </a:r>
            <a:r>
              <a:rPr lang="de-DE" altLang="it-IT" dirty="0" err="1" smtClean="0"/>
              <a:t>Regione</a:t>
            </a:r>
            <a:endParaRPr lang="de-DE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2784" y="1628775"/>
            <a:ext cx="8901216" cy="3960465"/>
          </a:xfrm>
        </p:spPr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quanto</a:t>
            </a:r>
            <a:r>
              <a:rPr lang="de-DE" dirty="0" smtClean="0"/>
              <a:t> </a:t>
            </a:r>
            <a:r>
              <a:rPr lang="de-DE" dirty="0" err="1" smtClean="0"/>
              <a:t>ammonterà</a:t>
            </a:r>
            <a:r>
              <a:rPr lang="de-DE" dirty="0" smtClean="0"/>
              <a:t> </a:t>
            </a:r>
            <a:r>
              <a:rPr lang="de-DE" dirty="0" err="1" smtClean="0"/>
              <a:t>presumibilmente</a:t>
            </a:r>
            <a:r>
              <a:rPr lang="de-DE" dirty="0" smtClean="0"/>
              <a:t> la </a:t>
            </a:r>
            <a:r>
              <a:rPr lang="de-DE" dirty="0" err="1" smtClean="0"/>
              <a:t>mia</a:t>
            </a:r>
            <a:r>
              <a:rPr lang="de-DE" dirty="0" smtClean="0"/>
              <a:t> </a:t>
            </a:r>
            <a:r>
              <a:rPr lang="de-DE" dirty="0" err="1" smtClean="0"/>
              <a:t>rendita</a:t>
            </a:r>
            <a:r>
              <a:rPr lang="de-DE" dirty="0" smtClean="0"/>
              <a:t> </a:t>
            </a:r>
            <a:r>
              <a:rPr lang="de-DE" dirty="0" err="1" smtClean="0"/>
              <a:t>pensionistica</a:t>
            </a:r>
            <a:r>
              <a:rPr lang="de-DE" dirty="0" smtClean="0"/>
              <a:t> </a:t>
            </a:r>
            <a:r>
              <a:rPr lang="de-DE" dirty="0" err="1" smtClean="0"/>
              <a:t>complementare</a:t>
            </a:r>
            <a:r>
              <a:rPr lang="de-DE" dirty="0" smtClean="0"/>
              <a:t> </a:t>
            </a:r>
            <a:r>
              <a:rPr lang="de-DE" dirty="0" err="1" smtClean="0"/>
              <a:t>mensile</a:t>
            </a:r>
            <a:r>
              <a:rPr lang="de-DE" dirty="0" smtClean="0"/>
              <a:t> </a:t>
            </a:r>
            <a:r>
              <a:rPr lang="de-DE" dirty="0" err="1" smtClean="0"/>
              <a:t>che</a:t>
            </a:r>
            <a:r>
              <a:rPr lang="de-DE" dirty="0" smtClean="0"/>
              <a:t> </a:t>
            </a:r>
            <a:r>
              <a:rPr lang="de-DE" dirty="0" err="1" smtClean="0"/>
              <a:t>riceverò</a:t>
            </a:r>
            <a:r>
              <a:rPr lang="de-DE" dirty="0" smtClean="0"/>
              <a:t> </a:t>
            </a:r>
            <a:r>
              <a:rPr lang="de-DE" dirty="0" err="1" smtClean="0"/>
              <a:t>dopo</a:t>
            </a:r>
            <a:r>
              <a:rPr lang="de-DE" dirty="0" smtClean="0"/>
              <a:t> </a:t>
            </a:r>
            <a:r>
              <a:rPr lang="de-DE" dirty="0" err="1" smtClean="0"/>
              <a:t>il</a:t>
            </a:r>
            <a:r>
              <a:rPr lang="de-DE" dirty="0" smtClean="0"/>
              <a:t> </a:t>
            </a:r>
            <a:r>
              <a:rPr lang="de-DE" dirty="0" err="1" smtClean="0"/>
              <a:t>pensionamento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Quanto</a:t>
            </a:r>
            <a:r>
              <a:rPr lang="de-DE" dirty="0" smtClean="0"/>
              <a:t> </a:t>
            </a:r>
            <a:r>
              <a:rPr lang="de-DE" dirty="0" err="1" smtClean="0"/>
              <a:t>capitale</a:t>
            </a:r>
            <a:r>
              <a:rPr lang="de-DE" dirty="0" smtClean="0"/>
              <a:t> ho </a:t>
            </a:r>
            <a:r>
              <a:rPr lang="de-DE" dirty="0" err="1" smtClean="0"/>
              <a:t>maturato</a:t>
            </a:r>
            <a:r>
              <a:rPr lang="de-DE" dirty="0" smtClean="0"/>
              <a:t> </a:t>
            </a:r>
            <a:r>
              <a:rPr lang="de-DE" dirty="0" err="1" smtClean="0"/>
              <a:t>nel</a:t>
            </a:r>
            <a:r>
              <a:rPr lang="de-DE" dirty="0" smtClean="0"/>
              <a:t> </a:t>
            </a:r>
            <a:r>
              <a:rPr lang="de-DE" dirty="0" err="1" smtClean="0"/>
              <a:t>mio</a:t>
            </a:r>
            <a:r>
              <a:rPr lang="de-DE" dirty="0" smtClean="0"/>
              <a:t> </a:t>
            </a:r>
            <a:r>
              <a:rPr lang="de-DE" dirty="0" err="1" smtClean="0"/>
              <a:t>fondo</a:t>
            </a:r>
            <a:r>
              <a:rPr lang="de-DE" dirty="0" smtClean="0"/>
              <a:t> </a:t>
            </a:r>
            <a:r>
              <a:rPr lang="de-DE" dirty="0" err="1" smtClean="0"/>
              <a:t>pensione</a:t>
            </a:r>
            <a:r>
              <a:rPr lang="de-DE" dirty="0" smtClean="0"/>
              <a:t> al 31 </a:t>
            </a:r>
            <a:r>
              <a:rPr lang="de-DE" dirty="0" err="1" smtClean="0"/>
              <a:t>dicembre</a:t>
            </a:r>
            <a:r>
              <a:rPr lang="de-DE" dirty="0" smtClean="0"/>
              <a:t> 2015?</a:t>
            </a:r>
          </a:p>
          <a:p>
            <a:r>
              <a:rPr lang="de-DE" dirty="0" err="1" smtClean="0"/>
              <a:t>Quanto</a:t>
            </a:r>
            <a:r>
              <a:rPr lang="de-DE" dirty="0" smtClean="0"/>
              <a:t> </a:t>
            </a:r>
            <a:r>
              <a:rPr lang="de-DE" dirty="0" err="1" smtClean="0"/>
              <a:t>capitale</a:t>
            </a:r>
            <a:r>
              <a:rPr lang="de-DE" dirty="0" smtClean="0"/>
              <a:t> </a:t>
            </a:r>
            <a:r>
              <a:rPr lang="de-DE" dirty="0" err="1" smtClean="0"/>
              <a:t>avrò</a:t>
            </a:r>
            <a:r>
              <a:rPr lang="de-DE" dirty="0" smtClean="0"/>
              <a:t> </a:t>
            </a:r>
            <a:r>
              <a:rPr lang="de-DE" dirty="0" err="1" smtClean="0"/>
              <a:t>maturato</a:t>
            </a:r>
            <a:r>
              <a:rPr lang="de-DE" dirty="0" smtClean="0"/>
              <a:t> </a:t>
            </a:r>
            <a:r>
              <a:rPr lang="de-DE" dirty="0" err="1" smtClean="0"/>
              <a:t>nel</a:t>
            </a:r>
            <a:r>
              <a:rPr lang="de-DE" dirty="0" smtClean="0"/>
              <a:t> </a:t>
            </a:r>
            <a:r>
              <a:rPr lang="de-DE" dirty="0" err="1" smtClean="0"/>
              <a:t>mio</a:t>
            </a:r>
            <a:r>
              <a:rPr lang="de-DE" dirty="0" smtClean="0"/>
              <a:t> </a:t>
            </a:r>
            <a:r>
              <a:rPr lang="de-DE" dirty="0" err="1" smtClean="0"/>
              <a:t>fondo</a:t>
            </a:r>
            <a:r>
              <a:rPr lang="de-DE" dirty="0" smtClean="0"/>
              <a:t> </a:t>
            </a:r>
            <a:r>
              <a:rPr lang="de-DE" dirty="0" err="1" smtClean="0"/>
              <a:t>pensione</a:t>
            </a:r>
            <a:r>
              <a:rPr lang="de-DE" dirty="0" smtClean="0"/>
              <a:t> al </a:t>
            </a:r>
            <a:r>
              <a:rPr lang="de-DE" dirty="0" err="1" smtClean="0"/>
              <a:t>momento</a:t>
            </a:r>
            <a:r>
              <a:rPr lang="de-DE" dirty="0" smtClean="0"/>
              <a:t> del </a:t>
            </a:r>
            <a:r>
              <a:rPr lang="de-DE" dirty="0" err="1" smtClean="0"/>
              <a:t>pensionamento</a:t>
            </a:r>
            <a:r>
              <a:rPr lang="de-DE" dirty="0" smtClean="0"/>
              <a:t>?</a:t>
            </a:r>
            <a:endParaRPr lang="it-IT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0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r>
              <a:rPr lang="de-DE" altLang="it-IT" dirty="0" err="1" smtClean="0"/>
              <a:t>Domande</a:t>
            </a:r>
            <a:r>
              <a:rPr lang="de-DE" altLang="it-IT" dirty="0" smtClean="0"/>
              <a:t> </a:t>
            </a:r>
            <a:r>
              <a:rPr lang="de-DE" altLang="it-IT" dirty="0" err="1" smtClean="0"/>
              <a:t>sulla</a:t>
            </a:r>
            <a:r>
              <a:rPr lang="de-DE" altLang="it-IT" dirty="0" smtClean="0"/>
              <a:t> </a:t>
            </a:r>
            <a:r>
              <a:rPr lang="de-DE" altLang="it-IT" dirty="0" err="1" smtClean="0"/>
              <a:t>comunicazione</a:t>
            </a:r>
            <a:r>
              <a:rPr lang="de-DE" altLang="it-IT" dirty="0" smtClean="0"/>
              <a:t> della </a:t>
            </a:r>
            <a:r>
              <a:rPr lang="de-DE" altLang="it-IT" dirty="0" err="1" smtClean="0"/>
              <a:t>Regione</a:t>
            </a:r>
            <a:r>
              <a:rPr lang="de-DE" altLang="it-IT" dirty="0" smtClean="0"/>
              <a:t>?</a:t>
            </a:r>
            <a:endParaRPr lang="de-DE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2784" y="1628775"/>
            <a:ext cx="8901216" cy="396046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Per </a:t>
            </a:r>
            <a:r>
              <a:rPr lang="de-DE" dirty="0" err="1" smtClean="0"/>
              <a:t>maggiori</a:t>
            </a:r>
            <a:r>
              <a:rPr lang="de-DE" dirty="0" smtClean="0"/>
              <a:t> </a:t>
            </a:r>
            <a:r>
              <a:rPr lang="de-DE" dirty="0" err="1" smtClean="0"/>
              <a:t>informazioni</a:t>
            </a:r>
            <a:r>
              <a:rPr lang="de-DE" dirty="0" smtClean="0"/>
              <a:t> e </a:t>
            </a:r>
            <a:r>
              <a:rPr lang="de-DE" dirty="0" err="1" smtClean="0"/>
              <a:t>consulenza</a:t>
            </a:r>
            <a:r>
              <a:rPr lang="de-DE" dirty="0" smtClean="0"/>
              <a:t> </a:t>
            </a:r>
            <a:r>
              <a:rPr lang="de-DE" dirty="0" err="1" smtClean="0"/>
              <a:t>rivolgersi</a:t>
            </a:r>
            <a:r>
              <a:rPr lang="de-DE" dirty="0" smtClean="0"/>
              <a:t> a:</a:t>
            </a:r>
            <a:endParaRPr lang="de-DE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de-DE" dirty="0" err="1"/>
              <a:t>i</a:t>
            </a:r>
            <a:r>
              <a:rPr lang="de-DE" dirty="0" err="1" smtClean="0"/>
              <a:t>l</a:t>
            </a:r>
            <a:r>
              <a:rPr lang="de-DE" dirty="0" smtClean="0"/>
              <a:t> </a:t>
            </a:r>
            <a:r>
              <a:rPr lang="de-DE" dirty="0" err="1" smtClean="0"/>
              <a:t>proprio</a:t>
            </a:r>
            <a:r>
              <a:rPr lang="de-DE" dirty="0" smtClean="0"/>
              <a:t> </a:t>
            </a:r>
            <a:r>
              <a:rPr lang="de-DE" dirty="0" err="1" smtClean="0"/>
              <a:t>fondo</a:t>
            </a:r>
            <a:r>
              <a:rPr lang="de-DE" dirty="0" smtClean="0"/>
              <a:t> </a:t>
            </a:r>
            <a:r>
              <a:rPr lang="de-DE" dirty="0" err="1" smtClean="0"/>
              <a:t>pensione</a:t>
            </a:r>
            <a:endParaRPr lang="de-DE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de-DE" dirty="0" err="1"/>
              <a:t>g</a:t>
            </a:r>
            <a:r>
              <a:rPr lang="de-DE" dirty="0" err="1" smtClean="0"/>
              <a:t>li</a:t>
            </a:r>
            <a:r>
              <a:rPr lang="de-DE" dirty="0" smtClean="0"/>
              <a:t> </a:t>
            </a:r>
            <a:r>
              <a:rPr lang="de-DE" dirty="0" err="1" smtClean="0"/>
              <a:t>uffici</a:t>
            </a:r>
            <a:r>
              <a:rPr lang="de-DE" dirty="0" smtClean="0"/>
              <a:t> di </a:t>
            </a:r>
            <a:r>
              <a:rPr lang="de-DE" dirty="0" err="1" smtClean="0"/>
              <a:t>Pensplan</a:t>
            </a:r>
            <a:r>
              <a:rPr lang="de-DE" dirty="0" smtClean="0"/>
              <a:t> Centrum</a:t>
            </a:r>
            <a:endParaRPr lang="it-IT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de-DE" dirty="0" smtClean="0"/>
              <a:t>i </a:t>
            </a:r>
            <a:r>
              <a:rPr lang="de-DE" dirty="0" err="1" smtClean="0"/>
              <a:t>Pensplan</a:t>
            </a:r>
            <a:r>
              <a:rPr lang="de-DE" dirty="0" smtClean="0"/>
              <a:t> Infopoint </a:t>
            </a:r>
            <a:r>
              <a:rPr lang="de-DE" dirty="0" err="1" smtClean="0"/>
              <a:t>dislocati</a:t>
            </a:r>
            <a:r>
              <a:rPr lang="de-DE" dirty="0" smtClean="0"/>
              <a:t> sul </a:t>
            </a:r>
            <a:r>
              <a:rPr lang="de-DE" dirty="0" err="1" smtClean="0"/>
              <a:t>territorio</a:t>
            </a:r>
            <a:r>
              <a:rPr lang="de-DE" dirty="0" smtClean="0"/>
              <a:t> regionale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31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Il ruolo pionieristico della Regione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2784" y="1628775"/>
            <a:ext cx="8901216" cy="3960465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La società Pensplan Centrum: attività e servizi</a:t>
            </a:r>
            <a:endParaRPr lang="it-IT" dirty="0"/>
          </a:p>
        </p:txBody>
      </p:sp>
      <p:grpSp>
        <p:nvGrpSpPr>
          <p:cNvPr id="8" name="Gruppo 7"/>
          <p:cNvGrpSpPr/>
          <p:nvPr/>
        </p:nvGrpSpPr>
        <p:grpSpPr>
          <a:xfrm>
            <a:off x="12948" y="3061701"/>
            <a:ext cx="9144000" cy="1971273"/>
            <a:chOff x="12948" y="3269014"/>
            <a:chExt cx="9144000" cy="1971273"/>
          </a:xfrm>
        </p:grpSpPr>
        <p:pic>
          <p:nvPicPr>
            <p:cNvPr id="4" name="Immagine 3" descr="PEN-PPP-lay-D-2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040" b="15816"/>
            <a:stretch/>
          </p:blipFill>
          <p:spPr>
            <a:xfrm>
              <a:off x="12948" y="3269014"/>
              <a:ext cx="9144000" cy="1971273"/>
            </a:xfrm>
            <a:prstGeom prst="rect">
              <a:avLst/>
            </a:prstGeom>
          </p:spPr>
        </p:pic>
        <p:grpSp>
          <p:nvGrpSpPr>
            <p:cNvPr id="5" name="Gruppo 4"/>
            <p:cNvGrpSpPr/>
            <p:nvPr/>
          </p:nvGrpSpPr>
          <p:grpSpPr>
            <a:xfrm>
              <a:off x="539552" y="3376042"/>
              <a:ext cx="5217954" cy="1794284"/>
              <a:chOff x="1579189" y="4427054"/>
              <a:chExt cx="5217954" cy="1794284"/>
            </a:xfrm>
          </p:grpSpPr>
          <p:pic>
            <p:nvPicPr>
              <p:cNvPr id="6" name="Immagine 5" descr="PEN-PPP-lay-D-2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131" t="37259" r="36740" b="18010"/>
              <a:stretch/>
            </p:blipFill>
            <p:spPr>
              <a:xfrm>
                <a:off x="1579189" y="4427054"/>
                <a:ext cx="1291906" cy="1794284"/>
              </a:xfrm>
              <a:prstGeom prst="rect">
                <a:avLst/>
              </a:prstGeom>
            </p:spPr>
          </p:pic>
          <p:pic>
            <p:nvPicPr>
              <p:cNvPr id="7" name="Immagine 6" descr="PEN-PPP-lay-D-2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1" t="37621" r="51543" b="19426"/>
              <a:stretch/>
            </p:blipFill>
            <p:spPr>
              <a:xfrm>
                <a:off x="2871095" y="4427054"/>
                <a:ext cx="3926048" cy="1722925"/>
              </a:xfrm>
              <a:prstGeom prst="rect">
                <a:avLst/>
              </a:prstGeom>
            </p:spPr>
          </p:pic>
        </p:grpSp>
      </p:grpSp>
      <p:sp>
        <p:nvSpPr>
          <p:cNvPr id="9" name="CasellaDiTesto 8"/>
          <p:cNvSpPr txBox="1"/>
          <p:nvPr/>
        </p:nvSpPr>
        <p:spPr>
          <a:xfrm>
            <a:off x="505644" y="2573615"/>
            <a:ext cx="461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Servizi per tutti i cittadini: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796136" y="249289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Servizi riservati agli iscritti a un fondo pensione convenzionato: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19416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INPS-REGIONE">
  <a:themeElements>
    <a:clrScheme name="Präsentations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äsentationsvorla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äsentations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s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s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s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s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s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s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PPT-INPS-REGIONE</Template>
  <TotalTime>0</TotalTime>
  <Words>554</Words>
  <Application>Microsoft Office PowerPoint</Application>
  <PresentationFormat>Presentazione su schermo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PPT-INPS-REGIONE</vt:lpstr>
      <vt:lpstr> Conferenza stampa: «Busta arancione»</vt:lpstr>
      <vt:lpstr>«Busta arancione»</vt:lpstr>
      <vt:lpstr>La «Busta arancione» regionale </vt:lpstr>
      <vt:lpstr>La «Busta arancione» regionale </vt:lpstr>
      <vt:lpstr>La «Busta arancione» regionale </vt:lpstr>
      <vt:lpstr>La «Busta arancione» regionale </vt:lpstr>
      <vt:lpstr>Informazioni chiave della comunicazione della Regione</vt:lpstr>
      <vt:lpstr>Domande sulla comunicazione della Regione?</vt:lpstr>
      <vt:lpstr>Il ruolo pionieristico della Regione</vt:lpstr>
      <vt:lpstr>La previdenza complementare in Regione</vt:lpstr>
      <vt:lpstr>Sussidiarietà sociale e ricadute locali</vt:lpstr>
      <vt:lpstr>Ricadute economiche locali</vt:lpstr>
      <vt:lpstr>I Pensplan Infopoint</vt:lpstr>
      <vt:lpstr>Vicinanza e capillarità</vt:lpstr>
    </vt:vector>
  </TitlesOfParts>
  <Company>PensPlan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Medienkonferenz «Busta arancione» Conferenza stampa: «Busta arancione»</dc:title>
  <dc:creator>Thomas Walder</dc:creator>
  <cp:lastModifiedBy>Judith Goegele</cp:lastModifiedBy>
  <cp:revision>67</cp:revision>
  <cp:lastPrinted>2016-11-23T11:25:30Z</cp:lastPrinted>
  <dcterms:created xsi:type="dcterms:W3CDTF">2016-11-09T15:02:35Z</dcterms:created>
  <dcterms:modified xsi:type="dcterms:W3CDTF">2016-11-24T07:26:54Z</dcterms:modified>
</cp:coreProperties>
</file>