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76" r:id="rId3"/>
    <p:sldId id="277" r:id="rId4"/>
    <p:sldId id="279" r:id="rId5"/>
    <p:sldId id="278" r:id="rId6"/>
    <p:sldId id="271" r:id="rId7"/>
    <p:sldId id="272" r:id="rId8"/>
    <p:sldId id="280" r:id="rId9"/>
    <p:sldId id="281" r:id="rId10"/>
    <p:sldId id="284" r:id="rId11"/>
    <p:sldId id="282" r:id="rId12"/>
    <p:sldId id="283" r:id="rId13"/>
    <p:sldId id="285" r:id="rId14"/>
    <p:sldId id="286" r:id="rId15"/>
    <p:sldId id="288" r:id="rId16"/>
    <p:sldId id="287" r:id="rId17"/>
    <p:sldId id="289" r:id="rId18"/>
    <p:sldId id="290" r:id="rId19"/>
    <p:sldId id="291" r:id="rId20"/>
    <p:sldId id="292" r:id="rId21"/>
    <p:sldId id="293" r:id="rId22"/>
    <p:sldId id="270" r:id="rId23"/>
    <p:sldId id="294" r:id="rId24"/>
    <p:sldId id="295" r:id="rId25"/>
    <p:sldId id="273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asser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4.1206030150753782E-2"/>
          <c:y val="0.12908496732026145"/>
          <c:w val="0.68241206030150769"/>
          <c:h val="0.80882352941176461"/>
        </c:manualLayout>
      </c:layout>
      <c:barChart>
        <c:barDir val="col"/>
        <c:grouping val="clustered"/>
        <c:ser>
          <c:idx val="0"/>
          <c:order val="0"/>
          <c:tx>
            <c:strRef>
              <c:f>Funktionsebene!$A$45</c:f>
              <c:strCache>
                <c:ptCount val="1"/>
                <c:pt idx="0">
                  <c:v>tempo indeterminato</c:v>
                </c:pt>
              </c:strCache>
            </c:strRef>
          </c:tx>
          <c:spPr>
            <a:solidFill>
              <a:srgbClr val="9999FF"/>
            </a:solidFill>
            <a:ln w="25482">
              <a:solidFill>
                <a:srgbClr val="000000"/>
              </a:solidFill>
              <a:prstDash val="solid"/>
            </a:ln>
          </c:spPr>
          <c:cat>
            <c:strRef>
              <c:f>Funktionsebene!$B$43:$C$44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Funktionsebene!$B$45:$C$45</c:f>
              <c:numCache>
                <c:formatCode>0%</c:formatCode>
                <c:ptCount val="2"/>
                <c:pt idx="0">
                  <c:v>0.81</c:v>
                </c:pt>
                <c:pt idx="1">
                  <c:v>0.72000000000000008</c:v>
                </c:pt>
              </c:numCache>
            </c:numRef>
          </c:val>
        </c:ser>
        <c:ser>
          <c:idx val="1"/>
          <c:order val="1"/>
          <c:tx>
            <c:strRef>
              <c:f>Funktionsebene!$A$46</c:f>
              <c:strCache>
                <c:ptCount val="1"/>
                <c:pt idx="0">
                  <c:v>tempo determinato con idoneità</c:v>
                </c:pt>
              </c:strCache>
            </c:strRef>
          </c:tx>
          <c:spPr>
            <a:solidFill>
              <a:srgbClr val="993366"/>
            </a:solidFill>
            <a:ln w="25482">
              <a:solidFill>
                <a:srgbClr val="000000"/>
              </a:solidFill>
              <a:prstDash val="solid"/>
            </a:ln>
          </c:spPr>
          <c:cat>
            <c:strRef>
              <c:f>Funktionsebene!$B$43:$C$44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Funktionsebene!$B$46:$C$46</c:f>
              <c:numCache>
                <c:formatCode>0%</c:formatCode>
                <c:ptCount val="2"/>
                <c:pt idx="0">
                  <c:v>4.0000000000000008E-2</c:v>
                </c:pt>
                <c:pt idx="1">
                  <c:v>0.11000000000000001</c:v>
                </c:pt>
              </c:numCache>
            </c:numRef>
          </c:val>
        </c:ser>
        <c:ser>
          <c:idx val="2"/>
          <c:order val="2"/>
          <c:tx>
            <c:strRef>
              <c:f>Funktionsebene!$A$47</c:f>
              <c:strCache>
                <c:ptCount val="1"/>
                <c:pt idx="0">
                  <c:v>tempo determinato senza idoneità</c:v>
                </c:pt>
              </c:strCache>
            </c:strRef>
          </c:tx>
          <c:spPr>
            <a:solidFill>
              <a:srgbClr val="FFFFCC"/>
            </a:solidFill>
            <a:ln w="25482">
              <a:solidFill>
                <a:srgbClr val="000000"/>
              </a:solidFill>
              <a:prstDash val="solid"/>
            </a:ln>
          </c:spPr>
          <c:cat>
            <c:strRef>
              <c:f>Funktionsebene!$B$43:$C$44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Funktionsebene!$B$47:$C$47</c:f>
              <c:numCache>
                <c:formatCode>0%</c:formatCode>
                <c:ptCount val="2"/>
                <c:pt idx="0">
                  <c:v>0.11000000000000001</c:v>
                </c:pt>
                <c:pt idx="1">
                  <c:v>7.0000000000000021E-2</c:v>
                </c:pt>
              </c:numCache>
            </c:numRef>
          </c:val>
        </c:ser>
        <c:ser>
          <c:idx val="3"/>
          <c:order val="3"/>
          <c:tx>
            <c:strRef>
              <c:f>Funktionsebene!$A$48</c:f>
              <c:strCache>
                <c:ptCount val="1"/>
                <c:pt idx="0">
                  <c:v>tempo determinato/ sos. con idoneità</c:v>
                </c:pt>
              </c:strCache>
            </c:strRef>
          </c:tx>
          <c:spPr>
            <a:solidFill>
              <a:srgbClr val="CCFFFF"/>
            </a:solidFill>
            <a:ln w="25482">
              <a:solidFill>
                <a:srgbClr val="000000"/>
              </a:solidFill>
              <a:prstDash val="solid"/>
            </a:ln>
          </c:spPr>
          <c:cat>
            <c:strRef>
              <c:f>Funktionsebene!$B$43:$C$44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Funktionsebene!$B$48:$C$48</c:f>
              <c:numCache>
                <c:formatCode>0%</c:formatCode>
                <c:ptCount val="2"/>
                <c:pt idx="0">
                  <c:v>1.0000000000000002E-2</c:v>
                </c:pt>
                <c:pt idx="1">
                  <c:v>5.000000000000001E-2</c:v>
                </c:pt>
              </c:numCache>
            </c:numRef>
          </c:val>
        </c:ser>
        <c:ser>
          <c:idx val="4"/>
          <c:order val="4"/>
          <c:tx>
            <c:strRef>
              <c:f>Funktionsebene!$A$49</c:f>
              <c:strCache>
                <c:ptCount val="1"/>
                <c:pt idx="0">
                  <c:v>tempo determinato/ sos. senza idoneità</c:v>
                </c:pt>
              </c:strCache>
            </c:strRef>
          </c:tx>
          <c:spPr>
            <a:solidFill>
              <a:srgbClr val="660066"/>
            </a:solidFill>
            <a:ln w="25482">
              <a:solidFill>
                <a:srgbClr val="000000"/>
              </a:solidFill>
              <a:prstDash val="solid"/>
            </a:ln>
          </c:spPr>
          <c:cat>
            <c:strRef>
              <c:f>Funktionsebene!$B$43:$C$44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Funktionsebene!$B$49:$C$49</c:f>
              <c:numCache>
                <c:formatCode>0%</c:formatCode>
                <c:ptCount val="2"/>
                <c:pt idx="0">
                  <c:v>3.0000000000000006E-2</c:v>
                </c:pt>
                <c:pt idx="1">
                  <c:v>5.000000000000001E-2</c:v>
                </c:pt>
              </c:numCache>
            </c:numRef>
          </c:val>
        </c:ser>
        <c:axId val="50142208"/>
        <c:axId val="136971008"/>
      </c:barChart>
      <c:catAx>
        <c:axId val="50142208"/>
        <c:scaling>
          <c:orientation val="minMax"/>
        </c:scaling>
        <c:axPos val="b"/>
        <c:numFmt formatCode="General" sourceLinked="1"/>
        <c:tickLblPos val="nextTo"/>
        <c:spPr>
          <a:ln w="63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36971008"/>
        <c:crosses val="autoZero"/>
        <c:auto val="1"/>
        <c:lblAlgn val="ctr"/>
        <c:lblOffset val="100"/>
        <c:tickLblSkip val="1"/>
        <c:tickMarkSkip val="1"/>
      </c:catAx>
      <c:valAx>
        <c:axId val="136971008"/>
        <c:scaling>
          <c:orientation val="minMax"/>
        </c:scaling>
        <c:axPos val="l"/>
        <c:majorGridlines>
          <c:spPr>
            <a:ln w="6370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63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50142208"/>
        <c:crosses val="autoZero"/>
        <c:crossBetween val="between"/>
      </c:valAx>
      <c:spPr>
        <a:solidFill>
          <a:srgbClr val="C0C0C0"/>
        </a:solidFill>
        <a:ln w="2548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562814070351767"/>
          <c:y val="0.39052287581699358"/>
          <c:w val="0.27035175879396983"/>
          <c:h val="0.18137254901960781"/>
        </c:manualLayout>
      </c:layout>
      <c:spPr>
        <a:solidFill>
          <a:srgbClr val="FFFFFF"/>
        </a:solidFill>
        <a:ln w="6370">
          <a:solidFill>
            <a:srgbClr val="000000"/>
          </a:solidFill>
          <a:prstDash val="solid"/>
        </a:ln>
      </c:spPr>
      <c:txPr>
        <a:bodyPr/>
        <a:lstStyle/>
        <a:p>
          <a:pPr>
            <a:defRPr sz="188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0.15469613259668513"/>
          <c:y val="7.9710144927536253E-2"/>
          <c:w val="0.60220994475138123"/>
          <c:h val="0.71376811594202882"/>
        </c:manualLayout>
      </c:layout>
      <c:barChart>
        <c:barDir val="col"/>
        <c:grouping val="clustered"/>
        <c:ser>
          <c:idx val="0"/>
          <c:order val="0"/>
          <c:tx>
            <c:strRef>
              <c:f>'Anzahl Bedienstete nach SP'!$B$116:$B$117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9999FF"/>
            </a:solidFill>
            <a:ln w="15416">
              <a:solidFill>
                <a:srgbClr val="000000"/>
              </a:solidFill>
              <a:prstDash val="solid"/>
            </a:ln>
          </c:spPr>
          <c:cat>
            <c:strRef>
              <c:f>'Anzahl Bedienstete nach SP'!$A$118:$A$121</c:f>
              <c:strCache>
                <c:ptCount val="4"/>
                <c:pt idx="0">
                  <c:v>Tempo pieno</c:v>
                </c:pt>
                <c:pt idx="1">
                  <c:v>PT 75%</c:v>
                </c:pt>
                <c:pt idx="2">
                  <c:v>PT 50%</c:v>
                </c:pt>
                <c:pt idx="3">
                  <c:v>altro</c:v>
                </c:pt>
              </c:strCache>
            </c:strRef>
          </c:cat>
          <c:val>
            <c:numRef>
              <c:f>'Anzahl Bedienstete nach SP'!$B$118:$B$121</c:f>
              <c:numCache>
                <c:formatCode>0%</c:formatCode>
                <c:ptCount val="4"/>
                <c:pt idx="0">
                  <c:v>0.88</c:v>
                </c:pt>
                <c:pt idx="1">
                  <c:v>2.0000000000000004E-2</c:v>
                </c:pt>
                <c:pt idx="2">
                  <c:v>2.0000000000000004E-2</c:v>
                </c:pt>
                <c:pt idx="3">
                  <c:v>8.0000000000000016E-2</c:v>
                </c:pt>
              </c:numCache>
            </c:numRef>
          </c:val>
        </c:ser>
        <c:ser>
          <c:idx val="1"/>
          <c:order val="1"/>
          <c:tx>
            <c:strRef>
              <c:f>'Anzahl Bedienstete nach SP'!$C$116:$C$117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993366"/>
            </a:solidFill>
            <a:ln w="15416">
              <a:solidFill>
                <a:srgbClr val="000000"/>
              </a:solidFill>
              <a:prstDash val="solid"/>
            </a:ln>
          </c:spPr>
          <c:cat>
            <c:strRef>
              <c:f>'Anzahl Bedienstete nach SP'!$A$118:$A$121</c:f>
              <c:strCache>
                <c:ptCount val="4"/>
                <c:pt idx="0">
                  <c:v>Tempo pieno</c:v>
                </c:pt>
                <c:pt idx="1">
                  <c:v>PT 75%</c:v>
                </c:pt>
                <c:pt idx="2">
                  <c:v>PT 50%</c:v>
                </c:pt>
                <c:pt idx="3">
                  <c:v>altro</c:v>
                </c:pt>
              </c:strCache>
            </c:strRef>
          </c:cat>
          <c:val>
            <c:numRef>
              <c:f>'Anzahl Bedienstete nach SP'!$C$118:$C$121</c:f>
              <c:numCache>
                <c:formatCode>0%</c:formatCode>
                <c:ptCount val="4"/>
                <c:pt idx="0">
                  <c:v>0.47000000000000003</c:v>
                </c:pt>
                <c:pt idx="1">
                  <c:v>0.17</c:v>
                </c:pt>
                <c:pt idx="2">
                  <c:v>0.15000000000000002</c:v>
                </c:pt>
                <c:pt idx="3">
                  <c:v>0.21000000000000002</c:v>
                </c:pt>
              </c:numCache>
            </c:numRef>
          </c:val>
        </c:ser>
        <c:axId val="136987392"/>
        <c:axId val="136988928"/>
      </c:barChart>
      <c:catAx>
        <c:axId val="136987392"/>
        <c:scaling>
          <c:orientation val="minMax"/>
        </c:scaling>
        <c:axPos val="b"/>
        <c:numFmt formatCode="General" sourceLinked="1"/>
        <c:tickLblPos val="nextTo"/>
        <c:spPr>
          <a:ln w="38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36988928"/>
        <c:crosses val="autoZero"/>
        <c:auto val="1"/>
        <c:lblAlgn val="ctr"/>
        <c:lblOffset val="100"/>
        <c:tickLblSkip val="1"/>
        <c:tickMarkSkip val="1"/>
      </c:catAx>
      <c:valAx>
        <c:axId val="136988928"/>
        <c:scaling>
          <c:orientation val="minMax"/>
        </c:scaling>
        <c:axPos val="l"/>
        <c:majorGridlines>
          <c:spPr>
            <a:ln w="3854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8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36987392"/>
        <c:crosses val="autoZero"/>
        <c:crossBetween val="between"/>
      </c:valAx>
      <c:spPr>
        <a:solidFill>
          <a:srgbClr val="C0C0C0"/>
        </a:solidFill>
        <a:ln w="1541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453038674033138"/>
          <c:y val="0.35507246376811602"/>
          <c:w val="0.20441988950276249"/>
          <c:h val="0.15579710144927542"/>
        </c:manualLayout>
      </c:layout>
      <c:spPr>
        <a:solidFill>
          <a:srgbClr val="FFFFFF"/>
        </a:solidFill>
        <a:ln w="3854">
          <a:solidFill>
            <a:srgbClr val="000000"/>
          </a:solidFill>
          <a:prstDash val="solid"/>
        </a:ln>
      </c:spPr>
      <c:txPr>
        <a:bodyPr/>
        <a:lstStyle/>
        <a:p>
          <a:pPr>
            <a:defRPr sz="105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solidFill>
      <a:srgbClr val="FFFFFF"/>
    </a:solidFill>
    <a:ln w="3854">
      <a:solidFill>
        <a:srgbClr val="000000"/>
      </a:solidFill>
      <a:prstDash val="solid"/>
    </a:ln>
  </c:spPr>
  <c:txPr>
    <a:bodyPr/>
    <a:lstStyle/>
    <a:p>
      <a:pPr>
        <a:defRPr sz="115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216931216931217"/>
          <c:y val="0.35018050541516249"/>
          <c:w val="0.56349206349206349"/>
          <c:h val="0.30324909747292417"/>
        </c:manualLayout>
      </c:layout>
      <c:pie3DChart>
        <c:varyColors val="1"/>
        <c:ser>
          <c:idx val="0"/>
          <c:order val="0"/>
          <c:tx>
            <c:strRef>
              <c:f>'Anzahl Bedienstete nach SP'!$B$133:$B$134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9999FF"/>
            </a:solidFill>
            <a:ln w="27958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2795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795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7958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55917">
                <a:noFill/>
              </a:ln>
            </c:spPr>
            <c:txPr>
              <a:bodyPr/>
              <a:lstStyle/>
              <a:p>
                <a:pPr>
                  <a:defRPr sz="88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Percent val="1"/>
            <c:showLeaderLines val="1"/>
          </c:dLbls>
          <c:cat>
            <c:strRef>
              <c:f>'Anzahl Bedienstete nach SP'!$A$135:$A$138</c:f>
              <c:strCache>
                <c:ptCount val="4"/>
                <c:pt idx="0">
                  <c:v>Vollzeit</c:v>
                </c:pt>
                <c:pt idx="1">
                  <c:v>TZ 75%</c:v>
                </c:pt>
                <c:pt idx="2">
                  <c:v>TZ 50%</c:v>
                </c:pt>
                <c:pt idx="3">
                  <c:v>sonstige Stundenpläne</c:v>
                </c:pt>
              </c:strCache>
            </c:strRef>
          </c:cat>
          <c:val>
            <c:numRef>
              <c:f>'Anzahl Bedienstete nach SP'!$B$135:$B$138</c:f>
              <c:numCache>
                <c:formatCode>0%</c:formatCode>
                <c:ptCount val="4"/>
                <c:pt idx="0">
                  <c:v>0.47000000000000003</c:v>
                </c:pt>
                <c:pt idx="1">
                  <c:v>0.17</c:v>
                </c:pt>
                <c:pt idx="2">
                  <c:v>0.15000000000000002</c:v>
                </c:pt>
                <c:pt idx="3">
                  <c:v>0.21000000000000002</c:v>
                </c:pt>
              </c:numCache>
            </c:numRef>
          </c:val>
        </c:ser>
        <c:dLbls>
          <c:showPercent val="1"/>
        </c:dLbls>
      </c:pie3DChart>
      <c:spPr>
        <a:noFill/>
        <a:ln w="55917">
          <a:noFill/>
        </a:ln>
      </c:spPr>
    </c:plotArea>
    <c:legend>
      <c:legendPos val="r"/>
      <c:layout>
        <c:manualLayout>
          <c:xMode val="edge"/>
          <c:yMode val="edge"/>
          <c:x val="0.80423280423280419"/>
          <c:y val="0.41877256317689537"/>
          <c:w val="0.18518518518518523"/>
          <c:h val="0.16245487364620939"/>
        </c:manualLayout>
      </c:layout>
      <c:spPr>
        <a:solidFill>
          <a:srgbClr val="FFFFFF"/>
        </a:solidFill>
        <a:ln w="6990">
          <a:solidFill>
            <a:srgbClr val="000000"/>
          </a:solidFill>
          <a:prstDash val="solid"/>
        </a:ln>
      </c:spPr>
      <c:txPr>
        <a:bodyPr/>
        <a:lstStyle/>
        <a:p>
          <a:pPr>
            <a:defRPr sz="80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8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7.939698492462316E-2"/>
          <c:y val="3.7581699346405234E-2"/>
          <c:w val="0.91155778894472339"/>
          <c:h val="0.875816993464052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2250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3366"/>
              </a:solidFill>
              <a:ln w="22504">
                <a:solidFill>
                  <a:srgbClr val="000000"/>
                </a:solidFill>
                <a:prstDash val="solid"/>
              </a:ln>
            </c:spPr>
          </c:dPt>
          <c:cat>
            <c:strRef>
              <c:f>'Anzahl Bedienstete nach SP'!$E$272:$F$272</c:f>
              <c:strCache>
                <c:ptCount val="2"/>
                <c:pt idx="0">
                  <c:v>Frauen</c:v>
                </c:pt>
                <c:pt idx="1">
                  <c:v>Männer</c:v>
                </c:pt>
              </c:strCache>
            </c:strRef>
          </c:cat>
          <c:val>
            <c:numRef>
              <c:f>'Anzahl Bedienstete nach SP'!$E$273:$F$273</c:f>
              <c:numCache>
                <c:formatCode>General</c:formatCode>
                <c:ptCount val="2"/>
                <c:pt idx="0" formatCode="#,##0.00">
                  <c:v>4104.22</c:v>
                </c:pt>
                <c:pt idx="1">
                  <c:v>685.89</c:v>
                </c:pt>
              </c:numCache>
            </c:numRef>
          </c:val>
        </c:ser>
        <c:axId val="137802880"/>
        <c:axId val="137804416"/>
      </c:barChart>
      <c:catAx>
        <c:axId val="137802880"/>
        <c:scaling>
          <c:orientation val="minMax"/>
        </c:scaling>
        <c:axPos val="b"/>
        <c:numFmt formatCode="General" sourceLinked="1"/>
        <c:tickLblPos val="nextTo"/>
        <c:spPr>
          <a:ln w="56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56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37804416"/>
        <c:crosses val="autoZero"/>
        <c:auto val="1"/>
        <c:lblAlgn val="ctr"/>
        <c:lblOffset val="100"/>
        <c:tickLblSkip val="1"/>
        <c:tickMarkSkip val="1"/>
      </c:catAx>
      <c:valAx>
        <c:axId val="137804416"/>
        <c:scaling>
          <c:orientation val="minMax"/>
        </c:scaling>
        <c:axPos val="l"/>
        <c:majorGridlines>
          <c:spPr>
            <a:ln w="5626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tickLblPos val="nextTo"/>
        <c:spPr>
          <a:ln w="56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1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37802880"/>
        <c:crosses val="autoZero"/>
        <c:crossBetween val="between"/>
      </c:valAx>
      <c:spPr>
        <a:solidFill>
          <a:srgbClr val="C0C0C0"/>
        </a:solidFill>
        <a:ln w="22504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1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0.1365</cdr:x>
      <cdr:y>0</cdr:y>
    </cdr:from>
    <cdr:to>
      <cdr:x>0.9315</cdr:x>
      <cdr:y>0.09625</cdr:y>
    </cdr:to>
    <cdr:sp macro="" textlink="">
      <cdr:nvSpPr>
        <cdr:cNvPr id="71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3662" y="0"/>
          <a:ext cx="7534513" cy="5610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41148" rIns="54864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2475" b="0" i="0" u="none" strike="noStrike" baseline="0">
              <a:solidFill>
                <a:srgbClr val="000000"/>
              </a:solidFill>
              <a:latin typeface="Arial"/>
              <a:cs typeface="Arial"/>
            </a:rPr>
            <a:t>Dipendenti per rapporto di lavoro e per genere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Franklin Gothic Book" pitchFamily="34" charset="0"/>
              </a:defRPr>
            </a:lvl1pPr>
          </a:lstStyle>
          <a:p>
            <a:endParaRPr 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Franklin Gothic Book" pitchFamily="34" charset="0"/>
              </a:defRPr>
            </a:lvl1pPr>
          </a:lstStyle>
          <a:p>
            <a:fld id="{A3758F37-45BD-47D4-B9D9-61D10735089C}" type="datetimeFigureOut">
              <a:rPr lang="it-IT"/>
              <a:pPr/>
              <a:t>05/07/2012</a:t>
            </a:fld>
            <a:endParaRPr lang="it-IT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Franklin Gothic Book" pitchFamily="34" charset="0"/>
              </a:defRPr>
            </a:lvl1pPr>
          </a:lstStyle>
          <a:p>
            <a:endParaRPr lang="it-IT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Franklin Gothic Book" pitchFamily="34" charset="0"/>
              </a:defRPr>
            </a:lvl1pPr>
          </a:lstStyle>
          <a:p>
            <a:fld id="{4565F157-CED6-4FBD-8704-9FF2A742BC1C}" type="slidenum">
              <a:rPr lang="it-IT"/>
              <a:pPr/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5397-42D5-497D-875E-A49EF7AC67D3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F84B112-6B2D-4C63-A81E-48A2014E1A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A858-20F5-4ED1-91B0-ECF17C31CD68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42C7-177A-4F4D-B03E-2F26B485B9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D189-A617-4AA6-88EA-2ABB4705FB61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3AF7-F6D5-47EF-A23D-93E4B1234F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95375" y="817563"/>
            <a:ext cx="6964363" cy="49053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98ACB-3F84-4757-B79D-88FFB860D308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670800" y="5808663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0335-8340-4ADC-BA85-0AEB03EC60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1201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463675" y="2119313"/>
            <a:ext cx="6196013" cy="36036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54775" y="5808663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9622-1C68-41A6-B24F-F01412668066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14400" y="5808663"/>
            <a:ext cx="5540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70800" y="5808663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853F-BC97-44AE-96A3-BE9E520333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B162-E401-41DA-8F17-068F14FDFA03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23C0-D12E-42F2-8E88-A3142778B7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6B8A-77D5-4602-AEC6-98B024987534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8141-3DF9-485E-BF59-E85DDC7064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9DEE-69B4-41E3-A76A-9AE573D4C433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67C2-7C6F-48B2-8E6A-122590AA98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38A3-146E-414B-AEF3-1D2CF9F6E004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AB4F-790A-436A-A705-EA435384B1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75D8-4B23-4EB7-AB3C-35E277623830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A710-9204-435C-9E43-3E2718CC51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B2FA-FC1E-487F-932F-926400AE0E8C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163F-A67F-4527-B711-3417D551DD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3919-20E3-40AB-819D-5AC66EFDAC37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A27C-2567-41D8-9848-E370743F76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3F9C-90A2-4E1B-8290-DCF61195257F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B1A2-DBA7-4ECD-B77C-DA722C1BBA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none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-1303804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5445740-0610-4440-9C46-173BCAB4F081}" type="datetimeFigureOut">
              <a:rPr lang="de-DE"/>
              <a:pPr>
                <a:defRPr/>
              </a:pPr>
              <a:t>05.07.2012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u="none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u="none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AA67A9A0-5A68-4C76-A93E-A7AC28A6FD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763713" y="1773238"/>
            <a:ext cx="5722937" cy="2232025"/>
          </a:xfrm>
        </p:spPr>
        <p:txBody>
          <a:bodyPr/>
          <a:lstStyle/>
          <a:p>
            <a:r>
              <a:rPr lang="de-DE" sz="4000" smtClean="0"/>
              <a:t>Gleichstellungsplan</a:t>
            </a:r>
            <a:br>
              <a:rPr lang="de-DE" sz="4000" smtClean="0"/>
            </a:br>
            <a:r>
              <a:rPr lang="de-DE" sz="4000" smtClean="0"/>
              <a:t>Piano di parità</a:t>
            </a:r>
            <a:br>
              <a:rPr lang="de-DE" sz="4000" smtClean="0"/>
            </a:br>
            <a:r>
              <a:rPr lang="de-DE" sz="4000" smtClean="0"/>
              <a:t> </a:t>
            </a:r>
            <a:r>
              <a:rPr lang="de-DE" sz="4400" smtClean="0"/>
              <a:t>2011</a:t>
            </a:r>
            <a:br>
              <a:rPr lang="de-DE" sz="4400" smtClean="0"/>
            </a:br>
            <a:r>
              <a:rPr lang="de-DE" sz="2400" smtClean="0"/>
              <a:t>gemäß/ai sensi LG/LP 5/2010</a:t>
            </a:r>
            <a:endParaRPr lang="de-DE" sz="4400" smtClean="0"/>
          </a:p>
        </p:txBody>
      </p:sp>
      <p:sp>
        <p:nvSpPr>
          <p:cNvPr id="13314" name="Untertitel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endParaRPr lang="de-DE" smtClean="0"/>
          </a:p>
          <a:p>
            <a:r>
              <a:rPr lang="de-DE" sz="2000" smtClean="0"/>
              <a:t>In Zusammenarbeit von ASTAT und der</a:t>
            </a:r>
          </a:p>
          <a:p>
            <a:r>
              <a:rPr lang="de-DE" sz="2000" smtClean="0"/>
              <a:t>Gleichstellungsrätin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101" name="Group 685"/>
          <p:cNvGraphicFramePr>
            <a:graphicFrameLocks noGrp="1"/>
          </p:cNvGraphicFramePr>
          <p:nvPr>
            <p:ph/>
          </p:nvPr>
        </p:nvGraphicFramePr>
        <p:xfrm>
          <a:off x="1095375" y="817563"/>
          <a:ext cx="6964363" cy="4932046"/>
        </p:xfrm>
        <a:graphic>
          <a:graphicData uri="http://schemas.openxmlformats.org/drawingml/2006/table">
            <a:tbl>
              <a:tblPr/>
              <a:tblGrid>
                <a:gridCol w="815975"/>
                <a:gridCol w="3276600"/>
                <a:gridCol w="698500"/>
                <a:gridCol w="698500"/>
                <a:gridCol w="698500"/>
                <a:gridCol w="776288"/>
              </a:tblGrid>
              <a:tr h="36512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Funktions-</a:t>
                      </a:r>
                      <a:b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ebene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Berufsbild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nner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Summe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Frauen-</a:t>
                      </a:r>
                      <a:b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anteil in 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23838">
                <a:tc rowSpan="9"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Beauftragte/r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Bibliothekar/Bibliothekarin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Brandmeister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Buchhalter/Buchhalterin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DV-Techniker/DV-Technikerin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Fachlehrer/Fachlehrerin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566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37%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ö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rster/F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ö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rsterin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Grundbuchssachbearbeiter/Grundbuchssachbearbeiterin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Katastersachbearbeiter/Katastersachbearbeiterin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rowSpan="9"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Kinderg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rtner/Kinderg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rtnerin (M)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985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991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Landwirtschaftstechniker/Landwirtschaftstechnikerin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38%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Mitarbeiter/Mitarbeiterin f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ü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 die Integration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462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88%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Organisationstechniker/Organisationstechnikerin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61%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dagogische/r Mitarbeiter/in im Kindergarten (M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Schullaborant/Schullaborantin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Schulsekret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r/Schulsekret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92%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Technischer Sachbearbeiter/technische Sachbearbeiterin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Verwaltungssachbearbeiter/Verwaltungssachbearbeiterin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875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82%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024" name="Group 1560"/>
          <p:cNvGraphicFramePr>
            <a:graphicFrameLocks noGrp="1"/>
          </p:cNvGraphicFramePr>
          <p:nvPr>
            <p:ph type="tbl" idx="1"/>
          </p:nvPr>
        </p:nvGraphicFramePr>
        <p:xfrm>
          <a:off x="1547813" y="1125538"/>
          <a:ext cx="6196012" cy="4572000"/>
        </p:xfrm>
        <a:graphic>
          <a:graphicData uri="http://schemas.openxmlformats.org/drawingml/2006/table">
            <a:tbl>
              <a:tblPr/>
              <a:tblGrid>
                <a:gridCol w="730250"/>
                <a:gridCol w="2932112"/>
                <a:gridCol w="625475"/>
                <a:gridCol w="627063"/>
                <a:gridCol w="625475"/>
                <a:gridCol w="655637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Funktions-</a:t>
                      </a:r>
                      <a:b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ebene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Berufsbild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nner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Summe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Frauenan-teil in 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180975">
                <a:tc rowSpan="1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Arbeitsinspektor/Arbeitsinspektorin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Bautechniker/Bautechnikerin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Diplom - Bibliothekar/in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Diplom-Agrartechniker/Diplom-Agrartechnikerin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DV-Techniker-Analytiker/DV-Technikerin-Analytikerin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38%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Fachkraft f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ü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 die Arbeitsintegration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65%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Fachlehrer/Fachlehrerin mit dreij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hrigem Hochschulstudium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Forstinspektor/Forstinspektorin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Katastertechniker/Katastertechnikerin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42%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Musiklehrer/Musiklehrerin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491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51%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Qualifizierter Labortechniker/Qualifizierte Labortechnikerin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Schulsekret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r/Schulsekret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Sozialp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dagoge/Sozialp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dagogin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Technischer Arbeitsinspektor/technische Arbeitsinspektorin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Technische/r und katastertechnische/r Koordinator/in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Umwelt- und Hygieneinspektor/in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973" name="Group 605"/>
          <p:cNvGraphicFramePr>
            <a:graphicFrameLocks noGrp="1"/>
          </p:cNvGraphicFramePr>
          <p:nvPr>
            <p:ph/>
          </p:nvPr>
        </p:nvGraphicFramePr>
        <p:xfrm>
          <a:off x="1095375" y="817563"/>
          <a:ext cx="6964363" cy="4905376"/>
        </p:xfrm>
        <a:graphic>
          <a:graphicData uri="http://schemas.openxmlformats.org/drawingml/2006/table">
            <a:tbl>
              <a:tblPr/>
              <a:tblGrid>
                <a:gridCol w="820738"/>
                <a:gridCol w="3297237"/>
                <a:gridCol w="701675"/>
                <a:gridCol w="703263"/>
                <a:gridCol w="703262"/>
                <a:gridCol w="738188"/>
              </a:tblGrid>
              <a:tr h="5905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Funktions-</a:t>
                      </a:r>
                      <a:b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ebene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Berufsbild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nner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Summe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Frauenan-teil in 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69875">
                <a:tc rowSpan="11"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Berufsberater-Inspektor/Berufsberater-Inspektorin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Bibliotheksinspektor/Bibliotheksinspektorin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DV-Analytiker-Systembetreuer/in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Grundbuchsf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ü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hrer/Grundbuchsf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ü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hrerin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72%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Inspektor/Inspektorin f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ü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 das Rechnungswesen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Kinderg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rtner/Kinderg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rtnerin (L)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98%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Lehrer/Lehrerin mit Hochschulabschluss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287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65%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Psychop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dagoge/Psychop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dagogin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86%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Statistikinspektor/Statistikinspektorin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Technischer Inspektor/Technische Inspektorin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Verwaltungsinspektor/Verwaltungsinspektorin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387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67%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rowSpan="5"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Agronom/Agronomin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Biologe/Biologin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72%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Chemie-Experte/Chemie-Expertin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Forstrat/Forstr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Technischer Experte/technische Expertin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7" name="Rectangle 1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Dipendenti per rapporto di lavoro e genere</a:t>
            </a:r>
          </a:p>
        </p:txBody>
      </p:sp>
      <p:pic>
        <p:nvPicPr>
          <p:cNvPr id="67709" name="Picture 114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46363"/>
            <a:ext cx="7127875" cy="2727325"/>
          </a:xfrm>
          <a:solidFill>
            <a:schemeClr val="bg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877888" y="815975"/>
          <a:ext cx="7315200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Mitarbeiter/innen nach Geschlecht und Stundenplan</a:t>
            </a:r>
            <a:endParaRPr lang="it-IT" sz="4000" smtClean="0"/>
          </a:p>
        </p:txBody>
      </p:sp>
      <p:pic>
        <p:nvPicPr>
          <p:cNvPr id="73913" name="Picture 18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687638"/>
            <a:ext cx="5975350" cy="2757487"/>
          </a:xfr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Mitarbeiter/innen nach Geschlecht und Stundenplan</a:t>
            </a:r>
            <a:endParaRPr lang="it-IT" sz="4000" smtClean="0"/>
          </a:p>
        </p:txBody>
      </p:sp>
      <p:pic>
        <p:nvPicPr>
          <p:cNvPr id="70662" name="Picture 6" descr="controlling05_2012_3f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460625"/>
            <a:ext cx="6911975" cy="2984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Nel confronto diretto</a:t>
            </a:r>
            <a:endParaRPr lang="it-IT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14475" y="2255838"/>
          <a:ext cx="5743575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Stundenplan Frauen im Detail</a:t>
            </a:r>
            <a:endParaRPr lang="it-IT" sz="4000" smtClean="0"/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01625" y="349250"/>
          <a:ext cx="8034338" cy="645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Abwesenheit/Assenze</a:t>
            </a:r>
            <a:endParaRPr lang="it-IT" smtClean="0"/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Brush Script MT" pitchFamily="66" charset="0"/>
              <a:buNone/>
            </a:pPr>
            <a:r>
              <a:rPr lang="de-DE" sz="1800" smtClean="0"/>
              <a:t>Im Jahr 2011 haben vollzeitbeschäftigten Männer</a:t>
            </a:r>
          </a:p>
          <a:p>
            <a:pPr algn="ctr">
              <a:buFont typeface="Brush Script MT" pitchFamily="66" charset="0"/>
              <a:buNone/>
            </a:pPr>
            <a:r>
              <a:rPr lang="de-DE" sz="1800" smtClean="0"/>
              <a:t>durchschnittlich 111 Überstunden geleistet, Frauen</a:t>
            </a:r>
          </a:p>
          <a:p>
            <a:pPr algn="ctr">
              <a:buFont typeface="Brush Script MT" pitchFamily="66" charset="0"/>
              <a:buNone/>
            </a:pPr>
            <a:r>
              <a:rPr lang="de-DE" sz="1800" smtClean="0"/>
              <a:t>hingegen 83 Überstunden. Im Vergleich zu Männern</a:t>
            </a:r>
          </a:p>
          <a:p>
            <a:pPr algn="ctr">
              <a:buFont typeface="Brush Script MT" pitchFamily="66" charset="0"/>
              <a:buNone/>
            </a:pPr>
            <a:r>
              <a:rPr lang="de-DE" sz="1800" smtClean="0"/>
              <a:t>nehmen Frauen mehr Zeitausgleich in Anspruch (72%</a:t>
            </a:r>
          </a:p>
          <a:p>
            <a:pPr algn="ctr">
              <a:buFont typeface="Brush Script MT" pitchFamily="66" charset="0"/>
              <a:buNone/>
            </a:pPr>
            <a:r>
              <a:rPr lang="de-DE" sz="1800" smtClean="0"/>
              <a:t>der Überstunden bei Frauen und 58% bei Männern</a:t>
            </a:r>
            <a:r>
              <a:rPr lang="it-IT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1268413"/>
            <a:ext cx="6196013" cy="3603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Brush Script MT" pitchFamily="66" charset="0"/>
              <a:buNone/>
            </a:pPr>
            <a:endParaRPr lang="de-DE" sz="2800" b="1" smtClean="0"/>
          </a:p>
          <a:p>
            <a:pPr algn="ctr">
              <a:lnSpc>
                <a:spcPct val="90000"/>
              </a:lnSpc>
              <a:buFont typeface="Brush Script MT" pitchFamily="66" charset="0"/>
              <a:buNone/>
            </a:pPr>
            <a:r>
              <a:rPr lang="de-DE" sz="2800" b="1" smtClean="0"/>
              <a:t>Art. 3</a:t>
            </a:r>
            <a:r>
              <a:rPr lang="de-DE" sz="2800" smtClean="0"/>
              <a:t> della LP 5/2010 prevvede:</a:t>
            </a:r>
          </a:p>
          <a:p>
            <a:pPr algn="ctr">
              <a:lnSpc>
                <a:spcPct val="90000"/>
              </a:lnSpc>
              <a:buFont typeface="Brush Script MT" pitchFamily="66" charset="0"/>
              <a:buNone/>
            </a:pPr>
            <a:endParaRPr lang="de-DE" sz="2800" smtClean="0"/>
          </a:p>
          <a:p>
            <a:pPr>
              <a:lnSpc>
                <a:spcPct val="90000"/>
              </a:lnSpc>
              <a:buFont typeface="Brush Script MT" pitchFamily="66" charset="0"/>
              <a:buNone/>
            </a:pPr>
            <a:endParaRPr lang="it-IT" smtClean="0"/>
          </a:p>
          <a:p>
            <a:pPr>
              <a:lnSpc>
                <a:spcPct val="90000"/>
              </a:lnSpc>
              <a:buFont typeface="Brush Script MT" pitchFamily="66" charset="0"/>
              <a:buNone/>
            </a:pPr>
            <a:r>
              <a:rPr lang="it-IT" smtClean="0"/>
              <a:t>L’ elaborazione dei piani per la promozione</a:t>
            </a:r>
          </a:p>
          <a:p>
            <a:pPr>
              <a:lnSpc>
                <a:spcPct val="90000"/>
              </a:lnSpc>
              <a:buFont typeface="Brush Script MT" pitchFamily="66" charset="0"/>
              <a:buNone/>
            </a:pPr>
            <a:r>
              <a:rPr lang="it-IT" smtClean="0"/>
              <a:t>della parità fra generi, chiamati </a:t>
            </a:r>
            <a:r>
              <a:rPr lang="it-IT" b="1" smtClean="0"/>
              <a:t>piani per la</a:t>
            </a:r>
          </a:p>
          <a:p>
            <a:pPr>
              <a:lnSpc>
                <a:spcPct val="90000"/>
              </a:lnSpc>
              <a:buFont typeface="Brush Script MT" pitchFamily="66" charset="0"/>
              <a:buNone/>
            </a:pPr>
            <a:r>
              <a:rPr lang="it-IT" b="1" smtClean="0"/>
              <a:t>parità </a:t>
            </a:r>
            <a:r>
              <a:rPr lang="it-IT" smtClean="0"/>
              <a:t>con i quali</a:t>
            </a:r>
            <a:r>
              <a:rPr lang="it-IT" b="1" smtClean="0"/>
              <a:t> devono essere diminuiti</a:t>
            </a:r>
          </a:p>
          <a:p>
            <a:pPr>
              <a:lnSpc>
                <a:spcPct val="90000"/>
              </a:lnSpc>
              <a:buFont typeface="Brush Script MT" pitchFamily="66" charset="0"/>
              <a:buNone/>
            </a:pPr>
            <a:r>
              <a:rPr lang="it-IT" smtClean="0"/>
              <a:t>eventuali </a:t>
            </a:r>
            <a:r>
              <a:rPr lang="it-IT" b="1" smtClean="0"/>
              <a:t>sottorappresentanze di genere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3" name="Picture 1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5375" y="1103313"/>
            <a:ext cx="6964363" cy="43338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5375" y="1103313"/>
            <a:ext cx="6964363" cy="4333875"/>
          </a:xfrm>
          <a:solidFill>
            <a:schemeClr val="bg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2650"/>
          </a:xfrm>
        </p:spPr>
        <p:txBody>
          <a:bodyPr/>
          <a:lstStyle/>
          <a:p>
            <a:r>
              <a:rPr lang="de-DE" smtClean="0"/>
              <a:t>l.n. 104/1992</a:t>
            </a:r>
          </a:p>
        </p:txBody>
      </p:sp>
      <p:sp>
        <p:nvSpPr>
          <p:cNvPr id="2662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628775"/>
            <a:ext cx="7416800" cy="4614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Malattia del Bambino</a:t>
            </a:r>
            <a:endParaRPr lang="it-IT" sz="3200" smtClean="0"/>
          </a:p>
        </p:txBody>
      </p:sp>
      <p:pic>
        <p:nvPicPr>
          <p:cNvPr id="91140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282825"/>
            <a:ext cx="7200900" cy="3284538"/>
          </a:xfrm>
          <a:solidFill>
            <a:schemeClr val="bg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dargestellt</a:t>
            </a:r>
            <a:endParaRPr lang="it-IT" sz="2800" smtClean="0"/>
          </a:p>
        </p:txBody>
      </p:sp>
      <p:graphicFrame>
        <p:nvGraphicFramePr>
          <p:cNvPr id="4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950913" y="1430338"/>
          <a:ext cx="6883400" cy="473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3675" y="2295525"/>
            <a:ext cx="6196013" cy="3249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1268413"/>
            <a:ext cx="6624638" cy="4392612"/>
          </a:xfrm>
        </p:spPr>
        <p:txBody>
          <a:bodyPr/>
          <a:lstStyle/>
          <a:p>
            <a:pPr algn="ctr">
              <a:buFont typeface="Brush Script MT" pitchFamily="66" charset="0"/>
              <a:buNone/>
            </a:pPr>
            <a:r>
              <a:rPr lang="de-DE" sz="2800" b="1" smtClean="0"/>
              <a:t>Art. 4</a:t>
            </a:r>
            <a:r>
              <a:rPr lang="de-DE" sz="2800" smtClean="0"/>
              <a:t> des LG 5/2010 sieht vor:</a:t>
            </a:r>
          </a:p>
          <a:p>
            <a:pPr>
              <a:buFont typeface="Brush Script MT" pitchFamily="66" charset="0"/>
              <a:buNone/>
            </a:pPr>
            <a:endParaRPr lang="de-DE" smtClean="0"/>
          </a:p>
          <a:p>
            <a:pPr>
              <a:buFont typeface="Brush Script MT" pitchFamily="66" charset="0"/>
              <a:buNone/>
            </a:pPr>
            <a:r>
              <a:rPr lang="it-IT" smtClean="0"/>
              <a:t>Die Landesverwaltung übermittelt jährlich, aufgeschlüsselte Daten getrennt M/F :</a:t>
            </a:r>
          </a:p>
          <a:p>
            <a:pPr>
              <a:buFont typeface="Brush Script MT" pitchFamily="66" charset="0"/>
              <a:buNone/>
            </a:pPr>
            <a:endParaRPr lang="it-IT" smtClean="0"/>
          </a:p>
          <a:p>
            <a:pPr>
              <a:buFont typeface="Brush Script MT" pitchFamily="66" charset="0"/>
              <a:buNone/>
            </a:pPr>
            <a:r>
              <a:rPr lang="it-IT" smtClean="0"/>
              <a:t>- nach Landesabteilungen, </a:t>
            </a:r>
          </a:p>
          <a:p>
            <a:pPr>
              <a:buFont typeface="Brush Script MT" pitchFamily="66" charset="0"/>
              <a:buNone/>
            </a:pPr>
            <a:r>
              <a:rPr lang="it-IT" smtClean="0"/>
              <a:t>- nach Art des Dienstverhältnisses,</a:t>
            </a:r>
          </a:p>
          <a:p>
            <a:pPr>
              <a:buFont typeface="Brush Script MT" pitchFamily="66" charset="0"/>
              <a:buNone/>
            </a:pPr>
            <a:r>
              <a:rPr lang="it-IT" smtClean="0"/>
              <a:t>- nach Funktionsebenen,</a:t>
            </a:r>
          </a:p>
          <a:p>
            <a:pPr>
              <a:buFont typeface="Brush Script MT" pitchFamily="66" charset="0"/>
              <a:buNone/>
            </a:pPr>
            <a:r>
              <a:rPr lang="it-IT" smtClean="0"/>
              <a:t>- nach den verschiedenen Formen der Teilzeit,</a:t>
            </a:r>
          </a:p>
          <a:p>
            <a:pPr>
              <a:buFont typeface="Brush Script MT" pitchFamily="66" charset="0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1463675" y="1268413"/>
            <a:ext cx="6196013" cy="4454525"/>
          </a:xfrm>
        </p:spPr>
        <p:txBody>
          <a:bodyPr/>
          <a:lstStyle/>
          <a:p>
            <a:pPr>
              <a:buFont typeface="Brush Script MT" pitchFamily="66" charset="0"/>
              <a:buNone/>
            </a:pPr>
            <a:r>
              <a:rPr lang="it-IT" smtClean="0"/>
              <a:t> </a:t>
            </a:r>
          </a:p>
          <a:p>
            <a:pPr>
              <a:buFont typeface="Brush Script MT" pitchFamily="66" charset="0"/>
              <a:buNone/>
            </a:pPr>
            <a:endParaRPr lang="it-IT" smtClean="0"/>
          </a:p>
          <a:p>
            <a:pPr>
              <a:buFontTx/>
              <a:buChar char="-"/>
            </a:pPr>
            <a:r>
              <a:rPr lang="it-IT" smtClean="0"/>
              <a:t>nach Gehaltskategorien, unter</a:t>
            </a:r>
          </a:p>
          <a:p>
            <a:pPr>
              <a:buFontTx/>
              <a:buNone/>
            </a:pPr>
            <a:r>
              <a:rPr lang="it-IT" smtClean="0"/>
              <a:t>Berücksichtigung der Leistungsprämien, </a:t>
            </a:r>
          </a:p>
          <a:p>
            <a:pPr>
              <a:buFontTx/>
              <a:buNone/>
            </a:pPr>
            <a:r>
              <a:rPr lang="it-IT" smtClean="0"/>
              <a:t>Zulagen und individuellen Gehalts-</a:t>
            </a:r>
          </a:p>
          <a:p>
            <a:pPr>
              <a:buFontTx/>
              <a:buNone/>
            </a:pPr>
            <a:r>
              <a:rPr lang="it-IT" smtClean="0"/>
              <a:t>erhöhungen,</a:t>
            </a:r>
          </a:p>
          <a:p>
            <a:pPr>
              <a:buFont typeface="Brush Script MT" pitchFamily="66" charset="0"/>
              <a:buNone/>
            </a:pPr>
            <a:r>
              <a:rPr lang="it-IT" smtClean="0"/>
              <a:t>- nach Altersgruppen,</a:t>
            </a:r>
          </a:p>
          <a:p>
            <a:pPr>
              <a:buFont typeface="Brush Script MT" pitchFamily="66" charset="0"/>
              <a:buNone/>
            </a:pPr>
            <a:r>
              <a:rPr lang="it-IT" smtClean="0"/>
              <a:t>- nach Ausbildungsstand der Bediensteten,</a:t>
            </a:r>
          </a:p>
          <a:p>
            <a:pPr>
              <a:buFont typeface="Brush Script MT" pitchFamily="66" charset="0"/>
              <a:buNone/>
            </a:pPr>
            <a:r>
              <a:rPr lang="it-IT" smtClean="0"/>
              <a:t>- nach Familienstand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800" smtClean="0"/>
              <a:t>Personal der LVW</a:t>
            </a:r>
            <a:br>
              <a:rPr lang="de-DE" sz="2800" smtClean="0"/>
            </a:br>
            <a:r>
              <a:rPr lang="de-DE" sz="2800" smtClean="0"/>
              <a:t>Personale della PA</a:t>
            </a:r>
            <a:endParaRPr lang="it-IT" sz="2800" smtClean="0"/>
          </a:p>
        </p:txBody>
      </p:sp>
      <p:pic>
        <p:nvPicPr>
          <p:cNvPr id="47125" name="Picture 2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781300"/>
            <a:ext cx="3022600" cy="1881188"/>
          </a:xfr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7127" name="Picture 23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2781300"/>
            <a:ext cx="3021013" cy="1879600"/>
          </a:xfr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Stellenplan nach Geschlecht</a:t>
            </a:r>
            <a:br>
              <a:rPr lang="de-DE" sz="4000" smtClean="0"/>
            </a:br>
            <a:r>
              <a:rPr lang="de-DE" sz="2000" smtClean="0"/>
              <a:t>(ohne Führungskräfte)</a:t>
            </a:r>
            <a:endParaRPr lang="it-IT" sz="2000" smtClean="0"/>
          </a:p>
        </p:txBody>
      </p:sp>
      <p:graphicFrame>
        <p:nvGraphicFramePr>
          <p:cNvPr id="33085" name="Group 317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8"/>
        </p:xfrm>
        <a:graphic>
          <a:graphicData uri="http://schemas.openxmlformats.org/drawingml/2006/table">
            <a:tbl>
              <a:tblPr/>
              <a:tblGrid>
                <a:gridCol w="2986088"/>
                <a:gridCol w="1646237"/>
                <a:gridCol w="1563688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Stellenplan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Frauen/femmine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ä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nner/maschi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Allg. Stellenpl./Ruolo generale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2.106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2.183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Schulverwaltung/Amm. scuole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2.142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Berufsschulen/Scuole prof.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Musikschulen/Scuole di musica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Kinderg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ä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rten/Scuola all'infanzia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2.347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Personal f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ü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Menschen mit Beeintr./Personale per persone con handicap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8.113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3.833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6" name="Picture 20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9025" y="1484313"/>
            <a:ext cx="6964363" cy="429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18" name="Group 694"/>
          <p:cNvGraphicFramePr>
            <a:graphicFrameLocks noGrp="1"/>
          </p:cNvGraphicFramePr>
          <p:nvPr>
            <p:ph idx="1"/>
          </p:nvPr>
        </p:nvGraphicFramePr>
        <p:xfrm>
          <a:off x="971550" y="1196975"/>
          <a:ext cx="7129463" cy="4846320"/>
        </p:xfrm>
        <a:graphic>
          <a:graphicData uri="http://schemas.openxmlformats.org/drawingml/2006/table">
            <a:tbl>
              <a:tblPr/>
              <a:tblGrid>
                <a:gridCol w="835025"/>
                <a:gridCol w="3352800"/>
                <a:gridCol w="717550"/>
                <a:gridCol w="714375"/>
                <a:gridCol w="715963"/>
                <a:gridCol w="793750"/>
              </a:tblGrid>
              <a:tr h="361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Funktions-</a:t>
                      </a:r>
                      <a:b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ebene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Berufsbild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nner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Summe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Frauen-</a:t>
                      </a:r>
                      <a:b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anteil in 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Raumpfleger/Raumpflegerin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97%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5100">
                <a:tc rowSpan="5"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Amtswart/Amtswartin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Arbeiter/Arbeiterin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Haushaltsgehilfe/Haushaltsgehilfin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Hausmeister/Hausmeisterin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Schulwart/Schulwartin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1.140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1.448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79%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rowSpan="4"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Hausmeister/in mit Instandhaltungsaufgabe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Schuldiener/in mit Instandhaltungsaufgabe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Stra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ß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enw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rter/Stra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ß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enw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327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327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Verwaltungsgehilfe/Verwaltungsgehilfin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rowSpan="9"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Facharbeiter/Facharbeiterin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Fahrer/Fahrerin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Feuerwehrmann/Feuerwehrfrau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Lagerverwalter/Lagerverwalterin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Land- und Forstwirtschaftsassistent/in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dagogische Mitarbeiter/in im Kindergarten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730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731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Sekretariatsassistent/Sekretariatsassistentin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591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636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Spezialisierter Stra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ß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enw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rter/spezialisierte Stra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ß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enw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Technischer Schulassistent/technische Schulassistentin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66" name="Group 1350"/>
          <p:cNvGraphicFramePr>
            <a:graphicFrameLocks noGrp="1"/>
          </p:cNvGraphicFramePr>
          <p:nvPr>
            <p:ph type="tbl" idx="1"/>
          </p:nvPr>
        </p:nvGraphicFramePr>
        <p:xfrm>
          <a:off x="1476375" y="1557338"/>
          <a:ext cx="6196013" cy="3603629"/>
        </p:xfrm>
        <a:graphic>
          <a:graphicData uri="http://schemas.openxmlformats.org/drawingml/2006/table">
            <a:tbl>
              <a:tblPr/>
              <a:tblGrid>
                <a:gridCol w="725488"/>
                <a:gridCol w="2914650"/>
                <a:gridCol w="622300"/>
                <a:gridCol w="622300"/>
                <a:gridCol w="620712"/>
                <a:gridCol w="690563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Funktions-</a:t>
                      </a:r>
                      <a:b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ebene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Berufsbild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ä</a:t>
                      </a: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nner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Summe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Frauen-</a:t>
                      </a:r>
                      <a:b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anteil in 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236538">
                <a:tc row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Betreuer/Betreuerin von Menschen mit Behinderung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87%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DV-Operator/DV-Operatorin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Feuerwehrmann/Feuerwehrfrau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Forstwache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Grundbuchsgehilfe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Katastersachbearbeiter/Katastersachbearbeiterin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Kinderbetreuer/Kinderbetreuerin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91%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Materialpr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ü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fer/Materialpr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ü</a:t>
                      </a: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Praxislehrer/Praxislehrerin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Qualifizierte/r Sekretariatsassistent/in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568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56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624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91%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Schutzgebietsbetreuer/Schutzgebietsbetreuerin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Technischer Zeichner/technische Zeichnerin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28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Verwaltungsbearbeiter/Verwaltungsbearbeiterin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80%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718</TotalTime>
  <Words>825</Words>
  <Application>Microsoft Office PowerPoint</Application>
  <PresentationFormat>Bildschirmpräsentation (4:3)</PresentationFormat>
  <Paragraphs>520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Franklin Gothic Book</vt:lpstr>
      <vt:lpstr>Arial</vt:lpstr>
      <vt:lpstr>Constantia</vt:lpstr>
      <vt:lpstr>Brush Script MT</vt:lpstr>
      <vt:lpstr>Calibri</vt:lpstr>
      <vt:lpstr>Rage Italic</vt:lpstr>
      <vt:lpstr>Times New Roman</vt:lpstr>
      <vt:lpstr>Pin</vt:lpstr>
      <vt:lpstr>Gleichstellungsplan Piano di parità  2011 gemäß/ai sensi LG/LP 5/2010</vt:lpstr>
      <vt:lpstr>Folie 2</vt:lpstr>
      <vt:lpstr>Folie 3</vt:lpstr>
      <vt:lpstr>Folie 4</vt:lpstr>
      <vt:lpstr>Personal der LVW Personale della PA</vt:lpstr>
      <vt:lpstr>Stellenplan nach Geschlecht (ohne Führungskräfte)</vt:lpstr>
      <vt:lpstr>Folie 7</vt:lpstr>
      <vt:lpstr>Folie 8</vt:lpstr>
      <vt:lpstr>Folie 9</vt:lpstr>
      <vt:lpstr>Folie 10</vt:lpstr>
      <vt:lpstr>Folie 11</vt:lpstr>
      <vt:lpstr>Folie 12</vt:lpstr>
      <vt:lpstr>Dipendenti per rapporto di lavoro e genere</vt:lpstr>
      <vt:lpstr>Folie 14</vt:lpstr>
      <vt:lpstr>Mitarbeiter/innen nach Geschlecht und Stundenplan</vt:lpstr>
      <vt:lpstr>Mitarbeiter/innen nach Geschlecht und Stundenplan</vt:lpstr>
      <vt:lpstr>Nel confronto diretto</vt:lpstr>
      <vt:lpstr>Stundenplan Frauen im Detail</vt:lpstr>
      <vt:lpstr>Abwesenheit/Assenze</vt:lpstr>
      <vt:lpstr>Folie 20</vt:lpstr>
      <vt:lpstr>Folie 21</vt:lpstr>
      <vt:lpstr>l.n. 104/1992</vt:lpstr>
      <vt:lpstr>Malattia del Bambino</vt:lpstr>
      <vt:lpstr>dargestellt</vt:lpstr>
      <vt:lpstr>Folie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Gleichstellungs- bericht 2010/2011</dc:title>
  <dc:creator>Simone Wasserer</dc:creator>
  <cp:lastModifiedBy>admin</cp:lastModifiedBy>
  <cp:revision>30</cp:revision>
  <dcterms:created xsi:type="dcterms:W3CDTF">2012-06-04T12:59:04Z</dcterms:created>
  <dcterms:modified xsi:type="dcterms:W3CDTF">2012-07-05T19:52:51Z</dcterms:modified>
</cp:coreProperties>
</file>