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5" r:id="rId9"/>
    <p:sldId id="264" r:id="rId10"/>
  </p:sldIdLst>
  <p:sldSz cx="9144000" cy="6858000" type="screen4x3"/>
  <p:notesSz cx="6669088" cy="97758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37" userDrawn="1">
          <p15:clr>
            <a:srgbClr val="A4A3A4"/>
          </p15:clr>
        </p15:guide>
        <p15:guide id="2" pos="212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3" autoAdjust="0"/>
    <p:restoredTop sz="94712" autoAdjust="0"/>
  </p:normalViewPr>
  <p:slideViewPr>
    <p:cSldViewPr>
      <p:cViewPr varScale="1">
        <p:scale>
          <a:sx n="104" d="100"/>
          <a:sy n="104" d="100"/>
        </p:scale>
        <p:origin x="1236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37"/>
        <p:guide pos="21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250" cy="488950"/>
          </a:xfrm>
          <a:prstGeom prst="rect">
            <a:avLst/>
          </a:prstGeom>
        </p:spPr>
        <p:txBody>
          <a:bodyPr vert="horz" lIns="89914" tIns="44957" rIns="89914" bIns="44957" rtlCol="0"/>
          <a:lstStyle>
            <a:lvl1pPr algn="l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8251" y="1"/>
            <a:ext cx="2889250" cy="488950"/>
          </a:xfrm>
          <a:prstGeom prst="rect">
            <a:avLst/>
          </a:prstGeom>
        </p:spPr>
        <p:txBody>
          <a:bodyPr vert="horz" lIns="89914" tIns="44957" rIns="89914" bIns="44957" rtlCol="0"/>
          <a:lstStyle>
            <a:lvl1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 smtClean="0"/>
            </a:lvl1pPr>
          </a:lstStyle>
          <a:p>
            <a:pPr>
              <a:defRPr/>
            </a:pPr>
            <a:fld id="{E8DD57EA-D585-4D4A-93F9-C47D7206AAC9}" type="datetimeFigureOut">
              <a:rPr lang="de-DE"/>
              <a:pPr>
                <a:defRPr/>
              </a:pPr>
              <a:t>31.05.2017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6875"/>
            <a:ext cx="2889250" cy="488950"/>
          </a:xfrm>
          <a:prstGeom prst="rect">
            <a:avLst/>
          </a:prstGeom>
        </p:spPr>
        <p:txBody>
          <a:bodyPr vert="horz" lIns="89914" tIns="44957" rIns="89914" bIns="44957" rtlCol="0" anchor="b"/>
          <a:lstStyle>
            <a:lvl1pPr algn="l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8251" y="9286875"/>
            <a:ext cx="2889250" cy="488950"/>
          </a:xfrm>
          <a:prstGeom prst="rect">
            <a:avLst/>
          </a:prstGeom>
        </p:spPr>
        <p:txBody>
          <a:bodyPr vert="horz" lIns="89914" tIns="44957" rIns="89914" bIns="44957" rtlCol="0" anchor="b"/>
          <a:lstStyle>
            <a:lvl1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 smtClean="0"/>
            </a:lvl1pPr>
          </a:lstStyle>
          <a:p>
            <a:pPr>
              <a:defRPr/>
            </a:pPr>
            <a:fld id="{A19CA103-E98F-452C-898E-AB695FD2278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1"/>
            <a:ext cx="6669088" cy="97758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14" tIns="44957" rIns="89914" bIns="44957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0" y="1"/>
            <a:ext cx="6669088" cy="97758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14" tIns="44957" rIns="89914" bIns="44957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88766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98" tIns="46019" rIns="88498" bIns="46019" numCol="1" anchor="t" anchorCtr="0" compatLnSpc="1">
            <a:prstTxWarp prst="textNoShape">
              <a:avLst/>
            </a:prstTxWarp>
          </a:bodyPr>
          <a:lstStyle>
            <a:lvl1pPr eaLnBrk="1">
              <a:buClrTx/>
              <a:buSzPct val="100000"/>
              <a:buFontTx/>
              <a:buNone/>
              <a:tabLst>
                <a:tab pos="441767" algn="l"/>
                <a:tab pos="883533" algn="l"/>
                <a:tab pos="1325300" algn="l"/>
                <a:tab pos="1767066" algn="l"/>
                <a:tab pos="2208833" algn="l"/>
                <a:tab pos="2650599" algn="l"/>
              </a:tabLst>
              <a:defRPr sz="1200">
                <a:solidFill>
                  <a:srgbClr val="000000"/>
                </a:solidFill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779838" y="0"/>
            <a:ext cx="2887662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98" tIns="46019" rIns="88498" bIns="46019" numCol="1" anchor="t" anchorCtr="0" compatLnSpc="1">
            <a:prstTxWarp prst="textNoShape">
              <a:avLst/>
            </a:prstTxWarp>
          </a:bodyPr>
          <a:lstStyle>
            <a:lvl1pPr algn="r" eaLnBrk="1">
              <a:buClrTx/>
              <a:buSzPct val="100000"/>
              <a:buFontTx/>
              <a:buNone/>
              <a:tabLst>
                <a:tab pos="441767" algn="l"/>
                <a:tab pos="883533" algn="l"/>
                <a:tab pos="1325300" algn="l"/>
                <a:tab pos="1767066" algn="l"/>
                <a:tab pos="2208833" algn="l"/>
                <a:tab pos="2650599" algn="l"/>
              </a:tabLst>
              <a:defRPr sz="1200">
                <a:solidFill>
                  <a:srgbClr val="000000"/>
                </a:solidFill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4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90588" y="733425"/>
            <a:ext cx="4886325" cy="366395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889000" y="4643439"/>
            <a:ext cx="4889500" cy="439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98" tIns="46019" rIns="88498" bIns="46019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altLang="de-DE" noProof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1" y="9288464"/>
            <a:ext cx="288766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98" tIns="46019" rIns="88498" bIns="46019" numCol="1" anchor="b" anchorCtr="0" compatLnSpc="1">
            <a:prstTxWarp prst="textNoShape">
              <a:avLst/>
            </a:prstTxWarp>
          </a:bodyPr>
          <a:lstStyle>
            <a:lvl1pPr eaLnBrk="1">
              <a:buClrTx/>
              <a:buSzPct val="100000"/>
              <a:buFontTx/>
              <a:buNone/>
              <a:tabLst>
                <a:tab pos="441767" algn="l"/>
                <a:tab pos="883533" algn="l"/>
                <a:tab pos="1325300" algn="l"/>
                <a:tab pos="1767066" algn="l"/>
                <a:tab pos="2208833" algn="l"/>
                <a:tab pos="2650599" algn="l"/>
              </a:tabLst>
              <a:defRPr sz="1200">
                <a:solidFill>
                  <a:srgbClr val="000000"/>
                </a:solidFill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779838" y="9288464"/>
            <a:ext cx="2887662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98" tIns="46019" rIns="88498" bIns="46019" numCol="1" anchor="b" anchorCtr="0" compatLnSpc="1">
            <a:prstTxWarp prst="textNoShape">
              <a:avLst/>
            </a:prstTxWarp>
          </a:bodyPr>
          <a:lstStyle>
            <a:lvl1pPr algn="r" eaLnBrk="1">
              <a:buClrTx/>
              <a:buSzPct val="100000"/>
              <a:buFontTx/>
              <a:buNone/>
              <a:tabLst>
                <a:tab pos="441767" algn="l"/>
                <a:tab pos="883533" algn="l"/>
                <a:tab pos="1325300" algn="l"/>
                <a:tab pos="1767066" algn="l"/>
                <a:tab pos="2208833" algn="l"/>
                <a:tab pos="2650599" algn="l"/>
              </a:tabLst>
              <a:defRPr sz="1200" smtClean="0">
                <a:solidFill>
                  <a:srgbClr val="000000"/>
                </a:solidFill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0FB73A97-2CB2-4466-A754-C0E18C7C741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383" indent="-228580" defTabSz="44922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543" indent="-228580" defTabSz="44922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8704" indent="-228580" defTabSz="44922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5864" indent="-228580" defTabSz="44922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C74CDA2E-28E6-4309-9BA1-395A1486F92F}" type="slidenum">
              <a:rPr lang="de-DE" altLang="de-DE" sz="12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1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51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733425"/>
            <a:ext cx="4887912" cy="366553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889001" y="4643438"/>
            <a:ext cx="4891088" cy="4398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14" tIns="44957" rIns="89914" bIns="44957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383" indent="-228580" defTabSz="44922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543" indent="-228580" defTabSz="44922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8704" indent="-228580" defTabSz="44922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5864" indent="-228580" defTabSz="44922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945D5D9C-5D84-491E-8CFB-CC32A246FBDC}" type="slidenum">
              <a:rPr lang="de-DE" altLang="de-DE" sz="12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2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733425"/>
            <a:ext cx="4887912" cy="366553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0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889001" y="4643438"/>
            <a:ext cx="4891088" cy="4398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14" tIns="44957" rIns="89914" bIns="44957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383" indent="-228580" defTabSz="44922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543" indent="-228580" defTabSz="44922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8704" indent="-228580" defTabSz="44922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5864" indent="-228580" defTabSz="44922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9D62A531-DFEE-4383-A89D-B1CC1B532A99}" type="slidenum">
              <a:rPr lang="de-DE" altLang="de-DE" sz="12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3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7171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733425"/>
            <a:ext cx="4887912" cy="366553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2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889001" y="4643438"/>
            <a:ext cx="4891088" cy="4398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14" tIns="44957" rIns="89914" bIns="44957" anchor="ctr"/>
          <a:lstStyle/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383" indent="-228580" defTabSz="44922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543" indent="-228580" defTabSz="44922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8704" indent="-228580" defTabSz="44922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5864" indent="-228580" defTabSz="44922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7412D457-2D23-4A72-AC85-32D0BE9E9743}" type="slidenum">
              <a:rPr lang="de-DE" altLang="de-DE" sz="12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4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11267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733425"/>
            <a:ext cx="4887912" cy="366553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889001" y="4643438"/>
            <a:ext cx="4891088" cy="4398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14" tIns="44957" rIns="89914" bIns="44957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383" indent="-228580" defTabSz="44922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543" indent="-228580" defTabSz="44922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8704" indent="-228580" defTabSz="44922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5864" indent="-228580" defTabSz="44922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8C5EC7C5-5CD8-4F60-9742-C03F22D69379}" type="slidenum">
              <a:rPr lang="de-DE" altLang="de-DE" sz="12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5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733425"/>
            <a:ext cx="4887912" cy="366553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889001" y="4643438"/>
            <a:ext cx="4891088" cy="4398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14" tIns="44957" rIns="89914" bIns="44957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383" indent="-228580" defTabSz="44922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543" indent="-228580" defTabSz="44922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8704" indent="-228580" defTabSz="44922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5864" indent="-228580" defTabSz="44922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E4A0DDAE-80C1-4315-84A8-7B14F24DCBB9}" type="slidenum">
              <a:rPr lang="de-DE" altLang="de-DE" sz="12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6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733425"/>
            <a:ext cx="4887912" cy="366553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889001" y="4643438"/>
            <a:ext cx="4891088" cy="4398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14" tIns="44957" rIns="89914" bIns="44957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383" indent="-228580" defTabSz="44922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543" indent="-228580" defTabSz="44922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8704" indent="-228580" defTabSz="44922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5864" indent="-228580" defTabSz="44922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08850185-79E2-42C0-9203-2BDC22D8AB32}" type="slidenum">
              <a:rPr lang="de-DE" altLang="de-DE" sz="12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7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733425"/>
            <a:ext cx="4887912" cy="366553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889001" y="4643438"/>
            <a:ext cx="4891088" cy="4398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14" tIns="44957" rIns="89914" bIns="44957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383" indent="-228580" defTabSz="44922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543" indent="-228580" defTabSz="44922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8704" indent="-228580" defTabSz="44922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5864" indent="-228580" defTabSz="44922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08850185-79E2-42C0-9203-2BDC22D8AB32}" type="slidenum">
              <a:rPr lang="de-DE" altLang="de-DE" sz="12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8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733425"/>
            <a:ext cx="4887912" cy="366553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889001" y="4643438"/>
            <a:ext cx="4891088" cy="4398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14" tIns="44957" rIns="89914" bIns="44957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62300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383" indent="-228580" defTabSz="44922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543" indent="-228580" defTabSz="44922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8704" indent="-228580" defTabSz="44922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5864" indent="-228580" defTabSz="44922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1287" algn="l"/>
                <a:tab pos="882574" algn="l"/>
                <a:tab pos="1323861" algn="l"/>
                <a:tab pos="1766735" algn="l"/>
                <a:tab pos="2208022" algn="l"/>
                <a:tab pos="2649309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fld id="{9D14C253-C614-4B7E-8817-61AB737B0D2B}" type="slidenum">
              <a:rPr lang="de-DE" altLang="de-DE" sz="1200">
                <a:solidFill>
                  <a:srgbClr val="000000"/>
                </a:solidFill>
              </a:rPr>
              <a:pPr>
                <a:buClrTx/>
                <a:buFontTx/>
                <a:buNone/>
              </a:pPr>
              <a:t>9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0588" y="733425"/>
            <a:ext cx="4887912" cy="366553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889001" y="4643438"/>
            <a:ext cx="4891088" cy="4398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14" tIns="44957" rIns="89914" bIns="44957" anchor="ctr"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38616232"/>
      </p:ext>
    </p:extLst>
  </p:cSld>
  <p:clrMapOvr>
    <a:masterClrMapping/>
  </p:clrMapOvr>
  <p:transition spd="med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45295090"/>
      </p:ext>
    </p:extLst>
  </p:cSld>
  <p:clrMapOvr>
    <a:masterClrMapping/>
  </p:clrMapOvr>
  <p:transition spd="med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98034897"/>
      </p:ext>
    </p:extLst>
  </p:cSld>
  <p:clrMapOvr>
    <a:masterClrMapping/>
  </p:clrMapOvr>
  <p:transition spd="med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03271279"/>
      </p:ext>
    </p:extLst>
  </p:cSld>
  <p:clrMapOvr>
    <a:masterClrMapping/>
  </p:clrMapOvr>
  <p:transition spd="med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533347292"/>
      </p:ext>
    </p:extLst>
  </p:cSld>
  <p:clrMapOvr>
    <a:masterClrMapping/>
  </p:clrMapOvr>
  <p:transition spd="med"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41809559"/>
      </p:ext>
    </p:extLst>
  </p:cSld>
  <p:clrMapOvr>
    <a:masterClrMapping/>
  </p:clrMapOvr>
  <p:transition spd="med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7440848"/>
      </p:ext>
    </p:extLst>
  </p:cSld>
  <p:clrMapOvr>
    <a:masterClrMapping/>
  </p:clrMapOvr>
  <p:transition spd="med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15385376"/>
      </p:ext>
    </p:extLst>
  </p:cSld>
  <p:clrMapOvr>
    <a:masterClrMapping/>
  </p:clrMapOvr>
  <p:transition spd="med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597809"/>
      </p:ext>
    </p:extLst>
  </p:cSld>
  <p:clrMapOvr>
    <a:masterClrMapping/>
  </p:clrMapOvr>
  <p:transition spd="med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444060965"/>
      </p:ext>
    </p:extLst>
  </p:cSld>
  <p:clrMapOvr>
    <a:masterClrMapping/>
  </p:clrMapOvr>
  <p:transition spd="med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545944755"/>
      </p:ext>
    </p:extLst>
  </p:cSld>
  <p:clrMapOvr>
    <a:masterClrMapping/>
  </p:clrMapOvr>
  <p:transition spd="med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0" y="52578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52578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028" name="Line 3"/>
          <p:cNvSpPr>
            <a:spLocks noChangeShapeType="1"/>
          </p:cNvSpPr>
          <p:nvPr/>
        </p:nvSpPr>
        <p:spPr bwMode="auto">
          <a:xfrm>
            <a:off x="431800" y="6527800"/>
            <a:ext cx="3778250" cy="1588"/>
          </a:xfrm>
          <a:prstGeom prst="line">
            <a:avLst/>
          </a:prstGeom>
          <a:noFill/>
          <a:ln w="504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062163" y="6315075"/>
            <a:ext cx="223996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>
              <a:buSzPct val="100000"/>
              <a:defRPr/>
            </a:pPr>
            <a:r>
              <a:rPr lang="de-DE" altLang="de-DE" sz="800">
                <a:latin typeface="Arial" panose="020B0604020202020204" pitchFamily="34" charset="0"/>
              </a:rPr>
              <a:t>AUTONOME PROVINZ BOZEN - SÜDTIROL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832350" y="6315075"/>
            <a:ext cx="27130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buSzPct val="100000"/>
              <a:defRPr/>
            </a:pPr>
            <a:r>
              <a:rPr lang="it-IT" altLang="de-DE" sz="800">
                <a:latin typeface="Arial" panose="020B0604020202020204" pitchFamily="34" charset="0"/>
              </a:rPr>
              <a:t>PROVINCIA AUTONOMA DI BOLZANO - ALTO ADIGE</a:t>
            </a: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4832350" y="6484938"/>
            <a:ext cx="118745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ts val="1275"/>
              </a:lnSpc>
              <a:buSzPct val="100000"/>
              <a:defRPr/>
            </a:pPr>
            <a:r>
              <a:rPr lang="it-IT" altLang="de-DE" sz="700" b="1">
                <a:latin typeface="Arial" panose="020B0604020202020204" pitchFamily="34" charset="0"/>
              </a:rPr>
              <a:t>Consulta per la famiglia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517900" y="6484938"/>
            <a:ext cx="785813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>
              <a:lnSpc>
                <a:spcPts val="1275"/>
              </a:lnSpc>
              <a:buSzPct val="100000"/>
              <a:defRPr/>
            </a:pPr>
            <a:r>
              <a:rPr lang="de-DE" altLang="de-DE" sz="700" b="1">
                <a:latin typeface="Arial" panose="020B0604020202020204" pitchFamily="34" charset="0"/>
              </a:rPr>
              <a:t>Familienbeirat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4929188" y="6527800"/>
            <a:ext cx="3778250" cy="1588"/>
          </a:xfrm>
          <a:prstGeom prst="line">
            <a:avLst/>
          </a:prstGeom>
          <a:noFill/>
          <a:ln w="504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395288" y="692150"/>
            <a:ext cx="37052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pic>
        <p:nvPicPr>
          <p:cNvPr id="1035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6310313"/>
            <a:ext cx="3460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over dir="r"/>
  </p:transition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Times New Roman" panose="02020603050405020304" pitchFamily="18" charset="0"/>
          <a:ea typeface="Microsoft YaHei" panose="020B0503020204020204" pitchFamily="34" charset="-122"/>
        </a:defRPr>
      </a:lvl9pPr>
    </p:titleStyle>
    <p:bodyStyle>
      <a:lvl1pPr marL="342900" indent="-342900" algn="ctr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ctr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ctr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ctr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ctr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e.pons.com/&#252;bersetzung/italienisch-deutsch/l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468313" y="620713"/>
            <a:ext cx="8280400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800" b="1" dirty="0">
                <a:solidFill>
                  <a:schemeClr val="tx1"/>
                </a:solidFill>
                <a:latin typeface="Arial" panose="020B0604020202020204" pitchFamily="34" charset="0"/>
              </a:rPr>
              <a:t>Zukünftige Wohnpolitik in Südtirol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</a:rPr>
              <a:t>Familienbeirat</a:t>
            </a:r>
          </a:p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</a:rPr>
              <a:t>------------------------------</a:t>
            </a:r>
          </a:p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2800" b="1" dirty="0">
                <a:solidFill>
                  <a:schemeClr val="tx1"/>
                </a:solidFill>
                <a:latin typeface="Arial" panose="020B0604020202020204" pitchFamily="34" charset="0"/>
              </a:rPr>
              <a:t>Future </a:t>
            </a:r>
            <a:r>
              <a:rPr lang="de-DE" altLang="de-DE" sz="2800" b="1" dirty="0" err="1">
                <a:solidFill>
                  <a:schemeClr val="tx1"/>
                </a:solidFill>
                <a:latin typeface="Arial" panose="020B0604020202020204" pitchFamily="34" charset="0"/>
              </a:rPr>
              <a:t>politiche</a:t>
            </a:r>
            <a:r>
              <a:rPr lang="de-DE" altLang="de-DE" sz="28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de-DE" altLang="de-DE" sz="2800" b="1" dirty="0" err="1">
                <a:solidFill>
                  <a:schemeClr val="tx1"/>
                </a:solidFill>
                <a:latin typeface="Arial" panose="020B0604020202020204" pitchFamily="34" charset="0"/>
              </a:rPr>
              <a:t>abitative</a:t>
            </a:r>
            <a:r>
              <a:rPr lang="de-DE" altLang="de-DE" sz="2800" b="1" dirty="0">
                <a:solidFill>
                  <a:schemeClr val="tx1"/>
                </a:solidFill>
                <a:latin typeface="Arial" panose="020B0604020202020204" pitchFamily="34" charset="0"/>
              </a:rPr>
              <a:t> in Alto </a:t>
            </a:r>
            <a:r>
              <a:rPr lang="de-DE" altLang="de-DE" sz="2800" b="1" dirty="0" err="1">
                <a:solidFill>
                  <a:schemeClr val="tx1"/>
                </a:solidFill>
                <a:latin typeface="Arial" panose="020B0604020202020204" pitchFamily="34" charset="0"/>
              </a:rPr>
              <a:t>Adige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</a:rPr>
              <a:t>Consulta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</a:rPr>
              <a:t> per la 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</a:rPr>
              <a:t>famiglia</a:t>
            </a:r>
            <a:endParaRPr lang="de-DE" altLang="de-DE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</a:rPr>
              <a:t>1. Juni/</a:t>
            </a:r>
            <a:r>
              <a:rPr lang="de-DE" altLang="de-DE" dirty="0" err="1">
                <a:solidFill>
                  <a:schemeClr val="tx1"/>
                </a:solidFill>
                <a:latin typeface="Arial" panose="020B0604020202020204" pitchFamily="34" charset="0"/>
              </a:rPr>
              <a:t>giugno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</a:rPr>
              <a:t> 2017</a:t>
            </a:r>
          </a:p>
        </p:txBody>
      </p:sp>
      <p:pic>
        <p:nvPicPr>
          <p:cNvPr id="4099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941888"/>
            <a:ext cx="76581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over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67544" y="404664"/>
            <a:ext cx="8208143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92075" indent="-92075">
              <a:tabLst>
                <a:tab pos="1825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1825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1825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1825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1825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de-DE" altLang="de-DE" sz="8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de-DE" altLang="de-DE" sz="2200" b="1" dirty="0">
                <a:solidFill>
                  <a:schemeClr val="tx1"/>
                </a:solidFill>
                <a:latin typeface="Arial" panose="020B0604020202020204" pitchFamily="34" charset="0"/>
              </a:rPr>
              <a:t>Der Familienbeirat</a:t>
            </a:r>
          </a:p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de-DE" altLang="de-DE" sz="8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85750" indent="-285750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ist ein beratendes Organ der Landesregierung</a:t>
            </a:r>
          </a:p>
          <a:p>
            <a:pPr marL="285750" indent="-285750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setzt sich aus 19 Mitgliedern zusammen</a:t>
            </a:r>
          </a:p>
          <a:p>
            <a:pPr marL="285750" indent="-285750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unterbreitet Vorschläge, Gutachten, Empfehlungen im Bereich Familie</a:t>
            </a:r>
          </a:p>
          <a:p>
            <a:pPr marL="285750" indent="-285750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Präsidentin ist Familienlandesrätin Waltraud Deeg</a:t>
            </a:r>
          </a:p>
          <a:p>
            <a:pPr marL="285750" indent="-285750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de-DE" altLang="de-DE" sz="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85750" indent="-285750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de-DE" altLang="de-DE" sz="1200" i="1" dirty="0">
                <a:solidFill>
                  <a:schemeClr val="tx1"/>
                </a:solidFill>
                <a:latin typeface="Arial" panose="020B0604020202020204" pitchFamily="34" charset="0"/>
              </a:rPr>
              <a:t>gesetzliche Grundlage: Landesgesetz Nr. 8/2013, Artikel 12.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/>
            </a:pPr>
            <a:endParaRPr lang="de-DE" altLang="de-DE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indent="0"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de-DE" altLang="de-DE" sz="2000" dirty="0">
                <a:solidFill>
                  <a:schemeClr val="tx1"/>
                </a:solidFill>
                <a:latin typeface="Arial" panose="020B0604020202020204" pitchFamily="34" charset="0"/>
              </a:rPr>
              <a:t>-----------------------</a:t>
            </a:r>
          </a:p>
          <a:p>
            <a:pPr marL="0" indent="0"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de-DE" altLang="de-DE" sz="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de-DE" altLang="de-DE" sz="2200" b="1" dirty="0">
                <a:solidFill>
                  <a:schemeClr val="tx1"/>
                </a:solidFill>
                <a:latin typeface="Arial" panose="020B0604020202020204" pitchFamily="34" charset="0"/>
              </a:rPr>
              <a:t>La </a:t>
            </a:r>
            <a:r>
              <a:rPr lang="de-DE" altLang="de-DE" sz="2200" b="1" dirty="0" err="1">
                <a:solidFill>
                  <a:schemeClr val="tx1"/>
                </a:solidFill>
                <a:latin typeface="Arial" panose="020B0604020202020204" pitchFamily="34" charset="0"/>
              </a:rPr>
              <a:t>Consulta</a:t>
            </a:r>
            <a:r>
              <a:rPr lang="de-DE" altLang="de-DE" sz="2200" b="1" dirty="0">
                <a:solidFill>
                  <a:schemeClr val="tx1"/>
                </a:solidFill>
                <a:latin typeface="Arial" panose="020B0604020202020204" pitchFamily="34" charset="0"/>
              </a:rPr>
              <a:t> per la </a:t>
            </a:r>
            <a:r>
              <a:rPr lang="de-DE" altLang="de-DE" sz="2200" b="1" dirty="0" err="1">
                <a:solidFill>
                  <a:schemeClr val="tx1"/>
                </a:solidFill>
                <a:latin typeface="Arial" panose="020B0604020202020204" pitchFamily="34" charset="0"/>
              </a:rPr>
              <a:t>famiglia</a:t>
            </a:r>
            <a:r>
              <a:rPr lang="de-DE" altLang="de-DE" sz="2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/>
            </a:pPr>
            <a:endParaRPr lang="de-DE" altLang="de-DE" sz="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85750" indent="-285750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de-DE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funge</a:t>
            </a: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da </a:t>
            </a:r>
            <a:r>
              <a:rPr lang="de-DE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organo</a:t>
            </a: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consultivo</a:t>
            </a: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della </a:t>
            </a:r>
            <a:r>
              <a:rPr lang="de-DE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Giunta</a:t>
            </a: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provinciale</a:t>
            </a: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per le </a:t>
            </a:r>
            <a:r>
              <a:rPr lang="de-DE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tematiche</a:t>
            </a: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rilevanti</a:t>
            </a: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per la </a:t>
            </a:r>
            <a:r>
              <a:rPr lang="de-DE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famiglia</a:t>
            </a:r>
            <a:endParaRPr lang="de-DE" altLang="de-DE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85750" indent="-285750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è </a:t>
            </a:r>
            <a:r>
              <a:rPr lang="de-DE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composta</a:t>
            </a: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da 19 </a:t>
            </a:r>
            <a:r>
              <a:rPr lang="de-DE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membri</a:t>
            </a: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marL="285750" indent="-285750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de-DE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elabora</a:t>
            </a: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e </a:t>
            </a:r>
            <a:r>
              <a:rPr lang="de-DE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sottopone</a:t>
            </a: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proposte</a:t>
            </a: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e </a:t>
            </a:r>
            <a:r>
              <a:rPr lang="de-DE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pareri</a:t>
            </a: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per </a:t>
            </a:r>
            <a:r>
              <a:rPr lang="de-DE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tematiche</a:t>
            </a: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per </a:t>
            </a:r>
            <a:r>
              <a:rPr lang="de-DE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il</a:t>
            </a: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sostegno</a:t>
            </a: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della </a:t>
            </a:r>
            <a:r>
              <a:rPr lang="de-DE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famiglia</a:t>
            </a:r>
            <a:endParaRPr lang="de-DE" altLang="de-DE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85750" indent="-285750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Presidente è </a:t>
            </a:r>
            <a:r>
              <a:rPr lang="de-DE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l'Assessora</a:t>
            </a: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alla </a:t>
            </a:r>
            <a:r>
              <a:rPr lang="de-DE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Famiglia</a:t>
            </a: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Waltraud Deeg</a:t>
            </a:r>
          </a:p>
          <a:p>
            <a:pPr marL="285750" indent="-285750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de-DE" altLang="de-DE" sz="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85750" indent="-285750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de-DE" altLang="de-DE" sz="1200" i="1" dirty="0">
                <a:solidFill>
                  <a:schemeClr val="tx1"/>
                </a:solidFill>
                <a:latin typeface="Arial" panose="020B0604020202020204" pitchFamily="34" charset="0"/>
              </a:rPr>
              <a:t>Base </a:t>
            </a:r>
            <a:r>
              <a:rPr lang="de-DE" altLang="de-DE" sz="1200" i="1" dirty="0" err="1">
                <a:solidFill>
                  <a:schemeClr val="tx1"/>
                </a:solidFill>
                <a:latin typeface="Arial" panose="020B0604020202020204" pitchFamily="34" charset="0"/>
              </a:rPr>
              <a:t>normativa</a:t>
            </a:r>
            <a:r>
              <a:rPr lang="de-DE" altLang="de-DE" sz="1200" i="1" dirty="0">
                <a:solidFill>
                  <a:schemeClr val="tx1"/>
                </a:solidFill>
                <a:latin typeface="Arial" panose="020B0604020202020204" pitchFamily="34" charset="0"/>
              </a:rPr>
              <a:t>: </a:t>
            </a:r>
            <a:r>
              <a:rPr lang="de-DE" altLang="de-DE" sz="1200" i="1" dirty="0" err="1">
                <a:solidFill>
                  <a:schemeClr val="tx1"/>
                </a:solidFill>
                <a:latin typeface="Arial" panose="020B0604020202020204" pitchFamily="34" charset="0"/>
              </a:rPr>
              <a:t>legge</a:t>
            </a:r>
            <a:r>
              <a:rPr lang="de-DE" altLang="de-DE" sz="1200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200" i="1" dirty="0" err="1">
                <a:solidFill>
                  <a:schemeClr val="tx1"/>
                </a:solidFill>
                <a:latin typeface="Arial" panose="020B0604020202020204" pitchFamily="34" charset="0"/>
              </a:rPr>
              <a:t>provinciale</a:t>
            </a:r>
            <a:r>
              <a:rPr lang="de-DE" altLang="de-DE" sz="1200" i="1" dirty="0">
                <a:solidFill>
                  <a:schemeClr val="tx1"/>
                </a:solidFill>
                <a:latin typeface="Arial" panose="020B0604020202020204" pitchFamily="34" charset="0"/>
              </a:rPr>
              <a:t> n. 8/2013, </a:t>
            </a:r>
            <a:r>
              <a:rPr lang="de-DE" altLang="de-DE" sz="1200" i="1" dirty="0" err="1">
                <a:solidFill>
                  <a:schemeClr val="tx1"/>
                </a:solidFill>
                <a:latin typeface="Arial" panose="020B0604020202020204" pitchFamily="34" charset="0"/>
              </a:rPr>
              <a:t>articolo</a:t>
            </a:r>
            <a:r>
              <a:rPr lang="de-DE" altLang="de-DE" sz="1200" i="1" dirty="0">
                <a:solidFill>
                  <a:schemeClr val="tx1"/>
                </a:solidFill>
                <a:latin typeface="Arial" panose="020B0604020202020204" pitchFamily="34" charset="0"/>
              </a:rPr>
              <a:t> 12.</a:t>
            </a:r>
          </a:p>
          <a:p>
            <a:pPr marL="285750" indent="-285750"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/>
            </a:pPr>
            <a:endParaRPr lang="de-DE" altLang="de-DE" sz="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ver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68313" y="260350"/>
            <a:ext cx="8207375" cy="592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2075" indent="-92075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50000"/>
              </a:spcBef>
            </a:pPr>
            <a:endParaRPr lang="de-DE" altLang="de-DE" sz="8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de-DE" altLang="de-DE" sz="2200" b="1" dirty="0">
                <a:solidFill>
                  <a:schemeClr val="tx1"/>
                </a:solidFill>
                <a:latin typeface="Arial" panose="020B0604020202020204" pitchFamily="34" charset="0"/>
              </a:rPr>
              <a:t>Familienpolitisches Ziel </a:t>
            </a:r>
          </a:p>
          <a:p>
            <a:pPr algn="ctr"/>
            <a:r>
              <a:rPr lang="de-DE" altLang="de-DE" sz="2200" b="1" dirty="0">
                <a:solidFill>
                  <a:schemeClr val="tx1"/>
                </a:solidFill>
                <a:latin typeface="Arial" panose="020B0604020202020204" pitchFamily="34" charset="0"/>
              </a:rPr>
              <a:t>der Südtiroler Landesregierung</a:t>
            </a:r>
          </a:p>
          <a:p>
            <a:endParaRPr lang="de-DE" altLang="de-DE" sz="1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Die Landesregierung schafft bestmögliche Rahmenbedingungen für Familien, unterstützt und fördert sie</a:t>
            </a:r>
          </a:p>
          <a:p>
            <a:endParaRPr lang="de-DE" altLang="de-DE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altLang="de-DE" sz="1800" b="1" dirty="0">
                <a:solidFill>
                  <a:schemeClr val="tx1"/>
                </a:solidFill>
                <a:latin typeface="Arial" panose="020B0604020202020204" pitchFamily="34" charset="0"/>
              </a:rPr>
              <a:t>Landesgesetz </a:t>
            </a: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vom 17. Mai 2013, Nr. 8 „Förderung und Unterstützung der Familien in Südtirol“</a:t>
            </a:r>
          </a:p>
          <a:p>
            <a:pPr marL="936625" lvl="1">
              <a:buFont typeface="Wingdings" panose="05000000000000000000" pitchFamily="2" charset="2"/>
              <a:buChar char="Ø"/>
            </a:pP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Artikel 6: „</a:t>
            </a:r>
            <a:r>
              <a:rPr lang="de-DE" altLang="de-DE" sz="1800" b="1" dirty="0">
                <a:solidFill>
                  <a:schemeClr val="tx1"/>
                </a:solidFill>
                <a:latin typeface="Arial" panose="020B0604020202020204" pitchFamily="34" charset="0"/>
              </a:rPr>
              <a:t>Wohn- und Lebensräume für Familien“</a:t>
            </a:r>
          </a:p>
          <a:p>
            <a:pPr algn="ctr"/>
            <a:endParaRPr lang="de-DE" altLang="de-DE" sz="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sz="2000" dirty="0">
                <a:solidFill>
                  <a:schemeClr val="tx1"/>
                </a:solidFill>
                <a:latin typeface="Arial" panose="020B0604020202020204" pitchFamily="34" charset="0"/>
              </a:rPr>
              <a:t>-----------------------</a:t>
            </a:r>
          </a:p>
          <a:p>
            <a:pPr algn="ctr"/>
            <a:endParaRPr lang="de-DE" altLang="de-DE" sz="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de-DE" altLang="de-DE" sz="2200" b="1" dirty="0">
                <a:solidFill>
                  <a:schemeClr val="tx1"/>
                </a:solidFill>
                <a:latin typeface="Arial" panose="020B0604020202020204" pitchFamily="34" charset="0"/>
              </a:rPr>
              <a:t>Le </a:t>
            </a:r>
            <a:r>
              <a:rPr lang="de-DE" altLang="de-DE" sz="2200" b="1" dirty="0" err="1">
                <a:solidFill>
                  <a:schemeClr val="tx1"/>
                </a:solidFill>
                <a:latin typeface="Arial" panose="020B0604020202020204" pitchFamily="34" charset="0"/>
              </a:rPr>
              <a:t>politiche</a:t>
            </a:r>
            <a:r>
              <a:rPr lang="de-DE" altLang="de-DE" sz="22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de-DE" altLang="de-DE" sz="2200" b="1" dirty="0" err="1">
                <a:solidFill>
                  <a:schemeClr val="tx1"/>
                </a:solidFill>
                <a:latin typeface="Arial" panose="020B0604020202020204" pitchFamily="34" charset="0"/>
              </a:rPr>
              <a:t>familiari</a:t>
            </a:r>
            <a:r>
              <a:rPr lang="de-DE" altLang="de-DE" sz="22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de-DE" altLang="de-DE" sz="2200" b="1" dirty="0" err="1">
                <a:solidFill>
                  <a:schemeClr val="tx1"/>
                </a:solidFill>
                <a:latin typeface="Arial" panose="020B0604020202020204" pitchFamily="34" charset="0"/>
              </a:rPr>
              <a:t>obiettivi</a:t>
            </a:r>
            <a:r>
              <a:rPr lang="de-DE" altLang="de-DE" sz="2200" b="1" dirty="0">
                <a:solidFill>
                  <a:schemeClr val="tx1"/>
                </a:solidFill>
                <a:latin typeface="Arial" panose="020B0604020202020204" pitchFamily="34" charset="0"/>
              </a:rPr>
              <a:t> della </a:t>
            </a:r>
            <a:r>
              <a:rPr lang="de-DE" altLang="de-DE" sz="2200" b="1" dirty="0" err="1">
                <a:solidFill>
                  <a:schemeClr val="tx1"/>
                </a:solidFill>
                <a:latin typeface="Arial" panose="020B0604020202020204" pitchFamily="34" charset="0"/>
              </a:rPr>
              <a:t>Giunta</a:t>
            </a:r>
            <a:r>
              <a:rPr lang="de-DE" altLang="de-DE" sz="22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de-DE" altLang="de-DE" sz="2200" b="1" dirty="0" err="1">
                <a:solidFill>
                  <a:schemeClr val="tx1"/>
                </a:solidFill>
                <a:latin typeface="Arial" panose="020B0604020202020204" pitchFamily="34" charset="0"/>
              </a:rPr>
              <a:t>provinciale</a:t>
            </a:r>
            <a:r>
              <a:rPr lang="de-DE" altLang="de-DE" sz="22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endParaRPr lang="de-DE" altLang="de-DE" sz="1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La </a:t>
            </a:r>
            <a:r>
              <a:rPr lang="de-DE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Provincia</a:t>
            </a: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di </a:t>
            </a:r>
            <a:r>
              <a:rPr lang="de-DE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Bolzano</a:t>
            </a: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crea</a:t>
            </a: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le </a:t>
            </a:r>
            <a:r>
              <a:rPr lang="de-DE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migliori</a:t>
            </a: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condizioni</a:t>
            </a: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possibili</a:t>
            </a: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per le </a:t>
            </a:r>
            <a:r>
              <a:rPr lang="de-DE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famiglie</a:t>
            </a:r>
            <a:endParaRPr lang="de-DE" altLang="de-DE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de-DE" altLang="de-DE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altLang="de-DE" sz="1800" b="1" dirty="0" err="1">
                <a:solidFill>
                  <a:schemeClr val="tx1"/>
                </a:solidFill>
                <a:latin typeface="Arial" panose="020B0604020202020204" pitchFamily="34" charset="0"/>
              </a:rPr>
              <a:t>Legge</a:t>
            </a:r>
            <a:r>
              <a:rPr lang="de-DE" altLang="de-DE" sz="18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800" b="1" dirty="0" err="1">
                <a:solidFill>
                  <a:schemeClr val="tx1"/>
                </a:solidFill>
                <a:latin typeface="Arial" panose="020B0604020202020204" pitchFamily="34" charset="0"/>
              </a:rPr>
              <a:t>provinciale</a:t>
            </a:r>
            <a:r>
              <a:rPr lang="de-DE" altLang="de-DE" sz="18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17 </a:t>
            </a:r>
            <a:r>
              <a:rPr lang="de-DE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maggio</a:t>
            </a: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2013, n. 8, „</a:t>
            </a:r>
            <a:r>
              <a:rPr lang="de-DE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Sviluppo</a:t>
            </a: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e </a:t>
            </a:r>
            <a:r>
              <a:rPr lang="de-DE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sostegno</a:t>
            </a: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della </a:t>
            </a:r>
            <a:r>
              <a:rPr lang="de-DE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famiglia</a:t>
            </a: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in Alto </a:t>
            </a:r>
            <a:r>
              <a:rPr lang="de-DE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Adige</a:t>
            </a: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“</a:t>
            </a:r>
          </a:p>
          <a:p>
            <a:pPr marL="936625" lvl="1">
              <a:buFont typeface="Wingdings" panose="05000000000000000000" pitchFamily="2" charset="2"/>
              <a:buChar char="Ø"/>
            </a:pPr>
            <a:r>
              <a:rPr lang="de-DE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articolo</a:t>
            </a: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6 „</a:t>
            </a:r>
            <a:r>
              <a:rPr lang="de-DE" altLang="de-DE" sz="1800" b="1" dirty="0" err="1">
                <a:solidFill>
                  <a:schemeClr val="tx1"/>
                </a:solidFill>
                <a:latin typeface="Arial" panose="020B0604020202020204" pitchFamily="34" charset="0"/>
              </a:rPr>
              <a:t>Spazi</a:t>
            </a:r>
            <a:r>
              <a:rPr lang="de-DE" altLang="de-DE" sz="18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800" b="1" dirty="0" err="1">
                <a:solidFill>
                  <a:schemeClr val="tx1"/>
                </a:solidFill>
                <a:latin typeface="Arial" panose="020B0604020202020204" pitchFamily="34" charset="0"/>
              </a:rPr>
              <a:t>abitativi</a:t>
            </a:r>
            <a:r>
              <a:rPr lang="de-DE" altLang="de-DE" sz="1800" b="1" dirty="0">
                <a:solidFill>
                  <a:schemeClr val="tx1"/>
                </a:solidFill>
                <a:latin typeface="Arial" panose="020B0604020202020204" pitchFamily="34" charset="0"/>
              </a:rPr>
              <a:t> e </a:t>
            </a:r>
            <a:r>
              <a:rPr lang="de-DE" altLang="de-DE" sz="1800" b="1" dirty="0" err="1">
                <a:solidFill>
                  <a:schemeClr val="tx1"/>
                </a:solidFill>
                <a:latin typeface="Arial" panose="020B0604020202020204" pitchFamily="34" charset="0"/>
              </a:rPr>
              <a:t>ambienti</a:t>
            </a:r>
            <a:r>
              <a:rPr lang="de-DE" altLang="de-DE" sz="1800" b="1" dirty="0">
                <a:solidFill>
                  <a:schemeClr val="tx1"/>
                </a:solidFill>
                <a:latin typeface="Arial" panose="020B0604020202020204" pitchFamily="34" charset="0"/>
              </a:rPr>
              <a:t> di </a:t>
            </a:r>
            <a:r>
              <a:rPr lang="de-DE" altLang="de-DE" sz="1800" b="1" dirty="0" err="1">
                <a:solidFill>
                  <a:schemeClr val="tx1"/>
                </a:solidFill>
                <a:latin typeface="Arial" panose="020B0604020202020204" pitchFamily="34" charset="0"/>
              </a:rPr>
              <a:t>vita</a:t>
            </a:r>
            <a:r>
              <a:rPr lang="de-DE" altLang="de-DE" sz="1800" b="1" dirty="0">
                <a:solidFill>
                  <a:schemeClr val="tx1"/>
                </a:solidFill>
                <a:latin typeface="Arial" panose="020B0604020202020204" pitchFamily="34" charset="0"/>
              </a:rPr>
              <a:t> per </a:t>
            </a:r>
            <a:r>
              <a:rPr lang="de-DE" altLang="de-DE" sz="1800" b="1" dirty="0" err="1">
                <a:solidFill>
                  <a:schemeClr val="tx1"/>
                </a:solidFill>
                <a:latin typeface="Arial" panose="020B0604020202020204" pitchFamily="34" charset="0"/>
              </a:rPr>
              <a:t>famiglie</a:t>
            </a:r>
            <a:r>
              <a:rPr lang="de-DE" altLang="de-DE" sz="1800" b="1" dirty="0">
                <a:solidFill>
                  <a:schemeClr val="tx1"/>
                </a:solidFill>
                <a:latin typeface="Arial" panose="020B0604020202020204" pitchFamily="34" charset="0"/>
              </a:rPr>
              <a:t>“</a:t>
            </a:r>
            <a:endParaRPr lang="de-DE" altLang="de-DE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67544" y="549275"/>
            <a:ext cx="8136904" cy="553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92075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50000"/>
              </a:spcBef>
            </a:pPr>
            <a:endParaRPr lang="de-DE" altLang="de-DE" sz="8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chemeClr val="tx1"/>
                </a:solidFill>
                <a:latin typeface="Arial" panose="020B0604020202020204" pitchFamily="34" charset="0"/>
              </a:rPr>
              <a:t>Der Familienbeirat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hat sich in den vergangenen Wochen mit der Wohnungspolitik in Südtirol befasst und ein Positionspapier erarbeitet:</a:t>
            </a:r>
          </a:p>
          <a:p>
            <a:pPr algn="ctr">
              <a:spcBef>
                <a:spcPct val="50000"/>
              </a:spcBef>
            </a:pPr>
            <a:r>
              <a:rPr lang="de-DE" altLang="de-DE" sz="1800" b="1" dirty="0">
                <a:solidFill>
                  <a:schemeClr val="tx1"/>
                </a:solidFill>
                <a:latin typeface="Arial" panose="020B0604020202020204" pitchFamily="34" charset="0"/>
              </a:rPr>
              <a:t>„</a:t>
            </a:r>
            <a:r>
              <a:rPr lang="de-DE" altLang="de-DE" sz="2200" b="1" dirty="0">
                <a:solidFill>
                  <a:schemeClr val="tx1"/>
                </a:solidFill>
                <a:latin typeface="Arial" panose="020B0604020202020204" pitchFamily="34" charset="0"/>
              </a:rPr>
              <a:t>Zukünftige Wohnpolitik in Südtirol“</a:t>
            </a:r>
            <a:r>
              <a:rPr lang="de-DE" altLang="de-DE" sz="22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de-DE" altLang="de-DE" sz="2200" b="1" dirty="0">
                <a:solidFill>
                  <a:schemeClr val="tx1"/>
                </a:solidFill>
                <a:latin typeface="Arial" panose="020B0604020202020204" pitchFamily="34" charset="0"/>
              </a:rPr>
              <a:t>7 Punkte für leistbares Wohnen der Südtiroler Familien</a:t>
            </a:r>
            <a:endParaRPr lang="de-DE" altLang="de-DE" sz="2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de-DE" altLang="de-DE" sz="2000" dirty="0">
                <a:solidFill>
                  <a:schemeClr val="tx1"/>
                </a:solidFill>
                <a:latin typeface="Arial" panose="020B0604020202020204" pitchFamily="34" charset="0"/>
              </a:rPr>
              <a:t>-----------------------</a:t>
            </a:r>
          </a:p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chemeClr val="tx1"/>
                </a:solidFill>
                <a:latin typeface="Arial" panose="020B0604020202020204" pitchFamily="34" charset="0"/>
              </a:rPr>
              <a:t>La </a:t>
            </a:r>
            <a:r>
              <a:rPr lang="de-DE" altLang="de-DE" b="1" dirty="0" err="1">
                <a:solidFill>
                  <a:schemeClr val="tx1"/>
                </a:solidFill>
                <a:latin typeface="Arial" panose="020B0604020202020204" pitchFamily="34" charset="0"/>
              </a:rPr>
              <a:t>Consulta</a:t>
            </a:r>
            <a:r>
              <a:rPr lang="de-DE" altLang="de-DE" b="1" dirty="0">
                <a:solidFill>
                  <a:schemeClr val="tx1"/>
                </a:solidFill>
                <a:latin typeface="Arial" panose="020B0604020202020204" pitchFamily="34" charset="0"/>
              </a:rPr>
              <a:t> per la </a:t>
            </a:r>
            <a:r>
              <a:rPr lang="de-DE" altLang="de-DE" b="1" dirty="0" err="1">
                <a:solidFill>
                  <a:schemeClr val="tx1"/>
                </a:solidFill>
                <a:latin typeface="Arial" panose="020B0604020202020204" pitchFamily="34" charset="0"/>
              </a:rPr>
              <a:t>famiglia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Nelle </a:t>
            </a:r>
            <a:r>
              <a:rPr lang="de-DE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ultime</a:t>
            </a: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settimane</a:t>
            </a: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si è </a:t>
            </a:r>
            <a:r>
              <a:rPr lang="de-DE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occupata</a:t>
            </a: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delle </a:t>
            </a:r>
            <a:r>
              <a:rPr lang="de-DE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politiche</a:t>
            </a: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abitative</a:t>
            </a: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in Alto </a:t>
            </a:r>
            <a:r>
              <a:rPr lang="de-DE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Adige</a:t>
            </a: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ed</a:t>
            </a: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ha </a:t>
            </a:r>
            <a:r>
              <a:rPr lang="de-DE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elaborato</a:t>
            </a: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un</a:t>
            </a: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documento</a:t>
            </a: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 di </a:t>
            </a:r>
            <a:r>
              <a:rPr lang="de-DE" altLang="de-DE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posizionamento</a:t>
            </a: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de-DE" altLang="de-DE" sz="2200" dirty="0">
                <a:solidFill>
                  <a:schemeClr val="tx1"/>
                </a:solidFill>
                <a:latin typeface="Arial" panose="020B0604020202020204" pitchFamily="34" charset="0"/>
              </a:rPr>
              <a:t>„</a:t>
            </a:r>
            <a:r>
              <a:rPr lang="it-IT" altLang="de-DE" sz="2200" b="1" dirty="0">
                <a:solidFill>
                  <a:schemeClr val="tx1"/>
                </a:solidFill>
                <a:latin typeface="Arial" panose="020B0604020202020204" pitchFamily="34" charset="0"/>
              </a:rPr>
              <a:t>Le future politiche abitative in Alto Adige</a:t>
            </a:r>
            <a:r>
              <a:rPr lang="de-DE" altLang="de-DE" sz="2200" dirty="0">
                <a:solidFill>
                  <a:schemeClr val="tx1"/>
                </a:solidFill>
                <a:latin typeface="Arial" panose="020B0604020202020204" pitchFamily="34" charset="0"/>
              </a:rPr>
              <a:t>“</a:t>
            </a:r>
          </a:p>
          <a:p>
            <a:pPr algn="ctr">
              <a:spcBef>
                <a:spcPct val="50000"/>
              </a:spcBef>
            </a:pPr>
            <a:r>
              <a:rPr lang="it-IT" altLang="de-DE" sz="2200" b="1" dirty="0">
                <a:solidFill>
                  <a:schemeClr val="tx1"/>
                </a:solidFill>
                <a:latin typeface="Arial" panose="020B0604020202020204" pitchFamily="34" charset="0"/>
              </a:rPr>
              <a:t>7 punti per rendere accessibile l’abitare delle famiglie in Alto Adige</a:t>
            </a:r>
            <a:endParaRPr lang="de-DE" altLang="de-DE" sz="22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23850" y="549275"/>
            <a:ext cx="8280400" cy="597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274638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1093788" indent="-4572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marL="1730375" indent="-4572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marL="2366963" indent="-4572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marL="3003550" indent="-457200"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3460750" indent="-4572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917950" indent="-4572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4375150" indent="-4572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832350" indent="-4572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de-DE" altLang="de-DE" sz="2800" b="1" dirty="0">
                <a:solidFill>
                  <a:schemeClr val="tx1"/>
                </a:solidFill>
                <a:latin typeface="Arial" panose="020B0604020202020204" pitchFamily="34" charset="0"/>
              </a:rPr>
              <a:t>Wohnen ist Wandel</a:t>
            </a:r>
          </a:p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de-DE" altLang="de-DE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265113" indent="-173038">
              <a:lnSpc>
                <a:spcPct val="15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82563" algn="l"/>
              </a:tabLst>
              <a:defRPr/>
            </a:pPr>
            <a:r>
              <a:rPr lang="de-DE" altLang="de-DE" sz="1600" dirty="0">
                <a:solidFill>
                  <a:schemeClr val="tx1"/>
                </a:solidFill>
                <a:latin typeface="Arial" panose="020B0604020202020204" pitchFamily="34" charset="0"/>
              </a:rPr>
              <a:t>Wohnen in Südtirol ist im Wandel</a:t>
            </a:r>
          </a:p>
          <a:p>
            <a:pPr marL="265113" indent="-173038">
              <a:lnSpc>
                <a:spcPct val="15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82563" algn="l"/>
              </a:tabLst>
              <a:defRPr/>
            </a:pPr>
            <a:r>
              <a:rPr lang="de-DE" altLang="de-DE" sz="1600" dirty="0">
                <a:solidFill>
                  <a:schemeClr val="tx1"/>
                </a:solidFill>
                <a:latin typeface="Arial" panose="020B0604020202020204" pitchFamily="34" charset="0"/>
              </a:rPr>
              <a:t>die Bedürfnisse haben sich geändert und bedürfen einer Korrektur</a:t>
            </a:r>
          </a:p>
          <a:p>
            <a:pPr marL="265113" indent="-173038">
              <a:lnSpc>
                <a:spcPct val="15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82563" algn="l"/>
              </a:tabLst>
              <a:defRPr/>
            </a:pPr>
            <a:r>
              <a:rPr lang="de-DE" altLang="de-DE" sz="1600" dirty="0">
                <a:solidFill>
                  <a:schemeClr val="tx1"/>
                </a:solidFill>
                <a:latin typeface="Arial" panose="020B0604020202020204" pitchFamily="34" charset="0"/>
              </a:rPr>
              <a:t>die Familienzusammensetzungen haben sich geändert</a:t>
            </a:r>
          </a:p>
          <a:p>
            <a:pPr marL="265113" indent="-173038">
              <a:lnSpc>
                <a:spcPct val="15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82563" algn="l"/>
              </a:tabLst>
              <a:defRPr/>
            </a:pPr>
            <a:r>
              <a:rPr lang="de-DE" altLang="de-DE" sz="1600" dirty="0">
                <a:solidFill>
                  <a:schemeClr val="tx1"/>
                </a:solidFill>
                <a:latin typeface="Arial" panose="020B0604020202020204" pitchFamily="34" charset="0"/>
              </a:rPr>
              <a:t>die Arbeitsvoraussetzungen sind im Wandel</a:t>
            </a:r>
          </a:p>
          <a:p>
            <a:pPr marL="265113" indent="-173038">
              <a:lnSpc>
                <a:spcPct val="15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82563" algn="l"/>
              </a:tabLst>
              <a:defRPr/>
            </a:pPr>
            <a:r>
              <a:rPr lang="de-DE" altLang="de-DE" sz="1600" dirty="0">
                <a:solidFill>
                  <a:schemeClr val="tx1"/>
                </a:solidFill>
                <a:latin typeface="Arial" panose="020B0604020202020204" pitchFamily="34" charset="0"/>
              </a:rPr>
              <a:t>sehr hoher Eigenheimprozentsatz von fast 70 % </a:t>
            </a:r>
          </a:p>
          <a:p>
            <a:pPr marL="265113" indent="-173038">
              <a:lnSpc>
                <a:spcPct val="15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82563" algn="l"/>
              </a:tabLst>
              <a:defRPr/>
            </a:pPr>
            <a:r>
              <a:rPr lang="de-DE" altLang="de-DE" sz="1600" dirty="0">
                <a:solidFill>
                  <a:schemeClr val="tx1"/>
                </a:solidFill>
                <a:latin typeface="Arial" panose="020B0604020202020204" pitchFamily="34" charset="0"/>
              </a:rPr>
              <a:t>Weniger als 25 % sind in einem Mietverhältnis</a:t>
            </a:r>
          </a:p>
          <a:p>
            <a:pPr marL="265113" indent="-173038">
              <a:lnSpc>
                <a:spcPct val="15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82563" algn="l"/>
              </a:tabLst>
              <a:defRPr/>
            </a:pPr>
            <a:r>
              <a:rPr lang="de-DE" altLang="de-DE" sz="1600" dirty="0">
                <a:solidFill>
                  <a:schemeClr val="tx1"/>
                </a:solidFill>
                <a:latin typeface="Arial" panose="020B0604020202020204" pitchFamily="34" charset="0"/>
              </a:rPr>
              <a:t>Preise im Immobilienmarkt sind europäische Spitze</a:t>
            </a:r>
          </a:p>
          <a:p>
            <a:pPr marL="265113" indent="-173038">
              <a:lnSpc>
                <a:spcPct val="15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82563" algn="l"/>
              </a:tabLst>
              <a:defRPr/>
            </a:pPr>
            <a:r>
              <a:rPr lang="de-DE" altLang="de-DE" sz="1600" dirty="0">
                <a:solidFill>
                  <a:schemeClr val="tx1"/>
                </a:solidFill>
                <a:latin typeface="Arial" panose="020B0604020202020204" pitchFamily="34" charset="0"/>
              </a:rPr>
              <a:t>etliche Millionen Euro an Wohnbauförderungen und Investitionen in Bauprogramme im sozialen und geförderten Wohnbau</a:t>
            </a:r>
          </a:p>
          <a:p>
            <a:pPr marL="265113" indent="-173038">
              <a:lnSpc>
                <a:spcPct val="15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82563" algn="l"/>
              </a:tabLst>
              <a:defRPr/>
            </a:pPr>
            <a:r>
              <a:rPr lang="de-DE" altLang="de-DE" sz="1600" dirty="0">
                <a:solidFill>
                  <a:schemeClr val="tx1"/>
                </a:solidFill>
                <a:latin typeface="Arial" panose="020B0604020202020204" pitchFamily="34" charset="0"/>
              </a:rPr>
              <a:t>Wohnen ist Familie, ob Jung oder Alt, Wohnen muss leistbar werden</a:t>
            </a:r>
          </a:p>
          <a:p>
            <a:pPr marL="265113" indent="-173038">
              <a:lnSpc>
                <a:spcPct val="15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182563" algn="l"/>
              </a:tabLst>
              <a:defRPr/>
            </a:pPr>
            <a:r>
              <a:rPr lang="de-DE" altLang="de-DE" sz="1600" dirty="0">
                <a:solidFill>
                  <a:schemeClr val="tx1"/>
                </a:solidFill>
                <a:latin typeface="Arial" panose="020B0604020202020204" pitchFamily="34" charset="0"/>
              </a:rPr>
              <a:t>Vorschläge von Familienbeirat sollen in dem neuen Wohnbauförderungs- und Raumordnungsgesetz berücksichtigt werden </a:t>
            </a:r>
          </a:p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de-DE" altLang="de-DE" sz="2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ver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68313" y="549275"/>
            <a:ext cx="8135937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173038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1093788" indent="-4572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marL="1730375" indent="-4572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marL="2366963" indent="-4572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marL="3003550" indent="-45720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3460750" indent="-4572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917950" indent="-4572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4375150" indent="-4572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832350" indent="-4572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825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2800" b="1" dirty="0" err="1">
                <a:solidFill>
                  <a:schemeClr val="tx1"/>
                </a:solidFill>
                <a:latin typeface="Arial" panose="020B0604020202020204" pitchFamily="34" charset="0"/>
              </a:rPr>
              <a:t>L‘abitare</a:t>
            </a:r>
            <a:r>
              <a:rPr lang="de-DE" altLang="de-DE" sz="28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de-DE" altLang="de-DE" sz="2800" b="1" dirty="0" err="1">
                <a:solidFill>
                  <a:schemeClr val="tx1"/>
                </a:solidFill>
                <a:latin typeface="Arial" panose="020B0604020202020204" pitchFamily="34" charset="0"/>
              </a:rPr>
              <a:t>sta</a:t>
            </a:r>
            <a:r>
              <a:rPr lang="de-DE" altLang="de-DE" sz="28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de-DE" altLang="de-DE" sz="2800" b="1" dirty="0" err="1">
                <a:solidFill>
                  <a:schemeClr val="tx1"/>
                </a:solidFill>
                <a:latin typeface="Arial" panose="020B0604020202020204" pitchFamily="34" charset="0"/>
              </a:rPr>
              <a:t>cambiando</a:t>
            </a:r>
            <a:endParaRPr lang="de-DE" altLang="de-DE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it-IT" altLang="de-DE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Times New Roman" panose="02020603050405020304" pitchFamily="18" charset="0"/>
              <a:buChar char="•"/>
            </a:pPr>
            <a:r>
              <a:rPr lang="it-IT" altLang="de-DE" sz="1600" dirty="0">
                <a:solidFill>
                  <a:schemeClr val="tx1"/>
                </a:solidFill>
                <a:latin typeface="Arial" panose="020B0604020202020204" pitchFamily="34" charset="0"/>
              </a:rPr>
              <a:t>l’abitare in Alto Adige sta cambiando</a:t>
            </a:r>
          </a:p>
          <a:p>
            <a:pPr>
              <a:lnSpc>
                <a:spcPct val="150000"/>
              </a:lnSpc>
              <a:buFont typeface="Times New Roman" panose="02020603050405020304" pitchFamily="18" charset="0"/>
              <a:buChar char="•"/>
            </a:pPr>
            <a:r>
              <a:rPr lang="it-IT" altLang="de-DE" sz="1600" dirty="0">
                <a:solidFill>
                  <a:schemeClr val="tx1"/>
                </a:solidFill>
                <a:latin typeface="Arial" panose="020B0604020202020204" pitchFamily="34" charset="0"/>
              </a:rPr>
              <a:t>le esigenze di una volta sono mutate e necessitano una nuove misure</a:t>
            </a:r>
          </a:p>
          <a:p>
            <a:pPr>
              <a:lnSpc>
                <a:spcPct val="150000"/>
              </a:lnSpc>
              <a:buFont typeface="Times New Roman" panose="02020603050405020304" pitchFamily="18" charset="0"/>
              <a:buChar char="•"/>
            </a:pPr>
            <a:r>
              <a:rPr lang="it-IT" altLang="de-DE" sz="1600" dirty="0">
                <a:solidFill>
                  <a:schemeClr val="tx1"/>
                </a:solidFill>
                <a:latin typeface="Arial" panose="020B0604020202020204" pitchFamily="34" charset="0"/>
              </a:rPr>
              <a:t>la composizione della famiglia è variata</a:t>
            </a:r>
          </a:p>
          <a:p>
            <a:pPr>
              <a:lnSpc>
                <a:spcPct val="150000"/>
              </a:lnSpc>
              <a:buFont typeface="Times New Roman" panose="02020603050405020304" pitchFamily="18" charset="0"/>
              <a:buChar char="•"/>
            </a:pPr>
            <a:r>
              <a:rPr lang="it-IT" altLang="de-DE" sz="1600" dirty="0">
                <a:solidFill>
                  <a:schemeClr val="tx1"/>
                </a:solidFill>
                <a:latin typeface="Arial" panose="020B0604020202020204" pitchFamily="34" charset="0"/>
              </a:rPr>
              <a:t>le condizioni di lavoro sono cambiate </a:t>
            </a:r>
            <a:endParaRPr lang="it-IT" altLang="de-DE" sz="1600" dirty="0">
              <a:solidFill>
                <a:schemeClr val="tx1"/>
              </a:solidFill>
              <a:latin typeface="Arial" panose="020B0604020202020204" pitchFamily="34" charset="0"/>
              <a:hlinkClick r:id="rId3"/>
            </a:endParaRPr>
          </a:p>
          <a:p>
            <a:pPr>
              <a:lnSpc>
                <a:spcPct val="150000"/>
              </a:lnSpc>
              <a:buFont typeface="Times New Roman" panose="02020603050405020304" pitchFamily="18" charset="0"/>
              <a:buChar char="•"/>
            </a:pPr>
            <a:r>
              <a:rPr lang="it-IT" altLang="de-DE" sz="1600" dirty="0">
                <a:solidFill>
                  <a:schemeClr val="tx1"/>
                </a:solidFill>
                <a:latin typeface="Arial" panose="020B0604020202020204" pitchFamily="34" charset="0"/>
              </a:rPr>
              <a:t>percentuale molto alta delle case di proprietà ( circa il 70%)</a:t>
            </a:r>
          </a:p>
          <a:p>
            <a:pPr>
              <a:lnSpc>
                <a:spcPct val="150000"/>
              </a:lnSpc>
              <a:buFont typeface="Times New Roman" panose="02020603050405020304" pitchFamily="18" charset="0"/>
              <a:buChar char="•"/>
            </a:pPr>
            <a:r>
              <a:rPr lang="it-IT" altLang="de-DE" sz="1600" dirty="0">
                <a:solidFill>
                  <a:schemeClr val="tx1"/>
                </a:solidFill>
                <a:latin typeface="Arial" panose="020B0604020202020204" pitchFamily="34" charset="0"/>
              </a:rPr>
              <a:t>meno del 25 % sono in affitto, prezzi del mercato immobiliare molto alti</a:t>
            </a:r>
          </a:p>
          <a:p>
            <a:pPr>
              <a:lnSpc>
                <a:spcPct val="150000"/>
              </a:lnSpc>
              <a:buFont typeface="Times New Roman" panose="02020603050405020304" pitchFamily="18" charset="0"/>
              <a:buChar char="•"/>
            </a:pPr>
            <a:r>
              <a:rPr lang="it-IT" altLang="de-DE" sz="1600" dirty="0">
                <a:solidFill>
                  <a:schemeClr val="tx1"/>
                </a:solidFill>
                <a:latin typeface="Arial" panose="020B0604020202020204" pitchFamily="34" charset="0"/>
              </a:rPr>
              <a:t>tanti milioni di euro in sussidi per la casa e investimenti nell’edilizia abitativa agevolata </a:t>
            </a:r>
          </a:p>
          <a:p>
            <a:pPr>
              <a:lnSpc>
                <a:spcPct val="150000"/>
              </a:lnSpc>
              <a:buFont typeface="Times New Roman" panose="02020603050405020304" pitchFamily="18" charset="0"/>
              <a:buChar char="•"/>
            </a:pPr>
            <a:r>
              <a:rPr lang="it-IT" altLang="de-DE" sz="1600" dirty="0">
                <a:solidFill>
                  <a:schemeClr val="tx1"/>
                </a:solidFill>
                <a:latin typeface="Arial" panose="020B0604020202020204" pitchFamily="34" charset="0"/>
              </a:rPr>
              <a:t>abitare significa famiglia e questo vale per giovani ed anziani per i quali devono cambiare e aumentare le condizioni di accessibilità</a:t>
            </a:r>
          </a:p>
          <a:p>
            <a:pPr>
              <a:lnSpc>
                <a:spcPct val="150000"/>
              </a:lnSpc>
              <a:buFont typeface="Times New Roman" panose="02020603050405020304" pitchFamily="18" charset="0"/>
              <a:buChar char="•"/>
            </a:pPr>
            <a:r>
              <a:rPr lang="it-IT" altLang="de-DE" sz="1600" dirty="0">
                <a:solidFill>
                  <a:schemeClr val="tx1"/>
                </a:solidFill>
                <a:latin typeface="Arial" panose="020B0604020202020204" pitchFamily="34" charset="0"/>
              </a:rPr>
              <a:t>consulta per la famiglia: prendere in considerazione i seguenti punti quando vengono modificate le leggi provinciali sull’urbanistica e sulle politiche abitative.</a:t>
            </a:r>
            <a:r>
              <a:rPr lang="it-IT" altLang="de-DE" sz="1600" dirty="0"/>
              <a:t> </a:t>
            </a:r>
            <a:endParaRPr lang="de-DE" altLang="de-DE" sz="1600" dirty="0"/>
          </a:p>
        </p:txBody>
      </p:sp>
    </p:spTree>
  </p:cSld>
  <p:clrMapOvr>
    <a:masterClrMapping/>
  </p:clrMapOvr>
  <p:transition spd="med">
    <p:cover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467544" y="692696"/>
            <a:ext cx="8064500" cy="504031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de-DE" altLang="de-DE" sz="2800" b="1" dirty="0">
                <a:solidFill>
                  <a:schemeClr val="tx1"/>
                </a:solidFill>
                <a:latin typeface="Arial" panose="020B0604020202020204" pitchFamily="34" charset="0"/>
              </a:rPr>
              <a:t>Positionspapier – 7 Punkte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50000"/>
              </a:spcBef>
              <a:buFont typeface="Times New Roman" panose="02020603050405020304" pitchFamily="18" charset="0"/>
              <a:buAutoNum type="arabicPeriod"/>
            </a:pPr>
            <a:endParaRPr lang="de-DE" altLang="de-DE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>
              <a:spcBef>
                <a:spcPct val="50000"/>
              </a:spcBef>
              <a:buFont typeface="Times New Roman" panose="02020603050405020304" pitchFamily="18" charset="0"/>
              <a:buAutoNum type="arabicPeriod"/>
            </a:pP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Erhebung des effektiven Bedarfs an Miet- und Eigentumswohnungen </a:t>
            </a:r>
          </a:p>
          <a:p>
            <a:pPr lvl="1">
              <a:spcBef>
                <a:spcPct val="50000"/>
              </a:spcBef>
              <a:buFont typeface="Times New Roman" panose="02020603050405020304" pitchFamily="18" charset="0"/>
              <a:buAutoNum type="arabicPeriod"/>
            </a:pP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Leistbare Mietwohnungen schaffen und fördern </a:t>
            </a:r>
          </a:p>
          <a:p>
            <a:pPr lvl="1">
              <a:spcBef>
                <a:spcPct val="50000"/>
              </a:spcBef>
              <a:buFont typeface="Times New Roman" panose="02020603050405020304" pitchFamily="18" charset="0"/>
              <a:buAutoNum type="arabicPeriod"/>
            </a:pP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Baugrund soll leistbarer werden </a:t>
            </a:r>
          </a:p>
          <a:p>
            <a:pPr lvl="1">
              <a:spcBef>
                <a:spcPct val="50000"/>
              </a:spcBef>
              <a:buFont typeface="Times New Roman" panose="02020603050405020304" pitchFamily="18" charset="0"/>
              <a:buAutoNum type="arabicPeriod"/>
            </a:pP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Mitsprache bei Raumentwicklungsprogrammen </a:t>
            </a:r>
          </a:p>
          <a:p>
            <a:pPr lvl="1">
              <a:spcBef>
                <a:spcPct val="50000"/>
              </a:spcBef>
              <a:buFont typeface="Times New Roman" panose="02020603050405020304" pitchFamily="18" charset="0"/>
              <a:buAutoNum type="arabicPeriod"/>
            </a:pP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Mitsprache in Raumordnungskommissionen </a:t>
            </a:r>
          </a:p>
          <a:p>
            <a:pPr lvl="1">
              <a:spcBef>
                <a:spcPct val="50000"/>
              </a:spcBef>
              <a:buFont typeface="Times New Roman" panose="02020603050405020304" pitchFamily="18" charset="0"/>
              <a:buAutoNum type="arabicPeriod"/>
            </a:pP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Familiengerechte Berechnung bei Wohnbauförderung </a:t>
            </a:r>
          </a:p>
          <a:p>
            <a:pPr lvl="1">
              <a:spcBef>
                <a:spcPct val="50000"/>
              </a:spcBef>
              <a:buFont typeface="Times New Roman" panose="02020603050405020304" pitchFamily="18" charset="0"/>
              <a:buAutoNum type="arabicPeriod"/>
            </a:pPr>
            <a:r>
              <a:rPr lang="de-DE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Bausparen weiterführen </a:t>
            </a:r>
          </a:p>
        </p:txBody>
      </p:sp>
    </p:spTree>
  </p:cSld>
  <p:clrMapOvr>
    <a:masterClrMapping/>
  </p:clrMapOvr>
  <p:transition spd="med">
    <p:cover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467544" y="692696"/>
            <a:ext cx="8064500" cy="5040313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de-DE" altLang="de-DE" sz="2800" b="1" dirty="0" err="1">
                <a:solidFill>
                  <a:schemeClr val="tx1"/>
                </a:solidFill>
                <a:latin typeface="Arial" panose="020B0604020202020204" pitchFamily="34" charset="0"/>
              </a:rPr>
              <a:t>Presa</a:t>
            </a:r>
            <a:r>
              <a:rPr lang="de-DE" altLang="de-DE" sz="2800" b="1" dirty="0">
                <a:solidFill>
                  <a:schemeClr val="tx1"/>
                </a:solidFill>
                <a:latin typeface="Arial" panose="020B0604020202020204" pitchFamily="34" charset="0"/>
              </a:rPr>
              <a:t> di </a:t>
            </a:r>
            <a:r>
              <a:rPr lang="de-DE" altLang="de-DE" sz="2800" b="1" dirty="0" err="1">
                <a:solidFill>
                  <a:schemeClr val="tx1"/>
                </a:solidFill>
                <a:latin typeface="Arial" panose="020B0604020202020204" pitchFamily="34" charset="0"/>
              </a:rPr>
              <a:t>posizione</a:t>
            </a:r>
            <a:r>
              <a:rPr lang="de-DE" altLang="de-DE" sz="2800" b="1" dirty="0">
                <a:solidFill>
                  <a:schemeClr val="tx1"/>
                </a:solidFill>
                <a:latin typeface="Arial" panose="020B0604020202020204" pitchFamily="34" charset="0"/>
              </a:rPr>
              <a:t> – 7 </a:t>
            </a:r>
            <a:r>
              <a:rPr lang="de-DE" altLang="de-DE" sz="2800" b="1" dirty="0" err="1">
                <a:solidFill>
                  <a:schemeClr val="tx1"/>
                </a:solidFill>
                <a:latin typeface="Arial" panose="020B0604020202020204" pitchFamily="34" charset="0"/>
              </a:rPr>
              <a:t>punti</a:t>
            </a:r>
            <a:r>
              <a:rPr lang="de-DE" altLang="de-DE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50000"/>
              </a:spcBef>
              <a:buFont typeface="Times New Roman" panose="02020603050405020304" pitchFamily="18" charset="0"/>
              <a:buAutoNum type="arabicPeriod"/>
            </a:pPr>
            <a:endParaRPr lang="de-DE" altLang="de-DE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>
              <a:spcBef>
                <a:spcPct val="50000"/>
              </a:spcBef>
              <a:buFont typeface="Times New Roman" panose="02020603050405020304" pitchFamily="18" charset="0"/>
              <a:buAutoNum type="arabicPeriod"/>
            </a:pPr>
            <a:r>
              <a:rPr lang="it-IT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Rilevazione del fabbisogno di alloggi in affitto e di proprietà</a:t>
            </a:r>
          </a:p>
          <a:p>
            <a:pPr lvl="1">
              <a:spcBef>
                <a:spcPct val="50000"/>
              </a:spcBef>
              <a:buFont typeface="Times New Roman" panose="02020603050405020304" pitchFamily="18" charset="0"/>
              <a:buAutoNum type="arabicPeriod"/>
            </a:pPr>
            <a:r>
              <a:rPr lang="it-IT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Creare e promuovere affitti accessibili </a:t>
            </a:r>
          </a:p>
          <a:p>
            <a:pPr lvl="1">
              <a:spcBef>
                <a:spcPct val="50000"/>
              </a:spcBef>
              <a:buFont typeface="Times New Roman" panose="02020603050405020304" pitchFamily="18" charset="0"/>
              <a:buAutoNum type="arabicPeriod"/>
            </a:pPr>
            <a:r>
              <a:rPr lang="it-IT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Il terreno deve costare meno</a:t>
            </a:r>
          </a:p>
          <a:p>
            <a:pPr lvl="1">
              <a:spcBef>
                <a:spcPct val="50000"/>
              </a:spcBef>
              <a:buFont typeface="Times New Roman" panose="02020603050405020304" pitchFamily="18" charset="0"/>
              <a:buAutoNum type="arabicPeriod"/>
            </a:pPr>
            <a:r>
              <a:rPr lang="it-IT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Coinvolgimento nei programmi di sviluppo urbanistico</a:t>
            </a:r>
          </a:p>
          <a:p>
            <a:pPr lvl="1">
              <a:spcBef>
                <a:spcPct val="50000"/>
              </a:spcBef>
              <a:buFont typeface="Times New Roman" panose="02020603050405020304" pitchFamily="18" charset="0"/>
              <a:buAutoNum type="arabicPeriod"/>
            </a:pPr>
            <a:r>
              <a:rPr lang="it-IT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Partecipazione nelle Commissioni urbanistiche</a:t>
            </a:r>
          </a:p>
          <a:p>
            <a:pPr lvl="1">
              <a:spcBef>
                <a:spcPct val="50000"/>
              </a:spcBef>
              <a:buFont typeface="Times New Roman" panose="02020603050405020304" pitchFamily="18" charset="0"/>
              <a:buAutoNum type="arabicPeriod"/>
            </a:pPr>
            <a:r>
              <a:rPr lang="it-IT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Edilizia agevolata: valutazione economica più equa per le famiglie</a:t>
            </a:r>
          </a:p>
          <a:p>
            <a:pPr lvl="1">
              <a:spcBef>
                <a:spcPct val="50000"/>
              </a:spcBef>
              <a:buFont typeface="Times New Roman" panose="02020603050405020304" pitchFamily="18" charset="0"/>
              <a:buAutoNum type="arabicPeriod"/>
            </a:pPr>
            <a:r>
              <a:rPr lang="it-IT" altLang="de-DE" sz="1800" dirty="0">
                <a:solidFill>
                  <a:schemeClr val="tx1"/>
                </a:solidFill>
                <a:latin typeface="Arial" panose="020B0604020202020204" pitchFamily="34" charset="0"/>
              </a:rPr>
              <a:t>Risparmio casa</a:t>
            </a:r>
            <a:endParaRPr lang="de-DE" altLang="de-DE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803141"/>
      </p:ext>
    </p:extLst>
  </p:cSld>
  <p:clrMapOvr>
    <a:masterClrMapping/>
  </p:clrMapOvr>
  <p:transition spd="med">
    <p:cover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13_84_Geburtstagsfeier_i6i32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800" y="-406400"/>
            <a:ext cx="9575800" cy="635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-828675" y="3783013"/>
            <a:ext cx="9972675" cy="544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marL="914400" indent="-457200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marL="1371600" indent="-457200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marL="1828800" indent="-457200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marL="2286000" indent="-457200"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743200" indent="-4572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3200400" indent="-4572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657600" indent="-4572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4114800" indent="-4572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50000"/>
              </a:spcBef>
            </a:pPr>
            <a:endParaRPr lang="it-IT" altLang="de-DE">
              <a:solidFill>
                <a:srgbClr val="000000"/>
              </a:solidFill>
            </a:endParaRPr>
          </a:p>
          <a:p>
            <a:pPr algn="ctr">
              <a:spcBef>
                <a:spcPct val="50000"/>
              </a:spcBef>
            </a:pPr>
            <a:endParaRPr lang="it-IT" altLang="de-DE">
              <a:solidFill>
                <a:srgbClr val="000000"/>
              </a:solidFill>
            </a:endParaRPr>
          </a:p>
          <a:p>
            <a:pPr algn="ctr">
              <a:spcBef>
                <a:spcPct val="50000"/>
              </a:spcBef>
            </a:pPr>
            <a:endParaRPr lang="it-IT" altLang="de-DE">
              <a:solidFill>
                <a:srgbClr val="000000"/>
              </a:solidFill>
            </a:endParaRPr>
          </a:p>
          <a:p>
            <a:pPr algn="ctr">
              <a:spcBef>
                <a:spcPct val="50000"/>
              </a:spcBef>
            </a:pPr>
            <a:endParaRPr lang="it-IT" altLang="de-DE">
              <a:solidFill>
                <a:srgbClr val="000000"/>
              </a:solidFill>
            </a:endParaRPr>
          </a:p>
          <a:p>
            <a:pPr algn="ctr">
              <a:spcBef>
                <a:spcPct val="50000"/>
              </a:spcBef>
            </a:pPr>
            <a:endParaRPr lang="it-IT" altLang="de-DE">
              <a:solidFill>
                <a:srgbClr val="000000"/>
              </a:solidFill>
            </a:endParaRPr>
          </a:p>
          <a:p>
            <a:pPr algn="ctr">
              <a:spcBef>
                <a:spcPct val="50000"/>
              </a:spcBef>
            </a:pPr>
            <a:endParaRPr lang="de-DE" altLang="de-DE">
              <a:solidFill>
                <a:srgbClr val="000000"/>
              </a:solidFill>
            </a:endParaRPr>
          </a:p>
          <a:p>
            <a:pPr algn="ctr">
              <a:spcBef>
                <a:spcPct val="50000"/>
              </a:spcBef>
            </a:pPr>
            <a:endParaRPr lang="de-DE" altLang="de-DE">
              <a:solidFill>
                <a:srgbClr val="000000"/>
              </a:solidFill>
            </a:endParaRPr>
          </a:p>
          <a:p>
            <a:pPr algn="ctr">
              <a:spcBef>
                <a:spcPct val="50000"/>
              </a:spcBef>
            </a:pPr>
            <a:endParaRPr lang="de-DE" altLang="de-DE">
              <a:solidFill>
                <a:srgbClr val="000000"/>
              </a:solidFill>
            </a:endParaRPr>
          </a:p>
          <a:p>
            <a:pPr algn="ctr">
              <a:spcBef>
                <a:spcPct val="50000"/>
              </a:spcBef>
            </a:pPr>
            <a:endParaRPr lang="de-DE" altLang="de-DE">
              <a:solidFill>
                <a:srgbClr val="000000"/>
              </a:solidFill>
            </a:endParaRPr>
          </a:p>
          <a:p>
            <a:pPr algn="ctr">
              <a:spcBef>
                <a:spcPct val="50000"/>
              </a:spcBef>
            </a:pPr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20484" name="Rechteck 1"/>
          <p:cNvSpPr>
            <a:spLocks noChangeArrowheads="1"/>
          </p:cNvSpPr>
          <p:nvPr/>
        </p:nvSpPr>
        <p:spPr bwMode="auto">
          <a:xfrm>
            <a:off x="0" y="0"/>
            <a:ext cx="7956550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de-DE" sz="1800" b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de-DE" sz="1800" b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de-DE" sz="1800" b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de-DE" sz="1800" b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de-DE" sz="1800" b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de-DE" sz="1800" b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de-DE" sz="1800" b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de-DE" sz="1800" b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de-DE" sz="1800" b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de-DE" sz="1800" b="1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de-DE" sz="18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1800" i="1">
                <a:solidFill>
                  <a:schemeClr val="tx1"/>
                </a:solidFill>
                <a:latin typeface="Arial" panose="020B0604020202020204" pitchFamily="34" charset="0"/>
              </a:rPr>
              <a:t>Wohnen in Südtirol muss für Familien leistbar sein</a:t>
            </a:r>
          </a:p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1800" i="1">
                <a:solidFill>
                  <a:schemeClr val="tx1"/>
                </a:solidFill>
                <a:latin typeface="Arial" panose="020B0604020202020204" pitchFamily="34" charset="0"/>
              </a:rPr>
              <a:t>Abitare in Alto Adige deve essere accessibile alle famiglie</a:t>
            </a:r>
          </a:p>
        </p:txBody>
      </p:sp>
      <p:sp>
        <p:nvSpPr>
          <p:cNvPr id="20485" name="Rechteck 2"/>
          <p:cNvSpPr>
            <a:spLocks noChangeArrowheads="1"/>
          </p:cNvSpPr>
          <p:nvPr/>
        </p:nvSpPr>
        <p:spPr bwMode="auto">
          <a:xfrm>
            <a:off x="0" y="4437063"/>
            <a:ext cx="9144000" cy="1800225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de-DE" sz="2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de-DE" sz="8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de-DE" b="1" dirty="0" err="1">
                <a:solidFill>
                  <a:schemeClr val="tx1"/>
                </a:solidFill>
                <a:latin typeface="Arial" panose="020B0604020202020204" pitchFamily="34" charset="0"/>
              </a:rPr>
              <a:t>Wohnen</a:t>
            </a:r>
            <a:r>
              <a:rPr lang="it-IT" altLang="de-DE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it-IT" altLang="de-DE" b="1" dirty="0" err="1">
                <a:solidFill>
                  <a:schemeClr val="tx1"/>
                </a:solidFill>
                <a:latin typeface="Arial" panose="020B0604020202020204" pitchFamily="34" charset="0"/>
              </a:rPr>
              <a:t>ist</a:t>
            </a:r>
            <a:r>
              <a:rPr lang="it-IT" altLang="de-DE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it-IT" altLang="de-DE" b="1" dirty="0" err="1">
                <a:solidFill>
                  <a:schemeClr val="tx1"/>
                </a:solidFill>
                <a:latin typeface="Arial" panose="020B0604020202020204" pitchFamily="34" charset="0"/>
              </a:rPr>
              <a:t>Familie</a:t>
            </a:r>
            <a:endParaRPr lang="it-IT" altLang="de-DE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it-IT" altLang="de-DE" b="1" dirty="0">
                <a:solidFill>
                  <a:schemeClr val="tx1"/>
                </a:solidFill>
                <a:latin typeface="Arial" panose="020B0604020202020204" pitchFamily="34" charset="0"/>
              </a:rPr>
              <a:t>Abitare significa famiglia</a:t>
            </a:r>
            <a:endParaRPr lang="it-IT" altLang="de-DE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de-DE" sz="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1800" i="1" dirty="0">
                <a:solidFill>
                  <a:schemeClr val="tx1"/>
                </a:solidFill>
                <a:latin typeface="Arial" panose="020B0604020202020204" pitchFamily="34" charset="0"/>
              </a:rPr>
              <a:t>Wohnen in Südtirol muss für Familien leistbar sein</a:t>
            </a:r>
          </a:p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 sz="1800" i="1" dirty="0" err="1">
                <a:solidFill>
                  <a:schemeClr val="tx1"/>
                </a:solidFill>
                <a:latin typeface="Arial" panose="020B0604020202020204" pitchFamily="34" charset="0"/>
              </a:rPr>
              <a:t>Abitare</a:t>
            </a:r>
            <a:r>
              <a:rPr lang="de-DE" altLang="de-DE" sz="1800" i="1" dirty="0">
                <a:solidFill>
                  <a:schemeClr val="tx1"/>
                </a:solidFill>
                <a:latin typeface="Arial" panose="020B0604020202020204" pitchFamily="34" charset="0"/>
              </a:rPr>
              <a:t> in Alto </a:t>
            </a:r>
            <a:r>
              <a:rPr lang="de-DE" altLang="de-DE" sz="1800" i="1" dirty="0" err="1">
                <a:solidFill>
                  <a:schemeClr val="tx1"/>
                </a:solidFill>
                <a:latin typeface="Arial" panose="020B0604020202020204" pitchFamily="34" charset="0"/>
              </a:rPr>
              <a:t>Adige</a:t>
            </a:r>
            <a:r>
              <a:rPr lang="de-DE" altLang="de-DE" sz="1800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800" i="1" dirty="0" err="1">
                <a:solidFill>
                  <a:schemeClr val="tx1"/>
                </a:solidFill>
                <a:latin typeface="Arial" panose="020B0604020202020204" pitchFamily="34" charset="0"/>
              </a:rPr>
              <a:t>deve</a:t>
            </a:r>
            <a:r>
              <a:rPr lang="de-DE" altLang="de-DE" sz="1800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800" i="1" dirty="0" err="1">
                <a:solidFill>
                  <a:schemeClr val="tx1"/>
                </a:solidFill>
                <a:latin typeface="Arial" panose="020B0604020202020204" pitchFamily="34" charset="0"/>
              </a:rPr>
              <a:t>essere</a:t>
            </a:r>
            <a:r>
              <a:rPr lang="de-DE" altLang="de-DE" sz="1800" i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de-DE" altLang="de-DE" sz="1800" i="1" dirty="0" err="1">
                <a:solidFill>
                  <a:schemeClr val="tx1"/>
                </a:solidFill>
                <a:latin typeface="Arial" panose="020B0604020202020204" pitchFamily="34" charset="0"/>
              </a:rPr>
              <a:t>accessibile</a:t>
            </a:r>
            <a:r>
              <a:rPr lang="de-DE" altLang="de-DE" sz="1800" i="1" dirty="0">
                <a:solidFill>
                  <a:schemeClr val="tx1"/>
                </a:solidFill>
                <a:latin typeface="Arial" panose="020B0604020202020204" pitchFamily="34" charset="0"/>
              </a:rPr>
              <a:t> per le </a:t>
            </a:r>
            <a:r>
              <a:rPr lang="de-DE" altLang="de-DE" sz="1800" i="1" dirty="0" err="1">
                <a:solidFill>
                  <a:schemeClr val="tx1"/>
                </a:solidFill>
                <a:latin typeface="Arial" panose="020B0604020202020204" pitchFamily="34" charset="0"/>
              </a:rPr>
              <a:t>famiglie</a:t>
            </a:r>
            <a:endParaRPr lang="de-DE" altLang="de-DE" sz="1800" i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ver dir="r"/>
  </p:transition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Microsoft YaHei"/>
        <a:cs typeface=""/>
      </a:majorFont>
      <a:minorFont>
        <a:latin typeface="Times New Roman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de-DE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630</Words>
  <Application>Microsoft Office PowerPoint</Application>
  <PresentationFormat>Bildschirmpräsentation (4:3)</PresentationFormat>
  <Paragraphs>133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Microsoft YaHei</vt:lpstr>
      <vt:lpstr>Arial</vt:lpstr>
      <vt:lpstr>Segoe UI</vt:lpstr>
      <vt:lpstr>Times New Roman</vt:lpstr>
      <vt:lpstr>Wingdings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subject/>
  <dc:creator>Parteli, Elisabeth</dc:creator>
  <cp:keywords/>
  <dc:description/>
  <cp:lastModifiedBy>Parteli, Elisabeth</cp:lastModifiedBy>
  <cp:revision>228</cp:revision>
  <cp:lastPrinted>2017-05-31T13:27:18Z</cp:lastPrinted>
  <dcterms:created xsi:type="dcterms:W3CDTF">2007-11-06T16:11:52Z</dcterms:created>
  <dcterms:modified xsi:type="dcterms:W3CDTF">2017-05-31T15:18:19Z</dcterms:modified>
</cp:coreProperties>
</file>