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3" r:id="rId2"/>
    <p:sldMasterId id="2147483661" r:id="rId3"/>
  </p:sldMasterIdLst>
  <p:notesMasterIdLst>
    <p:notesMasterId r:id="rId20"/>
  </p:notesMasterIdLst>
  <p:handoutMasterIdLst>
    <p:handoutMasterId r:id="rId21"/>
  </p:handoutMasterIdLst>
  <p:sldIdLst>
    <p:sldId id="256" r:id="rId4"/>
    <p:sldId id="261" r:id="rId5"/>
    <p:sldId id="300" r:id="rId6"/>
    <p:sldId id="320" r:id="rId7"/>
    <p:sldId id="302" r:id="rId8"/>
    <p:sldId id="322" r:id="rId9"/>
    <p:sldId id="303" r:id="rId10"/>
    <p:sldId id="308" r:id="rId11"/>
    <p:sldId id="313" r:id="rId12"/>
    <p:sldId id="314" r:id="rId13"/>
    <p:sldId id="304" r:id="rId14"/>
    <p:sldId id="323" r:id="rId15"/>
    <p:sldId id="273" r:id="rId16"/>
    <p:sldId id="321" r:id="rId17"/>
    <p:sldId id="305" r:id="rId18"/>
    <p:sldId id="318" r:id="rId19"/>
  </p:sldIdLst>
  <p:sldSz cx="9144000" cy="6858000" type="screen4x3"/>
  <p:notesSz cx="6973888" cy="9236075"/>
  <p:defaultTextStyle>
    <a:defPPr>
      <a:defRPr lang="de-DE"/>
    </a:defPPr>
    <a:lvl1pPr algn="l" rtl="0" fontAlgn="base">
      <a:lnSpc>
        <a:spcPct val="110000"/>
      </a:lnSpc>
      <a:spcBef>
        <a:spcPct val="20000"/>
      </a:spcBef>
      <a:spcAft>
        <a:spcPct val="0"/>
      </a:spcAft>
      <a:buClr>
        <a:srgbClr val="CC2C30"/>
      </a:buClr>
      <a:buSzPct val="50000"/>
      <a:buFont typeface="Wingdings" panose="05000000000000000000" pitchFamily="2" charset="2"/>
      <a:buChar char="n"/>
      <a:defRPr sz="1400" kern="1200">
        <a:solidFill>
          <a:srgbClr val="666D70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lnSpc>
        <a:spcPct val="110000"/>
      </a:lnSpc>
      <a:spcBef>
        <a:spcPct val="20000"/>
      </a:spcBef>
      <a:spcAft>
        <a:spcPct val="0"/>
      </a:spcAft>
      <a:buClr>
        <a:srgbClr val="CC2C30"/>
      </a:buClr>
      <a:buSzPct val="50000"/>
      <a:buFont typeface="Wingdings" panose="05000000000000000000" pitchFamily="2" charset="2"/>
      <a:buChar char="n"/>
      <a:defRPr sz="1400" kern="1200">
        <a:solidFill>
          <a:srgbClr val="666D70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lnSpc>
        <a:spcPct val="110000"/>
      </a:lnSpc>
      <a:spcBef>
        <a:spcPct val="20000"/>
      </a:spcBef>
      <a:spcAft>
        <a:spcPct val="0"/>
      </a:spcAft>
      <a:buClr>
        <a:srgbClr val="CC2C30"/>
      </a:buClr>
      <a:buSzPct val="50000"/>
      <a:buFont typeface="Wingdings" panose="05000000000000000000" pitchFamily="2" charset="2"/>
      <a:buChar char="n"/>
      <a:defRPr sz="1400" kern="1200">
        <a:solidFill>
          <a:srgbClr val="666D70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lnSpc>
        <a:spcPct val="110000"/>
      </a:lnSpc>
      <a:spcBef>
        <a:spcPct val="20000"/>
      </a:spcBef>
      <a:spcAft>
        <a:spcPct val="0"/>
      </a:spcAft>
      <a:buClr>
        <a:srgbClr val="CC2C30"/>
      </a:buClr>
      <a:buSzPct val="50000"/>
      <a:buFont typeface="Wingdings" panose="05000000000000000000" pitchFamily="2" charset="2"/>
      <a:buChar char="n"/>
      <a:defRPr sz="1400" kern="1200">
        <a:solidFill>
          <a:srgbClr val="666D70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lnSpc>
        <a:spcPct val="110000"/>
      </a:lnSpc>
      <a:spcBef>
        <a:spcPct val="20000"/>
      </a:spcBef>
      <a:spcAft>
        <a:spcPct val="0"/>
      </a:spcAft>
      <a:buClr>
        <a:srgbClr val="CC2C30"/>
      </a:buClr>
      <a:buSzPct val="50000"/>
      <a:buFont typeface="Wingdings" panose="05000000000000000000" pitchFamily="2" charset="2"/>
      <a:buChar char="n"/>
      <a:defRPr sz="1400" kern="1200">
        <a:solidFill>
          <a:srgbClr val="666D7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rgbClr val="666D7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rgbClr val="666D7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rgbClr val="666D7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rgbClr val="666D7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  <a:srgbClr val="CC2C30"/>
    <a:srgbClr val="666D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7" autoAdjust="0"/>
    <p:restoredTop sz="94681" autoAdjust="0"/>
  </p:normalViewPr>
  <p:slideViewPr>
    <p:cSldViewPr showGuides="1">
      <p:cViewPr varScale="1">
        <p:scale>
          <a:sx n="104" d="100"/>
          <a:sy n="104" d="100"/>
        </p:scale>
        <p:origin x="142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330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10P195A\Data\prov.bz\Central%20Administration\16\16.5\Data\8_Datenauswertung%20-analysen\8-2%20Erhebungen\Endergebnisse\2019_2018-19\Statistik\GR-Pr&#228;sentation_2018-19%20-%20Kopie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10P195A\Data\prov.bz\Central%20Administration\16\16.5\Data\8_Datenauswertung%20-analysen\8-2%20Erhebungen\Endergebnisse\2019_2018-19\Statistik\GR-Pr&#228;sentation_2018-19%20-%20Kopi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10P195A\Data\prov.bz\Central%20Administration\16\16.5\Data\8_Datenauswertung%20-analysen\8-2%20Erhebungen\Endergebnisse\2019_2018-19\Statistik\GR-Pr&#228;sentation_2018-19%20-%20Kopie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10P195A\Data\prov.bz\Central%20Administration\16\16.5\Data\8_Datenauswertung%20-analysen\8-2%20Erhebungen\Endergebnisse\2019_2018-19\Statistik\GR-Pr&#228;sentation_2018-19%20-%20Kopi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10P195A\Data\prov.bz\Central%20Administration\16\16.5\Data\8_Datenauswertung%20-analysen\8-2%20Erhebungen\Endergebnisse\2019_2018-19\Statistik\GR-Pr&#228;sentation_2018-19%20-%20Kopi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P10P195A\Data\prov.bz\Central%20Administration\16\16.5\Data\8_Datenauswertung%20-analysen\8-2%20Erhebungen\Endergebnisse\2019_2018-19\Statistik\GR-Pr&#228;sentation_2018-19%20-%20Kopi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10P195A\Data\prov.bz\Central%20Administration\16\16.5\Data\8_Datenauswertung%20-analysen\8-2%20Erhebungen\Endergebnisse\2019_2018-19\Statistik\GR-Pr&#228;sentation_2018-19%20-%20Kopi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20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Deutschsprachige Mittelschule</a:t>
            </a:r>
            <a:endParaRPr lang="de-DE" sz="1600" b="0" i="0" u="none" strike="noStrike" baseline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6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Versetzungen und Nichtversetzungen</a:t>
            </a:r>
          </a:p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6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Schuljahr 2018/2019</a:t>
            </a:r>
          </a:p>
        </c:rich>
      </c:tx>
      <c:layout>
        <c:manualLayout>
          <c:xMode val="edge"/>
          <c:yMode val="edge"/>
          <c:x val="0.1455223880597015"/>
          <c:y val="3.012054099315424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537313432835822"/>
          <c:y val="0.25502058040870595"/>
          <c:w val="0.61940298507462688"/>
          <c:h val="0.66666797398181399"/>
        </c:manualLayout>
      </c:layout>
      <c:pieChart>
        <c:varyColors val="1"/>
        <c:ser>
          <c:idx val="0"/>
          <c:order val="0"/>
          <c:tx>
            <c:strRef>
              <c:f>NV_GS_GR1_S3!$A$106</c:f>
              <c:strCache>
                <c:ptCount val="1"/>
                <c:pt idx="0">
                  <c:v>Mittelschule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dPt>
            <c:idx val="1"/>
            <c:bubble3D val="0"/>
            <c:spPr>
              <a:solidFill>
                <a:srgbClr val="FFFF0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525-4881-A373-4DF3E7700B5C}"/>
              </c:ext>
            </c:extLst>
          </c:dPt>
          <c:dLbls>
            <c:dLbl>
              <c:idx val="0"/>
              <c:layout>
                <c:manualLayout>
                  <c:x val="-0.25621890547263682"/>
                  <c:y val="0.13699718672890435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98507462686567"/>
                      <c:h val="0.153027278775781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525-4881-A373-4DF3E7700B5C}"/>
                </c:ext>
              </c:extLst>
            </c:dLbl>
            <c:dLbl>
              <c:idx val="1"/>
              <c:layout>
                <c:manualLayout>
                  <c:x val="3.5426052153928522E-2"/>
                  <c:y val="4.89618139049983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27777777777778"/>
                      <c:h val="0.168640849458815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525-4881-A373-4DF3E7700B5C}"/>
                </c:ext>
              </c:extLst>
            </c:dLbl>
            <c:numFmt formatCode="0.0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NV_GS_GR1_S3!$B$105:$C$105</c:f>
              <c:strCache>
                <c:ptCount val="2"/>
                <c:pt idx="0">
                  <c:v>versetzte Schüler/innen</c:v>
                </c:pt>
                <c:pt idx="1">
                  <c:v>nicht versetzte Schüler/innen</c:v>
                </c:pt>
              </c:strCache>
            </c:strRef>
          </c:cat>
          <c:val>
            <c:numRef>
              <c:f>NV_GS_GR1_S3!$B$106:$C$106</c:f>
              <c:numCache>
                <c:formatCode>General</c:formatCode>
                <c:ptCount val="2"/>
                <c:pt idx="0" formatCode="#,##0">
                  <c:v>12246</c:v>
                </c:pt>
                <c:pt idx="1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25-4881-A373-4DF3E7700B5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4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dirty="0"/>
              <a:t>Staatliche Abschlussprüfungen
an den deutschsprachigen Ober- und Berufsschulen 
Schuljahr 2018/2019</a:t>
            </a:r>
          </a:p>
        </c:rich>
      </c:tx>
      <c:layout>
        <c:manualLayout>
          <c:xMode val="edge"/>
          <c:yMode val="edge"/>
          <c:x val="0.17374516591223196"/>
          <c:y val="2.828854314002829E-3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82117996120048"/>
          <c:y val="0.18387553041018387"/>
          <c:w val="0.74227799227799229"/>
          <c:h val="0.43140028288543142"/>
        </c:manualLayout>
      </c:layout>
      <c:pie3DChart>
        <c:varyColors val="1"/>
        <c:ser>
          <c:idx val="0"/>
          <c:order val="0"/>
          <c:explosion val="38"/>
          <c:dPt>
            <c:idx val="0"/>
            <c:bubble3D val="0"/>
            <c:spPr>
              <a:solidFill>
                <a:srgbClr val="66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CAA-44F2-A036-B5DAE3C4F0EC}"/>
              </c:ext>
            </c:extLst>
          </c:dPt>
          <c:dPt>
            <c:idx val="1"/>
            <c:bubble3D val="0"/>
            <c:spPr>
              <a:gradFill rotWithShape="0">
                <a:gsLst>
                  <a:gs pos="0">
                    <a:srgbClr val="333333"/>
                  </a:gs>
                  <a:gs pos="50000">
                    <a:srgbClr val="CCFFFF"/>
                  </a:gs>
                  <a:gs pos="100000">
                    <a:srgbClr val="333333"/>
                  </a:gs>
                </a:gsLst>
                <a:lin ang="27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CAA-44F2-A036-B5DAE3C4F0EC}"/>
              </c:ext>
            </c:extLst>
          </c:dPt>
          <c:dPt>
            <c:idx val="2"/>
            <c:bubble3D val="0"/>
            <c:spPr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CAA-44F2-A036-B5DAE3C4F0EC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3CAA-44F2-A036-B5DAE3C4F0EC}"/>
              </c:ext>
            </c:extLst>
          </c:dPt>
          <c:dLbls>
            <c:dLbl>
              <c:idx val="0"/>
              <c:layout>
                <c:manualLayout>
                  <c:x val="-0.10811599797288346"/>
                  <c:y val="9.9594572230967029E-2"/>
                </c:manualLayout>
              </c:layout>
              <c:tx>
                <c:rich>
                  <a:bodyPr/>
                  <a:lstStyle/>
                  <a:p>
                    <a:fld id="{501C7ED5-06EE-4F74-85EE-DF749519F981}" type="CATEGORYNAME">
                      <a:rPr lang="en-US" sz="1200" b="1"/>
                      <a:pPr/>
                      <a:t>[RUBRIKENNAME]</a:t>
                    </a:fld>
                    <a:r>
                      <a:rPr lang="en-US" baseline="0" dirty="0"/>
                      <a:t>
</a:t>
                    </a:r>
                    <a:fld id="{B77B9A30-7337-4BB4-972E-32114902DDD3}" type="PERCENTAGE">
                      <a:rPr lang="en-US" sz="1400" b="1" baseline="0"/>
                      <a:pPr/>
                      <a:t>[PROZENTSATZ]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CAA-44F2-A036-B5DAE3C4F0EC}"/>
                </c:ext>
              </c:extLst>
            </c:dLbl>
            <c:dLbl>
              <c:idx val="1"/>
              <c:layout>
                <c:manualLayout>
                  <c:x val="0.20450571214830029"/>
                  <c:y val="8.8460130602486572E-2"/>
                </c:manualLayout>
              </c:layout>
              <c:tx>
                <c:rich>
                  <a:bodyPr/>
                  <a:lstStyle/>
                  <a:p>
                    <a:fld id="{B378E043-B172-49D4-8F61-D849D05D07DE}" type="CATEGORYNAME">
                      <a:rPr lang="en-US" sz="1200" b="1"/>
                      <a:pPr/>
                      <a:t>[RUBRIKENNAME]</a:t>
                    </a:fld>
                    <a:r>
                      <a:rPr lang="en-US" baseline="0"/>
                      <a:t>
</a:t>
                    </a:r>
                    <a:fld id="{577C0FF8-C36F-435F-9A6F-8B4A582E97BC}" type="PERCENTAGE">
                      <a:rPr lang="en-US" sz="1400" b="1" baseline="0"/>
                      <a:pPr/>
                      <a:t>[PROZENTSATZ]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CAA-44F2-A036-B5DAE3C4F0EC}"/>
                </c:ext>
              </c:extLst>
            </c:dLbl>
            <c:dLbl>
              <c:idx val="2"/>
              <c:layout>
                <c:manualLayout>
                  <c:x val="-2.51170197928158E-2"/>
                  <c:y val="8.402038854054121E-2"/>
                </c:manualLayout>
              </c:layout>
              <c:tx>
                <c:rich>
                  <a:bodyPr/>
                  <a:lstStyle/>
                  <a:p>
                    <a:fld id="{1B50889D-B804-4CE4-B60A-60203AC8D0C3}" type="CATEGORYNAME">
                      <a:rPr lang="de-DE" sz="1200" b="1"/>
                      <a:pPr/>
                      <a:t>[RUBRIKENNAME]</a:t>
                    </a:fld>
                    <a:r>
                      <a:rPr lang="de-DE" baseline="0"/>
                      <a:t>
</a:t>
                    </a:r>
                    <a:fld id="{BFE841AC-BB4F-42D1-BD44-CBEEFC18440D}" type="PERCENTAGE">
                      <a:rPr lang="de-DE" sz="1400" b="1" baseline="0"/>
                      <a:pPr/>
                      <a:t>[PROZENTSATZ]</a:t>
                    </a:fld>
                    <a:endParaRPr lang="de-DE" baseline="0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CAA-44F2-A036-B5DAE3C4F0EC}"/>
                </c:ext>
              </c:extLst>
            </c:dLbl>
            <c:dLbl>
              <c:idx val="3"/>
              <c:layout>
                <c:manualLayout>
                  <c:x val="-8.7064653150240284E-2"/>
                  <c:y val="-2.0264991628521682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200" b="1" i="0" u="none" strike="noStrike" kern="1200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E5E64EE9-AA9A-4DE4-B9BD-6D65ABD00034}" type="CATEGORYNAME">
                      <a:rPr lang="de-DE" sz="1200" b="1" i="0" u="none" strike="noStrike" kern="1200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rPr>
                      <a:pPr algn="ctr" rtl="0">
                        <a:defRPr lang="en-US" sz="1200" b="1" i="0" u="none" strike="noStrike" kern="1200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[RUBRIKENNAME]</a:t>
                    </a:fld>
                    <a:r>
                      <a:rPr lang="de-DE" sz="1200" b="1" i="0" u="none" strike="noStrike" kern="1200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rPr>
                      <a:t>
</a:t>
                    </a:r>
                    <a:fld id="{5565CCD5-07FD-444B-B054-E8C82AD0F18A}" type="PERCENTAGE">
                      <a:rPr lang="de-DE" sz="1400" b="1" i="0" u="none" strike="noStrike" kern="1200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rPr>
                      <a:pPr algn="ctr" rtl="0">
                        <a:defRPr lang="en-US" sz="1200" b="1" i="0" u="none" strike="noStrike" kern="1200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[PROZENTSATZ]</a:t>
                    </a:fld>
                    <a:endParaRPr lang="de-DE" sz="1200" b="1" i="0" u="none" strike="noStrike" kern="1200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CAA-44F2-A036-B5DAE3C4F0E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'Daten Diagramm_S13'!$A$2:$A$5</c:f>
              <c:strCache>
                <c:ptCount val="4"/>
                <c:pt idx="0">
                  <c:v>Abschlussprüfung bestanden</c:v>
                </c:pt>
                <c:pt idx="1">
                  <c:v>Abschlussprüfung nicht bestanden</c:v>
                </c:pt>
                <c:pt idx="2">
                  <c:v>zur Abschlussprüfung nicht angetreten</c:v>
                </c:pt>
                <c:pt idx="3">
                  <c:v>zur Abschlussprüfung nicht zugelassen</c:v>
                </c:pt>
              </c:strCache>
            </c:strRef>
          </c:cat>
          <c:val>
            <c:numRef>
              <c:f>'Daten Diagramm_S13'!$D$2:$D$5</c:f>
              <c:numCache>
                <c:formatCode>#,##0</c:formatCode>
                <c:ptCount val="4"/>
                <c:pt idx="0">
                  <c:v>2730</c:v>
                </c:pt>
                <c:pt idx="1">
                  <c:v>7</c:v>
                </c:pt>
                <c:pt idx="2">
                  <c:v>5</c:v>
                </c:pt>
                <c:pt idx="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CAA-44F2-A036-B5DAE3C4F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6350">
      <a:noFill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9040612538379078E-2"/>
          <c:y val="0.25405438932431024"/>
          <c:w val="0.85382828187256243"/>
          <c:h val="0.58108184792262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'4R_Bewertungen_GR12-13_S14-15'!$D$7</c:f>
              <c:strCache>
                <c:ptCount val="1"/>
                <c:pt idx="0">
                  <c:v>2017/2018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3175">
              <a:solidFill>
                <a:srgbClr val="99CC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8690245686502367E-3"/>
                  <c:y val="9.5360378290775261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AD-4B2C-B0B8-9543B4E943B3}"/>
                </c:ext>
              </c:extLst>
            </c:dLbl>
            <c:dLbl>
              <c:idx val="1"/>
              <c:layout>
                <c:manualLayout>
                  <c:x val="2.9310270642399217E-3"/>
                  <c:y val="-1.0726509418103325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AD-4B2C-B0B8-9543B4E943B3}"/>
                </c:ext>
              </c:extLst>
            </c:dLbl>
            <c:dLbl>
              <c:idx val="2"/>
              <c:layout>
                <c:manualLayout>
                  <c:x val="6.091175078525024E-3"/>
                  <c:y val="3.8961925051517743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AD-4B2C-B0B8-9543B4E943B3}"/>
                </c:ext>
              </c:extLst>
            </c:dLbl>
            <c:dLbl>
              <c:idx val="3"/>
              <c:layout>
                <c:manualLayout>
                  <c:x val="9.251538229852474E-3"/>
                  <c:y val="-3.2171459222093413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AD-4B2C-B0B8-9543B4E943B3}"/>
                </c:ext>
              </c:extLst>
            </c:dLbl>
            <c:dLbl>
              <c:idx val="4"/>
              <c:layout>
                <c:manualLayout>
                  <c:x val="8.3135407254422145E-3"/>
                  <c:y val="1.1006924894616965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AD-4B2C-B0B8-9543B4E943B3}"/>
                </c:ext>
              </c:extLst>
            </c:dLbl>
            <c:dLbl>
              <c:idx val="5"/>
              <c:layout>
                <c:manualLayout>
                  <c:x val="1.1473688739727317E-2"/>
                  <c:y val="1.3220701991542017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AD-4B2C-B0B8-9543B4E943B3}"/>
                </c:ext>
              </c:extLst>
            </c:dLbl>
            <c:dLbl>
              <c:idx val="6"/>
              <c:layout>
                <c:manualLayout>
                  <c:x val="1.2584871563185773E-2"/>
                  <c:y val="3.9209566855259448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AD-4B2C-B0B8-9543B4E943B3}"/>
                </c:ext>
              </c:extLst>
            </c:dLbl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'4R_Bewertungen_GR12-13_S14-15'!$B$9:$B$15</c:f>
              <c:strCache>
                <c:ptCount val="7"/>
                <c:pt idx="0">
                  <c:v>60</c:v>
                </c:pt>
                <c:pt idx="1">
                  <c:v>61 - 70</c:v>
                </c:pt>
                <c:pt idx="2">
                  <c:v>71 - 80</c:v>
                </c:pt>
                <c:pt idx="3">
                  <c:v>81 - 90</c:v>
                </c:pt>
                <c:pt idx="4">
                  <c:v>91 - 99</c:v>
                </c:pt>
                <c:pt idx="5">
                  <c:v>100</c:v>
                </c:pt>
                <c:pt idx="6">
                  <c:v>100 mit 
Auszeichnung</c:v>
                </c:pt>
              </c:strCache>
            </c:strRef>
          </c:cat>
          <c:val>
            <c:numRef>
              <c:f>'4R_Bewertungen_GR12-13_S14-15'!$E$9:$E$15</c:f>
              <c:numCache>
                <c:formatCode>0.00%</c:formatCode>
                <c:ptCount val="7"/>
                <c:pt idx="0">
                  <c:v>1.2138521956444126E-2</c:v>
                </c:pt>
                <c:pt idx="1">
                  <c:v>0.22599071760085684</c:v>
                </c:pt>
                <c:pt idx="2">
                  <c:v>0.38236344162799002</c:v>
                </c:pt>
                <c:pt idx="3">
                  <c:v>0.27061763655837201</c:v>
                </c:pt>
                <c:pt idx="4">
                  <c:v>6.8189932167083189E-2</c:v>
                </c:pt>
                <c:pt idx="5">
                  <c:v>3.6058550517672261E-2</c:v>
                </c:pt>
                <c:pt idx="6">
                  <c:v>4.6411995715815784E-3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6AD-4B2C-B0B8-9543B4E943B3}"/>
            </c:ext>
          </c:extLst>
        </c:ser>
        <c:ser>
          <c:idx val="1"/>
          <c:order val="1"/>
          <c:tx>
            <c:strRef>
              <c:f>'4R_Bewertungen_GR12-13_S14-15'!$G$7</c:f>
              <c:strCache>
                <c:ptCount val="1"/>
                <c:pt idx="0">
                  <c:v>2018/2019</c:v>
                </c:pt>
              </c:strCache>
            </c:strRef>
          </c:tx>
          <c:spPr>
            <a:solidFill>
              <a:srgbClr val="66FFFF"/>
            </a:solidFill>
            <a:ln w="3175">
              <a:solidFill>
                <a:srgbClr val="CC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8211350630351664E-3"/>
                  <c:y val="7.155098582452224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AD-4B2C-B0B8-9543B4E943B3}"/>
                </c:ext>
              </c:extLst>
            </c:dLbl>
            <c:dLbl>
              <c:idx val="1"/>
              <c:layout>
                <c:manualLayout>
                  <c:x val="1.407985887010027E-2"/>
                  <c:y val="3.3945306385775309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6AD-4B2C-B0B8-9543B4E943B3}"/>
                </c:ext>
              </c:extLst>
            </c:dLbl>
            <c:dLbl>
              <c:idx val="2"/>
              <c:layout>
                <c:manualLayout>
                  <c:x val="1.1092465900778836E-2"/>
                  <c:y val="-1.1397511935763438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6AD-4B2C-B0B8-9543B4E943B3}"/>
                </c:ext>
              </c:extLst>
            </c:dLbl>
            <c:dLbl>
              <c:idx val="3"/>
              <c:layout>
                <c:manualLayout>
                  <c:x val="8.1052880684997497E-3"/>
                  <c:y val="7.3876707451437373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6AD-4B2C-B0B8-9543B4E943B3}"/>
                </c:ext>
              </c:extLst>
            </c:dLbl>
            <c:dLbl>
              <c:idx val="4"/>
              <c:layout>
                <c:manualLayout>
                  <c:x val="9.2164708919582061E-3"/>
                  <c:y val="6.7626033283721965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6AD-4B2C-B0B8-9543B4E943B3}"/>
                </c:ext>
              </c:extLst>
            </c:dLbl>
            <c:dLbl>
              <c:idx val="5"/>
              <c:layout>
                <c:manualLayout>
                  <c:x val="1.2376618906243309E-2"/>
                  <c:y val="4.882536925430947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6AD-4B2C-B0B8-9543B4E943B3}"/>
                </c:ext>
              </c:extLst>
            </c:dLbl>
            <c:dLbl>
              <c:idx val="6"/>
              <c:layout>
                <c:manualLayout>
                  <c:x val="1.7586162385439641E-2"/>
                  <c:y val="-1.8933371755562867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6AD-4B2C-B0B8-9543B4E943B3}"/>
                </c:ext>
              </c:extLst>
            </c:dLbl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'4R_Bewertungen_GR12-13_S14-15'!$B$9:$B$15</c:f>
              <c:strCache>
                <c:ptCount val="7"/>
                <c:pt idx="0">
                  <c:v>60</c:v>
                </c:pt>
                <c:pt idx="1">
                  <c:v>61 - 70</c:v>
                </c:pt>
                <c:pt idx="2">
                  <c:v>71 - 80</c:v>
                </c:pt>
                <c:pt idx="3">
                  <c:v>81 - 90</c:v>
                </c:pt>
                <c:pt idx="4">
                  <c:v>91 - 99</c:v>
                </c:pt>
                <c:pt idx="5">
                  <c:v>100</c:v>
                </c:pt>
                <c:pt idx="6">
                  <c:v>100 mit 
Auszeichnung</c:v>
                </c:pt>
              </c:strCache>
            </c:strRef>
          </c:cat>
          <c:val>
            <c:numRef>
              <c:f>'4R_Bewertungen_GR12-13_S14-15'!$H$9:$H$15</c:f>
              <c:numCache>
                <c:formatCode>0.00%</c:formatCode>
                <c:ptCount val="7"/>
                <c:pt idx="0">
                  <c:v>2.1245421245421246E-2</c:v>
                </c:pt>
                <c:pt idx="1">
                  <c:v>0.2347985347985348</c:v>
                </c:pt>
                <c:pt idx="2">
                  <c:v>0.36849816849816852</c:v>
                </c:pt>
                <c:pt idx="3">
                  <c:v>0.22637362637362637</c:v>
                </c:pt>
                <c:pt idx="4">
                  <c:v>0.10732600732600732</c:v>
                </c:pt>
                <c:pt idx="5">
                  <c:v>3.6996336996336997E-2</c:v>
                </c:pt>
                <c:pt idx="6">
                  <c:v>4.7619047619047623E-3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6AD-4B2C-B0B8-9543B4E94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320952"/>
        <c:axId val="1"/>
      </c:barChart>
      <c:catAx>
        <c:axId val="348320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sz="1600" dirty="0"/>
                  <a:t>Punkteverteilung im Vergleich mit dem Vorjahr</a:t>
                </a:r>
              </a:p>
            </c:rich>
          </c:tx>
          <c:layout>
            <c:manualLayout>
              <c:xMode val="edge"/>
              <c:yMode val="edge"/>
              <c:x val="0.24280973983828907"/>
              <c:y val="5.1569433461641508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0.45"/>
          <c:min val="0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sz="1200"/>
                  <a:t>Kandidatinnen und Kandidaten
in Prozent</a:t>
                </a:r>
              </a:p>
            </c:rich>
          </c:tx>
          <c:layout>
            <c:manualLayout>
              <c:xMode val="edge"/>
              <c:yMode val="edge"/>
              <c:x val="2.9078309676484084E-2"/>
              <c:y val="0.119558474984261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48320952"/>
        <c:crosses val="autoZero"/>
        <c:crossBetween val="between"/>
        <c:majorUnit val="0.05"/>
        <c:minorUnit val="0.01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3155737704918034"/>
          <c:y val="0.17837866212669362"/>
          <c:w val="0.15029385242391727"/>
          <c:h val="0.1165921827339150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  <a:effectLst>
          <a:outerShdw dist="35921" dir="2700000" algn="br">
            <a:schemeClr val="bg1"/>
          </a:outerShdw>
        </a:effectLst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/>
              <a:t>Staatliche Abschlussprüfungen an den deutschsprachigen Berufsschulen
Schuljahr 2018/2019</a:t>
            </a:r>
          </a:p>
        </c:rich>
      </c:tx>
      <c:layout>
        <c:manualLayout>
          <c:xMode val="edge"/>
          <c:yMode val="edge"/>
          <c:x val="0.17374516591223196"/>
          <c:y val="2.828854314002829E-3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020926369711036"/>
          <c:y val="0.15747289014615748"/>
          <c:w val="0.74227799227799229"/>
          <c:h val="0.43140028288543142"/>
        </c:manualLayout>
      </c:layout>
      <c:pie3DChart>
        <c:varyColors val="1"/>
        <c:ser>
          <c:idx val="0"/>
          <c:order val="0"/>
          <c:explosion val="38"/>
          <c:dPt>
            <c:idx val="0"/>
            <c:bubble3D val="0"/>
            <c:spPr>
              <a:solidFill>
                <a:srgbClr val="399DCF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0A0-47AF-AE85-329540B4D9A6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0A0-47AF-AE85-329540B4D9A6}"/>
              </c:ext>
            </c:extLst>
          </c:dPt>
          <c:dPt>
            <c:idx val="3"/>
            <c:bubble3D val="0"/>
            <c:spPr>
              <a:solidFill>
                <a:srgbClr val="60E11F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0A0-47AF-AE85-329540B4D9A6}"/>
              </c:ext>
            </c:extLst>
          </c:dPt>
          <c:dLbls>
            <c:dLbl>
              <c:idx val="0"/>
              <c:layout>
                <c:manualLayout>
                  <c:x val="-9.4610290901137359E-2"/>
                  <c:y val="8.7236875641268613E-2"/>
                </c:manualLayout>
              </c:layout>
              <c:tx>
                <c:rich>
                  <a:bodyPr/>
                  <a:lstStyle/>
                  <a:p>
                    <a:fld id="{1D1053CD-59F0-430F-BFD2-B9B54CDC7B76}" type="CATEGORYNAME">
                      <a:rPr lang="en-US" sz="1200" b="1"/>
                      <a:pPr/>
                      <a:t>[RUBRIKENNAME]</a:t>
                    </a:fld>
                    <a:r>
                      <a:rPr lang="en-US" sz="1200" b="1" baseline="0"/>
                      <a:t>
</a:t>
                    </a:r>
                    <a:fld id="{68DC4F02-A30B-4655-8219-5E484108FE92}" type="PERCENTAGE">
                      <a:rPr lang="en-US" sz="1400" b="1" baseline="0"/>
                      <a:pPr/>
                      <a:t>[PROZENTSATZ]</a:t>
                    </a:fld>
                    <a:endParaRPr lang="en-US" sz="1200" b="1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0A0-47AF-AE85-329540B4D9A6}"/>
                </c:ext>
              </c:extLst>
            </c:dLbl>
            <c:dLbl>
              <c:idx val="1"/>
              <c:layout>
                <c:manualLayout>
                  <c:x val="0.17939216972878391"/>
                  <c:y val="5.4329911055634339E-2"/>
                </c:manualLayout>
              </c:layout>
              <c:tx>
                <c:rich>
                  <a:bodyPr/>
                  <a:lstStyle/>
                  <a:p>
                    <a:fld id="{39107378-809E-41DA-A12B-13C2A81300BD}" type="CATEGORYNAME">
                      <a:rPr lang="en-US" sz="1200" b="1"/>
                      <a:pPr/>
                      <a:t>[RUBRIKENNAME]</a:t>
                    </a:fld>
                    <a:r>
                      <a:rPr lang="en-US" sz="1200" b="1" baseline="0"/>
                      <a:t>
</a:t>
                    </a:r>
                    <a:fld id="{F5091941-43F0-4483-968B-07590CAB22B4}" type="PERCENTAGE">
                      <a:rPr lang="en-US" sz="1400" b="1" baseline="0"/>
                      <a:pPr/>
                      <a:t>[PROZENTSATZ]</a:t>
                    </a:fld>
                    <a:endParaRPr lang="en-US" sz="1200" b="1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0A0-47AF-AE85-329540B4D9A6}"/>
                </c:ext>
              </c:extLst>
            </c:dLbl>
            <c:dLbl>
              <c:idx val="2"/>
              <c:layout>
                <c:manualLayout>
                  <c:x val="2.0895997375328084E-2"/>
                  <c:y val="0.11355780730245651"/>
                </c:manualLayout>
              </c:layout>
              <c:tx>
                <c:rich>
                  <a:bodyPr/>
                  <a:lstStyle/>
                  <a:p>
                    <a:fld id="{D2DB4206-6DCC-4B57-9A6E-42F519930EA5}" type="CATEGORYNAME">
                      <a:rPr lang="de-DE" sz="1200" b="1"/>
                      <a:pPr/>
                      <a:t>[RUBRIKENNAME]</a:t>
                    </a:fld>
                    <a:r>
                      <a:rPr lang="de-DE" sz="1200" b="1" baseline="0"/>
                      <a:t>
</a:t>
                    </a:r>
                    <a:fld id="{1A2C189B-AE96-43A9-B2A6-3E073BC60208}" type="PERCENTAGE">
                      <a:rPr lang="de-DE" sz="1400" b="1" baseline="0"/>
                      <a:pPr/>
                      <a:t>[PROZENTSATZ]</a:t>
                    </a:fld>
                    <a:endParaRPr lang="de-DE" sz="1200" b="1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0A0-47AF-AE85-329540B4D9A6}"/>
                </c:ext>
              </c:extLst>
            </c:dLbl>
            <c:dLbl>
              <c:idx val="3"/>
              <c:layout>
                <c:manualLayout>
                  <c:x val="-0.12781267592909584"/>
                  <c:y val="3.656481751077779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9206B233-0143-408D-8483-1518C3026BCD}" type="CATEGORYNAME">
                      <a:rPr lang="de-DE" sz="1200" b="1"/>
                      <a:pPr>
                        <a:defRPr/>
                      </a:pPr>
                      <a:t>[RUBRIKENNAME]</a:t>
                    </a:fld>
                    <a:r>
                      <a:rPr lang="de-DE" sz="1200" b="1" baseline="0"/>
                      <a:t>
</a:t>
                    </a:r>
                    <a:fld id="{A987F9C6-9ADB-418E-8A2B-B9178DC79625}" type="PERCENTAGE">
                      <a:rPr lang="de-DE" sz="1400" b="1" baseline="0"/>
                      <a:pPr>
                        <a:defRPr/>
                      </a:pPr>
                      <a:t>[PROZENTSATZ]</a:t>
                    </a:fld>
                    <a:endParaRPr lang="de-DE" sz="1200" b="1" baseline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0337926509186"/>
                      <c:h val="0.142732180084565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0A0-47AF-AE85-329540B4D9A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'Daten BFS_Matura'!$A$12:$A$15</c:f>
              <c:strCache>
                <c:ptCount val="4"/>
                <c:pt idx="0">
                  <c:v>Abschlussprüfung bestanden</c:v>
                </c:pt>
                <c:pt idx="1">
                  <c:v>Abschlussprüfung nicht bestanden</c:v>
                </c:pt>
                <c:pt idx="2">
                  <c:v>zur Abschlussprüfung nicht angetreten</c:v>
                </c:pt>
                <c:pt idx="3">
                  <c:v>zur Abschlussprüfung nicht zugelassen</c:v>
                </c:pt>
              </c:strCache>
            </c:strRef>
          </c:cat>
          <c:val>
            <c:numRef>
              <c:f>'Daten BFS_Matura'!$D$12:$D$15</c:f>
              <c:numCache>
                <c:formatCode>#,##0</c:formatCode>
                <c:ptCount val="4"/>
                <c:pt idx="0">
                  <c:v>396</c:v>
                </c:pt>
                <c:pt idx="1">
                  <c:v>1</c:v>
                </c:pt>
                <c:pt idx="2">
                  <c:v>1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0A0-47AF-AE85-329540B4D9A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6350">
      <a:noFill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20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Deutschsprachige Grundschule</a:t>
            </a:r>
            <a:endParaRPr lang="de-DE" sz="1600" b="0" i="0" u="none" strike="noStrike" baseline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6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Versetzungen und Nichtversetzungen</a:t>
            </a:r>
          </a:p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6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Schuljahr 2018/2019</a:t>
            </a:r>
          </a:p>
        </c:rich>
      </c:tx>
      <c:layout>
        <c:manualLayout>
          <c:xMode val="edge"/>
          <c:yMode val="edge"/>
          <c:x val="0.13831788324865221"/>
          <c:y val="3.018108651911468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570109493747713"/>
          <c:y val="0.25553319919517103"/>
          <c:w val="0.61869215345005246"/>
          <c:h val="0.66599597585513082"/>
        </c:manualLayout>
      </c:layout>
      <c:pieChart>
        <c:varyColors val="1"/>
        <c:ser>
          <c:idx val="0"/>
          <c:order val="0"/>
          <c:tx>
            <c:strRef>
              <c:f>NV_GS_GR1_S3!$A$69</c:f>
              <c:strCache>
                <c:ptCount val="1"/>
                <c:pt idx="0">
                  <c:v>Grundschule</c:v>
                </c:pt>
              </c:strCache>
            </c:strRef>
          </c:tx>
          <c:spPr>
            <a:solidFill>
              <a:srgbClr val="00B0F0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plosion val="22"/>
            <c:extLst>
              <c:ext xmlns:c16="http://schemas.microsoft.com/office/drawing/2014/chart" uri="{C3380CC4-5D6E-409C-BE32-E72D297353CC}">
                <c16:uniqueId val="{00000000-C2D1-4142-8C1E-C999C7DDBE5B}"/>
              </c:ext>
            </c:extLst>
          </c:dPt>
          <c:dPt>
            <c:idx val="1"/>
            <c:bubble3D val="0"/>
            <c:spPr>
              <a:solidFill>
                <a:schemeClr val="bg2">
                  <a:lumMod val="1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C2D1-4142-8C1E-C999C7DDBE5B}"/>
              </c:ext>
            </c:extLst>
          </c:dPt>
          <c:dLbls>
            <c:dLbl>
              <c:idx val="0"/>
              <c:layout>
                <c:manualLayout>
                  <c:x val="-0.27291418106015719"/>
                  <c:y val="0.11331484972829096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16666666666667"/>
                      <c:h val="0.136439992920642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2D1-4142-8C1E-C999C7DDBE5B}"/>
                </c:ext>
              </c:extLst>
            </c:dLbl>
            <c:dLbl>
              <c:idx val="1"/>
              <c:layout>
                <c:manualLayout>
                  <c:x val="6.8733377077865226E-2"/>
                  <c:y val="8.7603647352566663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05555555555552"/>
                      <c:h val="0.168640849458815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2D1-4142-8C1E-C999C7DDBE5B}"/>
                </c:ext>
              </c:extLst>
            </c:dLbl>
            <c:numFmt formatCode="0.0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NV_GS_GR1_S3!$B$68:$C$68</c:f>
              <c:strCache>
                <c:ptCount val="2"/>
                <c:pt idx="0">
                  <c:v>versetzte Schüler/innen</c:v>
                </c:pt>
                <c:pt idx="1">
                  <c:v>nicht versetzte Schüler/innen</c:v>
                </c:pt>
              </c:strCache>
            </c:strRef>
          </c:cat>
          <c:val>
            <c:numRef>
              <c:f>NV_GS_GR1_S3!$B$69:$C$69</c:f>
              <c:numCache>
                <c:formatCode>General</c:formatCode>
                <c:ptCount val="2"/>
                <c:pt idx="0" formatCode="#,##0">
                  <c:v>20100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D1-4142-8C1E-C999C7DDBE5B}"/>
            </c:ext>
          </c:extLst>
        </c:ser>
        <c:ser>
          <c:idx val="1"/>
          <c:order val="1"/>
          <c:tx>
            <c:strRef>
              <c:f>NV_GS_GR1_S3!$A$69</c:f>
              <c:strCache>
                <c:ptCount val="1"/>
                <c:pt idx="0">
                  <c:v>Grundschule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C2D1-4142-8C1E-C999C7DDBE5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6-C2D1-4142-8C1E-C999C7DDBE5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NV_GS_GR1_S3!$B$68:$C$68</c:f>
              <c:strCache>
                <c:ptCount val="2"/>
                <c:pt idx="0">
                  <c:v>versetzte Schüler/innen</c:v>
                </c:pt>
                <c:pt idx="1">
                  <c:v>nicht versetzte Schüler/innen</c:v>
                </c:pt>
              </c:strCache>
            </c:strRef>
          </c:cat>
          <c:val>
            <c:numRef>
              <c:f>NV_GS_GR1_S3!$B$69:$C$69</c:f>
              <c:numCache>
                <c:formatCode>General</c:formatCode>
                <c:ptCount val="2"/>
                <c:pt idx="0" formatCode="#,##0">
                  <c:v>20100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2D1-4142-8C1E-C999C7DDBE5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4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4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Erfolgsquoten an den deutschsprachigen Grund- und Mittelschulen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400" b="1" i="0" baseline="0" dirty="0">
                <a:effectLst/>
              </a:rPr>
              <a:t>Schuljahre 2017/2018 und 2018/2019</a:t>
            </a:r>
            <a:endParaRPr lang="de-DE" sz="1400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0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(für die 3. Klasse Mittelschule sind die Zulassungen der Kandidaten/innen zur Abschlussprüfung dargestellt)</a:t>
            </a:r>
            <a:endParaRPr lang="de-DE" sz="10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c:rich>
      </c:tx>
      <c:layout>
        <c:manualLayout>
          <c:xMode val="edge"/>
          <c:yMode val="edge"/>
          <c:x val="0.19354847676099826"/>
          <c:y val="2.75862301204119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0284653276141705E-2"/>
          <c:y val="0.33965545835757205"/>
          <c:w val="0.87666074768216862"/>
          <c:h val="0.529310790435404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'Versetzungen_GS-MS_GR2_S4'!$B$6</c:f>
              <c:strCache>
                <c:ptCount val="1"/>
                <c:pt idx="0">
                  <c:v>Schuljahr 2017/2018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numFmt formatCode="0.00%" sourceLinked="0"/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'Versetzungen_GS-MS_GR2_S4'!$A$7:$A$15</c:f>
              <c:strCache>
                <c:ptCount val="9"/>
                <c:pt idx="0">
                  <c:v>1. Klasse Grundschule</c:v>
                </c:pt>
                <c:pt idx="1">
                  <c:v>2. Klasse Grundschule</c:v>
                </c:pt>
                <c:pt idx="2">
                  <c:v>3. Klasse Grundschule</c:v>
                </c:pt>
                <c:pt idx="3">
                  <c:v>4. Klasse Grundschule</c:v>
                </c:pt>
                <c:pt idx="4">
                  <c:v>5. Klasse Grundschule</c:v>
                </c:pt>
                <c:pt idx="6">
                  <c:v>1. Klasse Mittelschule</c:v>
                </c:pt>
                <c:pt idx="7">
                  <c:v>2. Klasse Mittelschule</c:v>
                </c:pt>
                <c:pt idx="8">
                  <c:v>3. Klasse Mittelschule</c:v>
                </c:pt>
              </c:strCache>
            </c:strRef>
          </c:cat>
          <c:val>
            <c:numRef>
              <c:f>'Versetzungen_GS-MS_GR2_S4'!$B$7:$B$15</c:f>
              <c:numCache>
                <c:formatCode>0.00%</c:formatCode>
                <c:ptCount val="9"/>
                <c:pt idx="0">
                  <c:v>0.99452600149290871</c:v>
                </c:pt>
                <c:pt idx="1">
                  <c:v>0.9966904276985743</c:v>
                </c:pt>
                <c:pt idx="2">
                  <c:v>0.99741868869385653</c:v>
                </c:pt>
                <c:pt idx="3">
                  <c:v>0.99707673568818511</c:v>
                </c:pt>
                <c:pt idx="4">
                  <c:v>0.99925037481259371</c:v>
                </c:pt>
                <c:pt idx="6">
                  <c:v>0.98320759308834271</c:v>
                </c:pt>
                <c:pt idx="7">
                  <c:v>0.9880296863777831</c:v>
                </c:pt>
                <c:pt idx="8">
                  <c:v>0.98877227239443499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BB-4741-8246-C2744D604A34}"/>
            </c:ext>
          </c:extLst>
        </c:ser>
        <c:ser>
          <c:idx val="1"/>
          <c:order val="1"/>
          <c:tx>
            <c:strRef>
              <c:f>'Versetzungen_GS-MS_GR2_S4'!$C$6</c:f>
              <c:strCache>
                <c:ptCount val="1"/>
                <c:pt idx="0">
                  <c:v>Schuljahr 2018/2019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numFmt formatCode="0.00%" sourceLinked="0"/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'Versetzungen_GS-MS_GR2_S4'!$A$7:$A$15</c:f>
              <c:strCache>
                <c:ptCount val="9"/>
                <c:pt idx="0">
                  <c:v>1. Klasse Grundschule</c:v>
                </c:pt>
                <c:pt idx="1">
                  <c:v>2. Klasse Grundschule</c:v>
                </c:pt>
                <c:pt idx="2">
                  <c:v>3. Klasse Grundschule</c:v>
                </c:pt>
                <c:pt idx="3">
                  <c:v>4. Klasse Grundschule</c:v>
                </c:pt>
                <c:pt idx="4">
                  <c:v>5. Klasse Grundschule</c:v>
                </c:pt>
                <c:pt idx="6">
                  <c:v>1. Klasse Mittelschule</c:v>
                </c:pt>
                <c:pt idx="7">
                  <c:v>2. Klasse Mittelschule</c:v>
                </c:pt>
                <c:pt idx="8">
                  <c:v>3. Klasse Mittelschule</c:v>
                </c:pt>
              </c:strCache>
            </c:strRef>
          </c:cat>
          <c:val>
            <c:numRef>
              <c:f>'Versetzungen_GS-MS_GR2_S4'!$C$7:$C$15</c:f>
              <c:numCache>
                <c:formatCode>0.00%</c:formatCode>
                <c:ptCount val="9"/>
                <c:pt idx="0">
                  <c:v>0.99539282250242478</c:v>
                </c:pt>
                <c:pt idx="1">
                  <c:v>0.99677179041470076</c:v>
                </c:pt>
                <c:pt idx="2">
                  <c:v>0.99696816574027292</c:v>
                </c:pt>
                <c:pt idx="3">
                  <c:v>0.99846704138988251</c:v>
                </c:pt>
                <c:pt idx="4">
                  <c:v>0.99734171097148383</c:v>
                </c:pt>
                <c:pt idx="6">
                  <c:v>0.98117819604008805</c:v>
                </c:pt>
                <c:pt idx="7">
                  <c:v>0.98405797101449277</c:v>
                </c:pt>
                <c:pt idx="8">
                  <c:v>0.99071870537839124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BB-4741-8246-C2744D604A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axId val="399711104"/>
        <c:axId val="1"/>
      </c:barChart>
      <c:catAx>
        <c:axId val="39971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"/>
          <c:min val="0.95"/>
        </c:scaling>
        <c:delete val="0"/>
        <c:axPos val="l"/>
        <c:majorGridlines>
          <c:spPr>
            <a:ln w="3175">
              <a:solidFill>
                <a:schemeClr val="bg1">
                  <a:lumMod val="95000"/>
                </a:schemeClr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99711104"/>
        <c:crosses val="autoZero"/>
        <c:crossBetween val="between"/>
        <c:majorUnit val="0.01"/>
      </c:valAx>
      <c:spPr>
        <a:solidFill>
          <a:schemeClr val="bg1"/>
        </a:solidFill>
        <a:ln w="12700">
          <a:noFill/>
          <a:prstDash val="solid"/>
        </a:ln>
      </c:spPr>
    </c:plotArea>
    <c:legend>
      <c:legendPos val="t"/>
      <c:layout>
        <c:manualLayout>
          <c:xMode val="edge"/>
          <c:yMode val="edge"/>
          <c:x val="0.28463016539269237"/>
          <c:y val="0.18021473694280882"/>
          <c:w val="0.44307420905581463"/>
          <c:h val="3.7931066415566421E-2"/>
        </c:manualLayout>
      </c:layout>
      <c:overlay val="0"/>
      <c:spPr>
        <a:solidFill>
          <a:schemeClr val="bg1"/>
        </a:solidFill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6350">
      <a:noFill/>
    </a:ln>
  </c:spPr>
  <c:txPr>
    <a:bodyPr/>
    <a:lstStyle/>
    <a:p>
      <a:pPr>
        <a:defRPr sz="1925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de-DE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dirty="0"/>
              <a:t>Staatliche Abschlussprüfung der Unterstufe
an den deutschsprachigen Mittelschulen                                                          Schuljahr 2018/2019</a:t>
            </a:r>
          </a:p>
        </c:rich>
      </c:tx>
      <c:layout>
        <c:manualLayout>
          <c:xMode val="edge"/>
          <c:yMode val="edge"/>
          <c:x val="0.25386100650462168"/>
          <c:y val="1.4144271570014145E-3"/>
        </c:manualLayout>
      </c:layout>
      <c:overlay val="0"/>
      <c:spPr>
        <a:noFill/>
        <a:ln w="25400">
          <a:noFill/>
        </a:ln>
      </c:spPr>
    </c:title>
    <c:autoTitleDeleted val="0"/>
    <c:view3D>
      <c:rotX val="20"/>
      <c:rotY val="2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579150579150578"/>
          <c:y val="0.15417256011315417"/>
          <c:w val="0.68532818532818529"/>
          <c:h val="0.4780763790664781"/>
        </c:manualLayout>
      </c:layout>
      <c:pie3DChart>
        <c:varyColors val="1"/>
        <c:ser>
          <c:idx val="0"/>
          <c:order val="0"/>
          <c:spPr>
            <a:gradFill rotWithShape="0">
              <a:gsLst>
                <a:gs pos="0">
                  <a:srgbClr val="00FFFF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316-48A6-9DC4-C3A7A60E2816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316-48A6-9DC4-C3A7A60E2816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B316-48A6-9DC4-C3A7A60E2816}"/>
              </c:ext>
            </c:extLst>
          </c:dPt>
          <c:dPt>
            <c:idx val="3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FFFF" mc:Ignorable="a14" a14:legacySpreadsheetColorIndex="15"/>
                  </a:gs>
                  <a:gs pos="100000">
                    <a:srgbClr xmlns:mc="http://schemas.openxmlformats.org/markup-compatibility/2006" xmlns:a14="http://schemas.microsoft.com/office/drawing/2010/main" val="000202" mc:Ignorable="a14" a14:legacySpreadsheetColorIndex="15">
                      <a:gamma/>
                      <a:shade val="76471"/>
                      <a:invGamma/>
                    </a:srgbClr>
                  </a:gs>
                </a:gsLst>
                <a:lin ang="27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B316-48A6-9DC4-C3A7A60E2816}"/>
              </c:ext>
            </c:extLst>
          </c:dPt>
          <c:dLbls>
            <c:dLbl>
              <c:idx val="0"/>
              <c:layout>
                <c:manualLayout>
                  <c:x val="-0.20527073021081921"/>
                  <c:y val="5.7200770695742253E-4"/>
                </c:manualLayout>
              </c:layout>
              <c:tx>
                <c:rich>
                  <a:bodyPr/>
                  <a:lstStyle/>
                  <a:p>
                    <a:pPr>
                      <a:defRPr sz="1075" b="0" i="0" u="none" strike="noStrike" baseline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defRPr>
                    </a:pPr>
                    <a:fld id="{D1078D2B-30C8-49A5-8348-4D47C5A412A5}" type="CATEGORYNAME">
                      <a:rPr lang="de-DE" sz="12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75" b="0" i="0" u="none" strike="noStrike" baseline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defRPr>
                      </a:pPr>
                      <a:t>[RUBRIKENNAME]</a:t>
                    </a:fld>
                    <a:r>
                      <a:rPr lang="de-DE" sz="120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D3B15849-137D-40D0-9F89-2F78E7D0D9F4}" type="PERCENTAGE">
                      <a:rPr lang="de-DE" sz="140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75" b="0" i="0" u="none" strike="noStrike" baseline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defRPr>
                      </a:pPr>
                      <a:t>[PROZENTSATZ]</a:t>
                    </a:fld>
                    <a:endParaRPr lang="de-DE" sz="1200" b="1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numFmt formatCode="0.0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316-48A6-9DC4-C3A7A60E2816}"/>
                </c:ext>
              </c:extLst>
            </c:dLbl>
            <c:dLbl>
              <c:idx val="1"/>
              <c:layout>
                <c:manualLayout>
                  <c:x val="-0.17105573113584072"/>
                  <c:y val="6.7896215943304111E-2"/>
                </c:manualLayout>
              </c:layout>
              <c:tx>
                <c:rich>
                  <a:bodyPr/>
                  <a:lstStyle/>
                  <a:p>
                    <a:pPr>
                      <a:defRPr sz="1075" b="0" i="0" u="none" strike="noStrike" baseline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defRPr>
                    </a:pPr>
                    <a:fld id="{1BEB39D4-1797-44FE-8A56-DBD0F676376C}" type="CATEGORYNAME">
                      <a:rPr lang="en-US" sz="12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75" b="0" i="0" u="none" strike="noStrike" baseline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defRPr>
                      </a:pPr>
                      <a:t>[RUBRIKENNAME]</a:t>
                    </a:fld>
                    <a:r>
                      <a:rPr lang="en-US" sz="120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C77D7AC7-8822-42ED-96EE-2BCEB8980AFE}" type="PERCENTAGE">
                      <a:rPr lang="en-US" sz="140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75" b="0" i="0" u="none" strike="noStrike" baseline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defRPr>
                      </a:pPr>
                      <a:t>[PROZENTSATZ]</a:t>
                    </a:fld>
                    <a:endParaRPr lang="en-US" sz="1200" b="1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numFmt formatCode="0.0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316-48A6-9DC4-C3A7A60E2816}"/>
                </c:ext>
              </c:extLst>
            </c:dLbl>
            <c:dLbl>
              <c:idx val="2"/>
              <c:layout>
                <c:manualLayout>
                  <c:x val="0.21183039948051929"/>
                  <c:y val="6.099395991342671E-2"/>
                </c:manualLayout>
              </c:layout>
              <c:tx>
                <c:rich>
                  <a:bodyPr/>
                  <a:lstStyle/>
                  <a:p>
                    <a:pPr>
                      <a:defRPr sz="1075" b="0" i="0" u="none" strike="noStrike" baseline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defRPr>
                    </a:pPr>
                    <a:fld id="{A851C404-A02F-48B7-A25A-CA74FB45F48C}" type="CATEGORYNAME">
                      <a:rPr lang="en-US" sz="12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75" b="0" i="0" u="none" strike="noStrike" baseline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defRPr>
                      </a:pPr>
                      <a:t>[RUBRIKENNAME]</a:t>
                    </a:fld>
                    <a:r>
                      <a:rPr lang="en-US" baseline="0"/>
                      <a:t>
</a:t>
                    </a:r>
                    <a:fld id="{832C0C40-53AF-4102-B7CB-3922CE70D712}" type="PERCENTAGE">
                      <a:rPr lang="en-US" sz="140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75" b="0" i="0" u="none" strike="noStrike" baseline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defRPr>
                      </a:pPr>
                      <a:t>[PROZENTSATZ]</a:t>
                    </a:fld>
                    <a:endParaRPr lang="en-US" baseline="0"/>
                  </a:p>
                </c:rich>
              </c:tx>
              <c:numFmt formatCode="0.0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316-48A6-9DC4-C3A7A60E2816}"/>
                </c:ext>
              </c:extLst>
            </c:dLbl>
            <c:dLbl>
              <c:idx val="3"/>
              <c:layout>
                <c:manualLayout>
                  <c:x val="-1.2730698517757743E-2"/>
                  <c:y val="0.11474219187948041"/>
                </c:manualLayout>
              </c:layout>
              <c:tx>
                <c:rich>
                  <a:bodyPr/>
                  <a:lstStyle/>
                  <a:p>
                    <a:pPr>
                      <a:defRPr sz="1075" b="0" i="0" u="none" strike="noStrike" baseline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defRPr>
                    </a:pPr>
                    <a:fld id="{B155F7C5-5FD4-4FB8-8780-728F2B891314}" type="CATEGORYNAME">
                      <a:rPr lang="de-DE" sz="12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75" b="0" i="0" u="none" strike="noStrike" baseline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defRPr>
                      </a:pPr>
                      <a:t>[RUBRIKENNAME]</a:t>
                    </a:fld>
                    <a:r>
                      <a:rPr lang="de-DE" sz="120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35A63BDE-5B9C-413F-8E95-578DFED0FD0D}" type="PERCENTAGE">
                      <a:rPr lang="de-DE" sz="140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75" b="0" i="0" u="none" strike="noStrike" baseline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defRPr>
                      </a:pPr>
                      <a:t>[PROZENTSATZ]</a:t>
                    </a:fld>
                    <a:endParaRPr lang="de-DE" sz="1200" b="1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numFmt formatCode="0.0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316-48A6-9DC4-C3A7A60E2816}"/>
                </c:ext>
              </c:extLst>
            </c:dLbl>
            <c:numFmt formatCode="0.0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'2R_Daten'!$B$39:$B$42</c:f>
              <c:strCache>
                <c:ptCount val="4"/>
                <c:pt idx="0">
                  <c:v>zur Abschlussprüfung nicht zugelassen</c:v>
                </c:pt>
                <c:pt idx="1">
                  <c:v>Abschlussprüfung bestanden</c:v>
                </c:pt>
                <c:pt idx="2">
                  <c:v>Abschlussprüfung nicht bestanden</c:v>
                </c:pt>
                <c:pt idx="3">
                  <c:v>zur Abschlussprüfung nicht angetreten</c:v>
                </c:pt>
              </c:strCache>
            </c:strRef>
          </c:cat>
          <c:val>
            <c:numRef>
              <c:f>'2R_Daten'!$C$39:$C$42</c:f>
              <c:numCache>
                <c:formatCode>#,##0</c:formatCode>
                <c:ptCount val="4"/>
                <c:pt idx="0">
                  <c:v>39</c:v>
                </c:pt>
                <c:pt idx="1">
                  <c:v>4155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16-48A6-9DC4-C3A7A60E2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6350">
      <a:noFill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de-DE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541257064627227"/>
          <c:y val="0.19879041217642482"/>
          <c:w val="0.83577765552931393"/>
          <c:h val="0.697155673179170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'3R_Bewertungen_GR4_GR5_S6-7'!$D$5</c:f>
              <c:strCache>
                <c:ptCount val="1"/>
                <c:pt idx="0">
                  <c:v>2017/2018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3175">
              <a:solidFill>
                <a:srgbClr val="99CC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4786690367736921E-4"/>
                  <c:y val="-3.8867471879172858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F2-4C35-A779-56069D4C800F}"/>
                </c:ext>
              </c:extLst>
            </c:dLbl>
            <c:dLbl>
              <c:idx val="1"/>
              <c:layout>
                <c:manualLayout>
                  <c:x val="2.5937328217605637E-3"/>
                  <c:y val="-9.4080907742876141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F2-4C35-A779-56069D4C800F}"/>
                </c:ext>
              </c:extLst>
            </c:dLbl>
            <c:dLbl>
              <c:idx val="2"/>
              <c:layout>
                <c:manualLayout>
                  <c:x val="-3.0837747418745588E-3"/>
                  <c:y val="-2.8488873992182605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F2-4C35-A779-56069D4C800F}"/>
                </c:ext>
              </c:extLst>
            </c:dLbl>
            <c:dLbl>
              <c:idx val="3"/>
              <c:layout>
                <c:manualLayout>
                  <c:x val="2.084557808988861E-3"/>
                  <c:y val="-6.957863754768137E-4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F2-4C35-A779-56069D4C800F}"/>
                </c:ext>
              </c:extLst>
            </c:dLbl>
            <c:dLbl>
              <c:idx val="4"/>
              <c:layout>
                <c:manualLayout>
                  <c:x val="7.4304019983441657E-3"/>
                  <c:y val="-1.055944199139751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F2-4C35-A779-56069D4C800F}"/>
                </c:ext>
              </c:extLst>
            </c:dLbl>
            <c:dLbl>
              <c:idx val="5"/>
              <c:layout>
                <c:manualLayout>
                  <c:x val="-2.5140575778319582E-3"/>
                  <c:y val="9.6586702246315148E-4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F2-4C35-A779-56069D4C800F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68320053375041701"/>
                  <c:y val="0.63265446219188937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F2-4C35-A779-56069D4C800F}"/>
                </c:ext>
              </c:extLst>
            </c:dLbl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'3R_Bewertungen_GR4_GR5_S6-7'!$B$7:$B$12</c:f>
              <c:strCache>
                <c:ptCount val="6"/>
                <c:pt idx="0">
                  <c:v>SECHS</c:v>
                </c:pt>
                <c:pt idx="1">
                  <c:v>SIEBEN</c:v>
                </c:pt>
                <c:pt idx="2">
                  <c:v>ACHT</c:v>
                </c:pt>
                <c:pt idx="3">
                  <c:v>NEUN</c:v>
                </c:pt>
                <c:pt idx="4">
                  <c:v>ZEHN</c:v>
                </c:pt>
                <c:pt idx="5">
                  <c:v>ZEHN MIT AUSZEICHNUNG</c:v>
                </c:pt>
              </c:strCache>
            </c:strRef>
          </c:cat>
          <c:val>
            <c:numRef>
              <c:f>'3R_Bewertungen_GR4_GR5_S6-7'!$E$7:$E$12</c:f>
              <c:numCache>
                <c:formatCode>0.00%</c:formatCode>
                <c:ptCount val="6"/>
                <c:pt idx="0">
                  <c:v>0.10638297872340426</c:v>
                </c:pt>
                <c:pt idx="1">
                  <c:v>0.29935675408213758</c:v>
                </c:pt>
                <c:pt idx="2">
                  <c:v>0.30554181098466104</c:v>
                </c:pt>
                <c:pt idx="3">
                  <c:v>0.2102919346857991</c:v>
                </c:pt>
                <c:pt idx="4">
                  <c:v>5.9623948540326571E-2</c:v>
                </c:pt>
                <c:pt idx="5">
                  <c:v>1.880257298367145E-2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7F2-4C35-A779-56069D4C800F}"/>
            </c:ext>
          </c:extLst>
        </c:ser>
        <c:ser>
          <c:idx val="1"/>
          <c:order val="1"/>
          <c:tx>
            <c:strRef>
              <c:f>'3R_Bewertungen_GR4_GR5_S6-7'!$G$5</c:f>
              <c:strCache>
                <c:ptCount val="1"/>
                <c:pt idx="0">
                  <c:v>2018/2019</c:v>
                </c:pt>
              </c:strCache>
            </c:strRef>
          </c:tx>
          <c:spPr>
            <a:solidFill>
              <a:srgbClr val="66FFFF"/>
            </a:solidFill>
            <a:ln w="3175">
              <a:solidFill>
                <a:srgbClr val="CC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2542298167586854E-3"/>
                  <c:y val="5.5503405106959911E-4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F2-4C35-A779-56069D4C800F}"/>
                </c:ext>
              </c:extLst>
            </c:dLbl>
            <c:dLbl>
              <c:idx val="1"/>
              <c:layout>
                <c:manualLayout>
                  <c:x val="-5.7856474728619598E-4"/>
                  <c:y val="3.3006743394286492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F2-4C35-A779-56069D4C800F}"/>
                </c:ext>
              </c:extLst>
            </c:dLbl>
            <c:dLbl>
              <c:idx val="2"/>
              <c:layout>
                <c:manualLayout>
                  <c:x val="-2.8772564697113027E-3"/>
                  <c:y val="-1.3536364429969252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7F2-4C35-A779-56069D4C800F}"/>
                </c:ext>
              </c:extLst>
            </c:dLbl>
            <c:dLbl>
              <c:idx val="3"/>
              <c:layout>
                <c:manualLayout>
                  <c:x val="3.7132970888538223E-3"/>
                  <c:y val="4.3284034095255773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F2-4C35-A779-56069D4C800F}"/>
                </c:ext>
              </c:extLst>
            </c:dLbl>
            <c:dLbl>
              <c:idx val="4"/>
              <c:layout>
                <c:manualLayout>
                  <c:x val="3.4763162515992848E-4"/>
                  <c:y val="4.7610066485535164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7F2-4C35-A779-56069D4C800F}"/>
                </c:ext>
              </c:extLst>
            </c:dLbl>
            <c:dLbl>
              <c:idx val="5"/>
              <c:layout>
                <c:manualLayout>
                  <c:x val="-1.240453569675054E-3"/>
                  <c:y val="5.9999719788633409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7F2-4C35-A779-56069D4C800F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7088005537504326"/>
                  <c:y val="0.62585172603928851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7F2-4C35-A779-56069D4C800F}"/>
                </c:ext>
              </c:extLst>
            </c:dLbl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'3R_Bewertungen_GR4_GR5_S6-7'!$B$7:$B$12</c:f>
              <c:strCache>
                <c:ptCount val="6"/>
                <c:pt idx="0">
                  <c:v>SECHS</c:v>
                </c:pt>
                <c:pt idx="1">
                  <c:v>SIEBEN</c:v>
                </c:pt>
                <c:pt idx="2">
                  <c:v>ACHT</c:v>
                </c:pt>
                <c:pt idx="3">
                  <c:v>NEUN</c:v>
                </c:pt>
                <c:pt idx="4">
                  <c:v>ZEHN</c:v>
                </c:pt>
                <c:pt idx="5">
                  <c:v>ZEHN MIT AUSZEICHNUNG</c:v>
                </c:pt>
              </c:strCache>
            </c:strRef>
          </c:cat>
          <c:val>
            <c:numRef>
              <c:f>'3R_Bewertungen_GR4_GR5_S6-7'!$H$7:$H$12</c:f>
              <c:numCache>
                <c:formatCode>0.00%</c:formatCode>
                <c:ptCount val="6"/>
                <c:pt idx="0">
                  <c:v>0.10613718411552346</c:v>
                </c:pt>
                <c:pt idx="1">
                  <c:v>0.29169675090252706</c:v>
                </c:pt>
                <c:pt idx="2">
                  <c:v>0.31696750902527077</c:v>
                </c:pt>
                <c:pt idx="3">
                  <c:v>0.21227436823104692</c:v>
                </c:pt>
                <c:pt idx="4">
                  <c:v>5.1263537906137184E-2</c:v>
                </c:pt>
                <c:pt idx="5">
                  <c:v>2.1660649819494584E-2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7F2-4C35-A779-56069D4C8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1448952"/>
        <c:axId val="1"/>
      </c:barChart>
      <c:catAx>
        <c:axId val="491448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sz="1600" dirty="0"/>
                  <a:t>Bewertungen im Vergleich mit dem Vorjahr</a:t>
                </a:r>
              </a:p>
            </c:rich>
          </c:tx>
          <c:layout>
            <c:manualLayout>
              <c:xMode val="edge"/>
              <c:yMode val="edge"/>
              <c:x val="0.25760016797900259"/>
              <c:y val="2.9478458049886622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0.45"/>
          <c:min val="0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sz="1200"/>
                  <a:t>Kandidatinnen und Kandidaten in Prozent</a:t>
                </a:r>
              </a:p>
            </c:rich>
          </c:tx>
          <c:layout>
            <c:manualLayout>
              <c:xMode val="edge"/>
              <c:yMode val="edge"/>
              <c:x val="1.6346526013238674E-2"/>
              <c:y val="8.6418969320869121E-2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491448952"/>
        <c:crosses val="autoZero"/>
        <c:crossBetween val="between"/>
        <c:majorUnit val="0.05"/>
        <c:minorUnit val="0.01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311163230967169"/>
          <c:y val="0.21093001221034105"/>
          <c:w val="0.11722020525877379"/>
          <c:h val="9.7821105695121452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6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Erfolgsquoten an den deutschsprachigen Berufsfachschulen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Schuljahre 2017/2018 und 2018/2019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 sz="1400" b="1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c:rich>
      </c:tx>
      <c:layout>
        <c:manualLayout>
          <c:xMode val="edge"/>
          <c:yMode val="edge"/>
          <c:x val="0.22389878137469768"/>
          <c:y val="3.5822915673507077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625"/>
          <c:y val="0.20275037436274207"/>
          <c:w val="0.84791666666666665"/>
          <c:h val="0.723175530791218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DATEN_BF!$A$31</c:f>
              <c:strCache>
                <c:ptCount val="1"/>
                <c:pt idx="0">
                  <c:v>2017/18</c:v>
                </c:pt>
              </c:strCache>
            </c:strRef>
          </c:tx>
          <c:spPr>
            <a:solidFill>
              <a:srgbClr val="FFCC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.0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Verdan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DATEN_BF!$B$30:$E$30</c:f>
              <c:strCache>
                <c:ptCount val="4"/>
                <c:pt idx="0">
                  <c:v>4. Klasse</c:v>
                </c:pt>
                <c:pt idx="1">
                  <c:v>3. Klasse</c:v>
                </c:pt>
                <c:pt idx="2">
                  <c:v>2. Klasse</c:v>
                </c:pt>
                <c:pt idx="3">
                  <c:v>1. Klasse</c:v>
                </c:pt>
              </c:strCache>
            </c:strRef>
          </c:cat>
          <c:val>
            <c:numRef>
              <c:f>DATEN_BF!$B$31:$E$31</c:f>
              <c:numCache>
                <c:formatCode>0.0%</c:formatCode>
                <c:ptCount val="4"/>
                <c:pt idx="0">
                  <c:v>0.91333333333333333</c:v>
                </c:pt>
                <c:pt idx="1">
                  <c:v>0.93323216995447644</c:v>
                </c:pt>
                <c:pt idx="2">
                  <c:v>0.7871536523929471</c:v>
                </c:pt>
                <c:pt idx="3">
                  <c:v>0.75847808105872627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24-4475-A2D6-EED1C45DA9F8}"/>
            </c:ext>
          </c:extLst>
        </c:ser>
        <c:ser>
          <c:idx val="1"/>
          <c:order val="1"/>
          <c:tx>
            <c:strRef>
              <c:f>DATEN_BF!$A$32</c:f>
              <c:strCache>
                <c:ptCount val="1"/>
                <c:pt idx="0">
                  <c:v>2018/19</c:v>
                </c:pt>
              </c:strCache>
            </c:strRef>
          </c:tx>
          <c:spPr>
            <a:solidFill>
              <a:srgbClr val="6666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.0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Verdan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DATEN_BF!$B$30:$E$30</c:f>
              <c:strCache>
                <c:ptCount val="4"/>
                <c:pt idx="0">
                  <c:v>4. Klasse</c:v>
                </c:pt>
                <c:pt idx="1">
                  <c:v>3. Klasse</c:v>
                </c:pt>
                <c:pt idx="2">
                  <c:v>2. Klasse</c:v>
                </c:pt>
                <c:pt idx="3">
                  <c:v>1. Klasse</c:v>
                </c:pt>
              </c:strCache>
            </c:strRef>
          </c:cat>
          <c:val>
            <c:numRef>
              <c:f>DATEN_BF!$B$32:$E$32</c:f>
              <c:numCache>
                <c:formatCode>0.0%</c:formatCode>
                <c:ptCount val="4"/>
                <c:pt idx="0">
                  <c:v>0.92026578073089704</c:v>
                </c:pt>
                <c:pt idx="1">
                  <c:v>0.87596153846153846</c:v>
                </c:pt>
                <c:pt idx="2">
                  <c:v>0.80892255892255893</c:v>
                </c:pt>
                <c:pt idx="3">
                  <c:v>0.75799086757990863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24-4475-A2D6-EED1C45DA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0418448"/>
        <c:axId val="1"/>
      </c:barChart>
      <c:catAx>
        <c:axId val="6104184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defRPr>
            </a:pPr>
            <a:endParaRPr lang="de-DE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t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0.0%" sourceLinked="0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defRPr>
            </a:pPr>
            <a:endParaRPr lang="de-DE"/>
          </a:p>
        </c:txPr>
        <c:crossAx val="610418448"/>
        <c:crosses val="autoZero"/>
        <c:crossBetween val="between"/>
      </c:valAx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8648032403423277"/>
          <c:y val="0.94207014651090182"/>
          <c:w val="0.22812500000000002"/>
          <c:h val="5.0505061234967896E-2"/>
        </c:manualLayout>
      </c:layout>
      <c:overlay val="0"/>
      <c:spPr>
        <a:solidFill>
          <a:srgbClr val="FFFFFF"/>
        </a:solidFill>
        <a:ln w="3175">
          <a:solidFill>
            <a:srgbClr val="FFFFFF"/>
          </a:solidFill>
          <a:prstDash val="solid"/>
        </a:ln>
      </c:spPr>
      <c:txPr>
        <a:bodyPr/>
        <a:lstStyle/>
        <a:p>
          <a:pPr>
            <a:defRPr sz="1180" b="0" i="0" u="none" strike="noStrike" baseline="0">
              <a:solidFill>
                <a:srgbClr val="000000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defRPr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Ergebnisse in der Lehrlingsausbildung an den deutschen Berufs- und Fachschulen - Schuljahr 2018/2019</a:t>
            </a:r>
          </a:p>
        </c:rich>
      </c:tx>
      <c:layout>
        <c:manualLayout>
          <c:xMode val="edge"/>
          <c:yMode val="edge"/>
          <c:x val="0.1114583222770565"/>
          <c:y val="2.020195928532025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624999999999997E-2"/>
          <c:y val="0.22370831345536768"/>
          <c:w val="0.84895833333333337"/>
          <c:h val="0.707268146676512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DATEN_BF!$A$17</c:f>
              <c:strCache>
                <c:ptCount val="1"/>
                <c:pt idx="0">
                  <c:v>Nicht versetzt</c:v>
                </c:pt>
              </c:strCache>
            </c:strRef>
          </c:tx>
          <c:spPr>
            <a:solidFill>
              <a:srgbClr val="3366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Verdan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5DA-4941-AFF2-835A8BE1ED13}"/>
                </c:ext>
              </c:extLst>
            </c:dLbl>
            <c:dLbl>
              <c:idx val="1"/>
              <c:layout>
                <c:manualLayout>
                  <c:x val="9.3248031496062922E-3"/>
                  <c:y val="-5.6352501391871479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Verdan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DA-4941-AFF2-835A8BE1ED13}"/>
                </c:ext>
              </c:extLst>
            </c:dLbl>
            <c:dLbl>
              <c:idx val="2"/>
              <c:layout>
                <c:manualLayout>
                  <c:x val="1.4648622047244084E-2"/>
                  <c:y val="-5.5510838922912531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Verdan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DA-4941-AFF2-835A8BE1ED13}"/>
                </c:ext>
              </c:extLst>
            </c:dLbl>
            <c:dLbl>
              <c:idx val="3"/>
              <c:layout>
                <c:manualLayout>
                  <c:x val="2.1114142248297954E-2"/>
                  <c:y val="4.845343411455582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Verdan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DA-4941-AFF2-835A8BE1ED1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5DA-4941-AFF2-835A8BE1ED13}"/>
                </c:ext>
              </c:extLst>
            </c:dLbl>
            <c:numFmt formatCode="0.0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Verdan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DATEN_BF!$B$16:$F$16</c:f>
              <c:strCache>
                <c:ptCount val="5"/>
                <c:pt idx="0">
                  <c:v>1. Klasse</c:v>
                </c:pt>
                <c:pt idx="1">
                  <c:v>2. Klasse</c:v>
                </c:pt>
                <c:pt idx="2">
                  <c:v>3. Klasse</c:v>
                </c:pt>
                <c:pt idx="3">
                  <c:v>4. Klasse</c:v>
                </c:pt>
                <c:pt idx="4">
                  <c:v>5. Klasse</c:v>
                </c:pt>
              </c:strCache>
            </c:strRef>
          </c:cat>
          <c:val>
            <c:numRef>
              <c:f>DATEN_BF!$B$17:$F$17</c:f>
              <c:numCache>
                <c:formatCode>0.00%</c:formatCode>
                <c:ptCount val="5"/>
                <c:pt idx="0">
                  <c:v>0.11764705882352941</c:v>
                </c:pt>
                <c:pt idx="1">
                  <c:v>0.06</c:v>
                </c:pt>
                <c:pt idx="2">
                  <c:v>3.7484885126964934E-2</c:v>
                </c:pt>
                <c:pt idx="3">
                  <c:v>5.2854122621564484E-2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DA-4941-AFF2-835A8BE1ED13}"/>
            </c:ext>
          </c:extLst>
        </c:ser>
        <c:ser>
          <c:idx val="1"/>
          <c:order val="1"/>
          <c:tx>
            <c:strRef>
              <c:f>DATEN_BF!$A$18</c:f>
              <c:strCache>
                <c:ptCount val="1"/>
                <c:pt idx="0">
                  <c:v>Aufgeschoben</c:v>
                </c:pt>
              </c:strCache>
            </c:strRef>
          </c:tx>
          <c:spPr>
            <a:solidFill>
              <a:srgbClr val="3333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2317193922955959E-2"/>
                  <c:y val="5.639628257598981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Verdan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813336709395964E-2"/>
                      <c:h val="2.78603031035767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5DA-4941-AFF2-835A8BE1ED13}"/>
                </c:ext>
              </c:extLst>
            </c:dLbl>
            <c:dLbl>
              <c:idx val="1"/>
              <c:layout>
                <c:manualLayout>
                  <c:x val="8.5728501318163512E-3"/>
                  <c:y val="6.2655990419669169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Verdan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DA-4941-AFF2-835A8BE1ED13}"/>
                </c:ext>
              </c:extLst>
            </c:dLbl>
            <c:dLbl>
              <c:idx val="2"/>
              <c:layout>
                <c:manualLayout>
                  <c:x val="2.6742420901708554E-2"/>
                  <c:y val="6.0712246442901692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defRPr>
                    </a:pPr>
                    <a:r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0,36%</a:t>
                    </a:r>
                  </a:p>
                </c:rich>
              </c:tx>
              <c:numFmt formatCode="0.00%" sourceLinked="0"/>
              <c:spPr>
                <a:noFill/>
                <a:ln w="25400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245825104271858E-2"/>
                      <c:h val="3.95229427027937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5DA-4941-AFF2-835A8BE1ED1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5DA-4941-AFF2-835A8BE1ED1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5DA-4941-AFF2-835A8BE1ED13}"/>
                </c:ext>
              </c:extLst>
            </c:dLbl>
            <c:numFmt formatCode="0.0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Verdan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DATEN_BF!$B$16:$F$16</c:f>
              <c:strCache>
                <c:ptCount val="5"/>
                <c:pt idx="0">
                  <c:v>1. Klasse</c:v>
                </c:pt>
                <c:pt idx="1">
                  <c:v>2. Klasse</c:v>
                </c:pt>
                <c:pt idx="2">
                  <c:v>3. Klasse</c:v>
                </c:pt>
                <c:pt idx="3">
                  <c:v>4. Klasse</c:v>
                </c:pt>
                <c:pt idx="4">
                  <c:v>5. Klasse</c:v>
                </c:pt>
              </c:strCache>
            </c:strRef>
          </c:cat>
          <c:val>
            <c:numRef>
              <c:f>DATEN_BF!$B$18:$F$18</c:f>
              <c:numCache>
                <c:formatCode>0.00%</c:formatCode>
                <c:ptCount val="5"/>
                <c:pt idx="0">
                  <c:v>2.2197558268590455E-2</c:v>
                </c:pt>
                <c:pt idx="1">
                  <c:v>1.5555555555555555E-2</c:v>
                </c:pt>
                <c:pt idx="2">
                  <c:v>3.6275695284159614E-3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5DA-4941-AFF2-835A8BE1ED13}"/>
            </c:ext>
          </c:extLst>
        </c:ser>
        <c:ser>
          <c:idx val="2"/>
          <c:order val="2"/>
          <c:tx>
            <c:strRef>
              <c:f>DATEN_BF!$A$19</c:f>
              <c:strCache>
                <c:ptCount val="1"/>
                <c:pt idx="0">
                  <c:v>Versetzt</c:v>
                </c:pt>
              </c:strCache>
            </c:strRef>
          </c:tx>
          <c:spPr>
            <a:solidFill>
              <a:srgbClr val="99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Verdan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85DA-4941-AFF2-835A8BE1ED13}"/>
                </c:ext>
              </c:extLst>
            </c:dLbl>
            <c:dLbl>
              <c:idx val="1"/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Verdan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5DA-4941-AFF2-835A8BE1ED13}"/>
                </c:ext>
              </c:extLst>
            </c:dLbl>
            <c:numFmt formatCode="0.0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Verdan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DATEN_BF!$B$16:$F$16</c:f>
              <c:strCache>
                <c:ptCount val="5"/>
                <c:pt idx="0">
                  <c:v>1. Klasse</c:v>
                </c:pt>
                <c:pt idx="1">
                  <c:v>2. Klasse</c:v>
                </c:pt>
                <c:pt idx="2">
                  <c:v>3. Klasse</c:v>
                </c:pt>
                <c:pt idx="3">
                  <c:v>4. Klasse</c:v>
                </c:pt>
                <c:pt idx="4">
                  <c:v>5. Klasse</c:v>
                </c:pt>
              </c:strCache>
            </c:strRef>
          </c:cat>
          <c:val>
            <c:numRef>
              <c:f>DATEN_BF!$B$19:$F$19</c:f>
              <c:numCache>
                <c:formatCode>0.00%</c:formatCode>
                <c:ptCount val="5"/>
                <c:pt idx="0">
                  <c:v>0.86015538290788018</c:v>
                </c:pt>
                <c:pt idx="1">
                  <c:v>0.9244444444444444</c:v>
                </c:pt>
                <c:pt idx="2">
                  <c:v>0.95888754534461906</c:v>
                </c:pt>
                <c:pt idx="3">
                  <c:v>0.94714587737843547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5DA-4941-AFF2-835A8BE1E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8992840"/>
        <c:axId val="1"/>
      </c:barChart>
      <c:catAx>
        <c:axId val="6089928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defRPr>
            </a:pPr>
            <a:endParaRPr lang="de-DE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t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defRPr>
            </a:pPr>
            <a:endParaRPr lang="de-DE"/>
          </a:p>
        </c:txPr>
        <c:crossAx val="608992840"/>
        <c:crosses val="autoZero"/>
        <c:crossBetween val="between"/>
      </c:valAx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95482987959865"/>
          <c:y val="0.94119525935026827"/>
          <c:w val="0.44270827919177147"/>
          <c:h val="5.0505075588397563E-2"/>
        </c:manualLayout>
      </c:layout>
      <c:overlay val="0"/>
      <c:spPr>
        <a:solidFill>
          <a:srgbClr val="FFFFFF"/>
        </a:solidFill>
        <a:ln w="3175">
          <a:solidFill>
            <a:srgbClr val="FFFFFF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3175">
      <a:solidFill>
        <a:srgbClr val="FFFFFF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de-D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r>
              <a:rPr lang="de-DE" dirty="0"/>
              <a:t>Lehrabschlussprüfungen - Schuljahr 2018/2019</a:t>
            </a:r>
          </a:p>
        </c:rich>
      </c:tx>
      <c:layout>
        <c:manualLayout>
          <c:xMode val="edge"/>
          <c:yMode val="edge"/>
          <c:x val="0.21770832662227521"/>
          <c:y val="2.0201925384488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18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771027469457364E-2"/>
          <c:y val="0.23849622279333005"/>
          <c:w val="0.93672204731915665"/>
          <c:h val="0.60157274613706824"/>
        </c:manualLayout>
      </c:layout>
      <c:pie3DChart>
        <c:varyColors val="1"/>
        <c:ser>
          <c:idx val="0"/>
          <c:order val="0"/>
          <c:spPr>
            <a:solidFill>
              <a:srgbClr val="99CCFF"/>
            </a:solidFill>
            <a:ln w="12700">
              <a:solidFill>
                <a:srgbClr val="000000"/>
              </a:solidFill>
              <a:prstDash val="solid"/>
            </a:ln>
          </c:spPr>
          <c:explosion val="6"/>
          <c:dPt>
            <c:idx val="0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E25-4AF4-A18B-5A5F095E898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7E25-4AF4-A18B-5A5F095E898C}"/>
              </c:ext>
            </c:extLst>
          </c:dPt>
          <c:dLbls>
            <c:dLbl>
              <c:idx val="0"/>
              <c:layout>
                <c:manualLayout>
                  <c:x val="0.16226922491109827"/>
                  <c:y val="-0.28038068725690024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25-4AF4-A18B-5A5F095E898C}"/>
                </c:ext>
              </c:extLst>
            </c:dLbl>
            <c:dLbl>
              <c:idx val="1"/>
              <c:layout>
                <c:manualLayout>
                  <c:x val="-0.13926467477730115"/>
                  <c:y val="0.11811618666506411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50" b="1" i="0" u="none" strike="noStrike" baseline="0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04798394718539"/>
                      <c:h val="0.145191087418384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E25-4AF4-A18B-5A5F095E898C}"/>
                </c:ext>
              </c:extLst>
            </c:dLbl>
            <c:numFmt formatCode="0.0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5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DATEN_BF!$A$23:$A$24</c:f>
              <c:strCache>
                <c:ptCount val="2"/>
                <c:pt idx="0">
                  <c:v>Nicht bestanden: 115</c:v>
                </c:pt>
                <c:pt idx="1">
                  <c:v>Bestanden: 881</c:v>
                </c:pt>
              </c:strCache>
            </c:strRef>
          </c:cat>
          <c:val>
            <c:numRef>
              <c:f>DATEN_BF!$B$23:$B$24</c:f>
              <c:numCache>
                <c:formatCode>0.0%</c:formatCode>
                <c:ptCount val="2"/>
                <c:pt idx="0">
                  <c:v>0.11546184738955824</c:v>
                </c:pt>
                <c:pt idx="1">
                  <c:v>0.88453815261044177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25-4AF4-A18B-5A5F095E8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600" dirty="0"/>
              <a:t>Versetzungen, aufgeschobene Gesamtbewertung und Nicht-Versetzungen an den deutschsprachigen Oberschulen </a:t>
            </a:r>
          </a:p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600" dirty="0"/>
              <a:t>Schuljahr 2018/2019</a:t>
            </a:r>
          </a:p>
        </c:rich>
      </c:tx>
      <c:layout>
        <c:manualLayout>
          <c:xMode val="edge"/>
          <c:yMode val="edge"/>
          <c:x val="0.16958140403754418"/>
          <c:y val="1.44684320789753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779141104294479"/>
          <c:y val="0.38658851583401871"/>
          <c:w val="0.85398773006134965"/>
          <c:h val="0.594416588065472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'V-Aufh-NV_S11'!$B$1</c:f>
              <c:strCache>
                <c:ptCount val="1"/>
                <c:pt idx="0">
                  <c:v>im Juni versetzt</c:v>
                </c:pt>
              </c:strCache>
            </c:strRef>
          </c:tx>
          <c:spPr>
            <a:solidFill>
              <a:srgbClr val="D4E482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059481630027088E-2"/>
                  <c:y val="2.310015773503648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14-473C-A5AD-3A27167AE4A2}"/>
                </c:ext>
              </c:extLst>
            </c:dLbl>
            <c:dLbl>
              <c:idx val="1"/>
              <c:layout>
                <c:manualLayout>
                  <c:x val="3.2533904166421865E-2"/>
                  <c:y val="-6.1720610535860381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14-473C-A5AD-3A27167AE4A2}"/>
                </c:ext>
              </c:extLst>
            </c:dLbl>
            <c:dLbl>
              <c:idx val="2"/>
              <c:layout>
                <c:manualLayout>
                  <c:x val="3.9831146582886758E-2"/>
                  <c:y val="1.749897080204581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14-473C-A5AD-3A27167AE4A2}"/>
                </c:ext>
              </c:extLst>
            </c:dLbl>
            <c:dLbl>
              <c:idx val="3"/>
              <c:layout>
                <c:manualLayout>
                  <c:x val="3.5970865957653975E-2"/>
                  <c:y val="3.493552746521189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14-473C-A5AD-3A27167AE4A2}"/>
                </c:ext>
              </c:extLst>
            </c:dLbl>
            <c:dLbl>
              <c:idx val="4"/>
              <c:layout>
                <c:manualLayout>
                  <c:x val="3.4825276423191616E-2"/>
                  <c:y val="5.6613704226746641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14-473C-A5AD-3A27167AE4A2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'V-Aufh-NV_S11'!$A$2:$A$6</c:f>
              <c:strCache>
                <c:ptCount val="5"/>
                <c:pt idx="0">
                  <c:v>1. Klasse</c:v>
                </c:pt>
                <c:pt idx="1">
                  <c:v>2. Klasse</c:v>
                </c:pt>
                <c:pt idx="2">
                  <c:v>3. Klasse</c:v>
                </c:pt>
                <c:pt idx="3">
                  <c:v>4. Klasse</c:v>
                </c:pt>
                <c:pt idx="4">
                  <c:v>5. Klasse</c:v>
                </c:pt>
              </c:strCache>
            </c:strRef>
          </c:cat>
          <c:val>
            <c:numRef>
              <c:f>'V-Aufh-NV_S11'!$B$2:$B$6</c:f>
              <c:numCache>
                <c:formatCode>#,##0</c:formatCode>
                <c:ptCount val="5"/>
                <c:pt idx="0">
                  <c:v>2187</c:v>
                </c:pt>
                <c:pt idx="1">
                  <c:v>2179</c:v>
                </c:pt>
                <c:pt idx="2">
                  <c:v>2085</c:v>
                </c:pt>
                <c:pt idx="3">
                  <c:v>2030</c:v>
                </c:pt>
                <c:pt idx="4">
                  <c:v>2344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C14-473C-A5AD-3A27167AE4A2}"/>
            </c:ext>
          </c:extLst>
        </c:ser>
        <c:ser>
          <c:idx val="1"/>
          <c:order val="1"/>
          <c:tx>
            <c:strRef>
              <c:f>'V-Aufh-NV_S11'!$C$1</c:f>
              <c:strCache>
                <c:ptCount val="1"/>
                <c:pt idx="0">
                  <c:v>aufgeschobene Gesamtbewertung</c:v>
                </c:pt>
              </c:strCache>
            </c:strRef>
          </c:tx>
          <c:spPr>
            <a:solidFill>
              <a:srgbClr val="7AD6E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2089947495464437E-2"/>
                  <c:y val="4.282406160411922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C14-473C-A5AD-3A27167AE4A2}"/>
                </c:ext>
              </c:extLst>
            </c:dLbl>
            <c:dLbl>
              <c:idx val="1"/>
              <c:layout>
                <c:manualLayout>
                  <c:x val="-3.5633260871133759E-3"/>
                  <c:y val="2.704784337431017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14-473C-A5AD-3A27167AE4A2}"/>
                </c:ext>
              </c:extLst>
            </c:dLbl>
            <c:dLbl>
              <c:idx val="2"/>
              <c:layout>
                <c:manualLayout>
                  <c:x val="-4.8710221982446456E-3"/>
                  <c:y val="5.071501222823737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C14-473C-A5AD-3A27167AE4A2}"/>
                </c:ext>
              </c:extLst>
            </c:dLbl>
            <c:dLbl>
              <c:idx val="3"/>
              <c:layout>
                <c:manualLayout>
                  <c:x val="3.2587690855911955E-4"/>
                  <c:y val="1.521162359612970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C14-473C-A5AD-3A27167AE4A2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'V-Aufh-NV_S11'!$A$2:$A$6</c:f>
              <c:strCache>
                <c:ptCount val="5"/>
                <c:pt idx="0">
                  <c:v>1. Klasse</c:v>
                </c:pt>
                <c:pt idx="1">
                  <c:v>2. Klasse</c:v>
                </c:pt>
                <c:pt idx="2">
                  <c:v>3. Klasse</c:v>
                </c:pt>
                <c:pt idx="3">
                  <c:v>4. Klasse</c:v>
                </c:pt>
                <c:pt idx="4">
                  <c:v>5. Klasse</c:v>
                </c:pt>
              </c:strCache>
            </c:strRef>
          </c:cat>
          <c:val>
            <c:numRef>
              <c:f>'V-Aufh-NV_S11'!$C$2:$C$6</c:f>
              <c:numCache>
                <c:formatCode>#,##0</c:formatCode>
                <c:ptCount val="5"/>
                <c:pt idx="0">
                  <c:v>393</c:v>
                </c:pt>
                <c:pt idx="1">
                  <c:v>316</c:v>
                </c:pt>
                <c:pt idx="2">
                  <c:v>276</c:v>
                </c:pt>
                <c:pt idx="3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C14-473C-A5AD-3A27167AE4A2}"/>
            </c:ext>
          </c:extLst>
        </c:ser>
        <c:ser>
          <c:idx val="2"/>
          <c:order val="2"/>
          <c:tx>
            <c:strRef>
              <c:f>'V-Aufh-NV_S11'!$D$1</c:f>
              <c:strCache>
                <c:ptCount val="1"/>
                <c:pt idx="0">
                  <c:v>im Juni nicht versetzt</c:v>
                </c:pt>
              </c:strCache>
            </c:strRef>
          </c:tx>
          <c:spPr>
            <a:solidFill>
              <a:srgbClr val="FF505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2765278134247701E-2"/>
                  <c:y val="2.310197658118629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C14-473C-A5AD-3A27167AE4A2}"/>
                </c:ext>
              </c:extLst>
            </c:dLbl>
            <c:dLbl>
              <c:idx val="1"/>
              <c:layout>
                <c:manualLayout>
                  <c:x val="4.9861281325622508E-2"/>
                  <c:y val="2.704668925309960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C14-473C-A5AD-3A27167AE4A2}"/>
                </c:ext>
              </c:extLst>
            </c:dLbl>
            <c:dLbl>
              <c:idx val="2"/>
              <c:layout>
                <c:manualLayout>
                  <c:x val="4.0786013867801327E-2"/>
                  <c:y val="2.424842493629395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C14-473C-A5AD-3A27167AE4A2}"/>
                </c:ext>
              </c:extLst>
            </c:dLbl>
            <c:dLbl>
              <c:idx val="3"/>
              <c:layout>
                <c:manualLayout>
                  <c:x val="2.893569107367755E-2"/>
                  <c:y val="5.465943133429518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C14-473C-A5AD-3A27167AE4A2}"/>
                </c:ext>
              </c:extLst>
            </c:dLbl>
            <c:dLbl>
              <c:idx val="4"/>
              <c:layout>
                <c:manualLayout>
                  <c:x val="2.4822876783534009E-2"/>
                  <c:y val="1.915604270218529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C14-473C-A5AD-3A27167AE4A2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'V-Aufh-NV_S11'!$A$2:$A$6</c:f>
              <c:strCache>
                <c:ptCount val="5"/>
                <c:pt idx="0">
                  <c:v>1. Klasse</c:v>
                </c:pt>
                <c:pt idx="1">
                  <c:v>2. Klasse</c:v>
                </c:pt>
                <c:pt idx="2">
                  <c:v>3. Klasse</c:v>
                </c:pt>
                <c:pt idx="3">
                  <c:v>4. Klasse</c:v>
                </c:pt>
                <c:pt idx="4">
                  <c:v>5. Klasse</c:v>
                </c:pt>
              </c:strCache>
            </c:strRef>
          </c:cat>
          <c:val>
            <c:numRef>
              <c:f>'V-Aufh-NV_S11'!$D$2:$D$6</c:f>
              <c:numCache>
                <c:formatCode>#,##0</c:formatCode>
                <c:ptCount val="5"/>
                <c:pt idx="0">
                  <c:v>432</c:v>
                </c:pt>
                <c:pt idx="1">
                  <c:v>148</c:v>
                </c:pt>
                <c:pt idx="2">
                  <c:v>85</c:v>
                </c:pt>
                <c:pt idx="3">
                  <c:v>37</c:v>
                </c:pt>
                <c:pt idx="4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C14-473C-A5AD-3A27167AE4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4856232"/>
        <c:axId val="1"/>
      </c:barChart>
      <c:catAx>
        <c:axId val="4948562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t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4948562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</c:legendEntry>
      <c:legendEntry>
        <c:idx val="1"/>
        <c:txPr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</c:legendEntry>
      <c:legendEntry>
        <c:idx val="2"/>
        <c:txPr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</c:legendEntry>
      <c:layout>
        <c:manualLayout>
          <c:xMode val="edge"/>
          <c:yMode val="edge"/>
          <c:x val="0.19366967738351654"/>
          <c:y val="0.21345088640944657"/>
          <c:w val="0.62453984406740315"/>
          <c:h val="7.1005983407003731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0.63776</cdr:x>
      <cdr:y>0.27708</cdr:y>
    </cdr:from>
    <cdr:to>
      <cdr:x>0.91981</cdr:x>
      <cdr:y>0.30804</cdr:y>
    </cdr:to>
    <cdr:sp macro="" textlink="">
      <cdr:nvSpPr>
        <cdr:cNvPr id="25601" name="Text Box 1025">
          <a:extLst xmlns:a="http://schemas.openxmlformats.org/drawingml/2006/main">
            <a:ext uri="{FF2B5EF4-FFF2-40B4-BE49-F238E27FC236}">
              <a16:creationId xmlns:a16="http://schemas.microsoft.com/office/drawing/2014/main" id="{D0D29545-954A-4655-9C45-5BC8779D1BFF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02721" y="1530727"/>
          <a:ext cx="2831598" cy="1710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Quelle: Deutsche Bildungsdirektion</a:t>
          </a:r>
        </a:p>
      </cdr:txBody>
    </cdr:sp>
  </cdr:relSizeAnchor>
  <cdr:relSizeAnchor xmlns:cdr="http://schemas.openxmlformats.org/drawingml/2006/chartDrawing">
    <cdr:from>
      <cdr:x>0.81746</cdr:x>
      <cdr:y>0.00861</cdr:y>
    </cdr:from>
    <cdr:to>
      <cdr:x>0.81746</cdr:x>
      <cdr:y>0.00861</cdr:y>
    </cdr:to>
    <cdr:pic>
      <cdr:nvPicPr>
        <cdr:cNvPr id="25602" name="Picture 1026" descr="SA_ Logo ohne Wappen RGB_06">
          <a:extLst xmlns:a="http://schemas.openxmlformats.org/drawingml/2006/main">
            <a:ext uri="{FF2B5EF4-FFF2-40B4-BE49-F238E27FC236}">
              <a16:creationId xmlns:a16="http://schemas.microsoft.com/office/drawing/2014/main" id="{A2D5B692-6783-4D10-9E16-4DFEB07819DE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217749" y="50800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0.69952</cdr:x>
      <cdr:y>0.72532</cdr:y>
    </cdr:from>
    <cdr:to>
      <cdr:x>0.97366</cdr:x>
      <cdr:y>0.76731</cdr:y>
    </cdr:to>
    <cdr:sp macro="" textlink="">
      <cdr:nvSpPr>
        <cdr:cNvPr id="1089" name="Text Box 65">
          <a:extLst xmlns:a="http://schemas.openxmlformats.org/drawingml/2006/main">
            <a:ext uri="{FF2B5EF4-FFF2-40B4-BE49-F238E27FC236}">
              <a16:creationId xmlns:a16="http://schemas.microsoft.com/office/drawing/2014/main" id="{FE4D2EF6-6DDD-418A-A3F4-D284B293CB41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96100" y="4829176"/>
          <a:ext cx="2702605" cy="2795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de-DE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Quelle: Deutsche Bildungsdirektion</a:t>
          </a:r>
        </a:p>
      </cdr:txBody>
    </cdr:sp>
  </cdr:relSizeAnchor>
  <cdr:relSizeAnchor xmlns:cdr="http://schemas.openxmlformats.org/drawingml/2006/chartDrawing">
    <cdr:from>
      <cdr:x>0.01062</cdr:x>
      <cdr:y>0.78541</cdr:y>
    </cdr:from>
    <cdr:to>
      <cdr:x>0.98208</cdr:x>
      <cdr:y>1</cdr:y>
    </cdr:to>
    <cdr:pic>
      <cdr:nvPicPr>
        <cdr:cNvPr id="6" name="Grafik 5">
          <a:extLst xmlns:a="http://schemas.openxmlformats.org/drawingml/2006/main">
            <a:ext uri="{FF2B5EF4-FFF2-40B4-BE49-F238E27FC236}">
              <a16:creationId xmlns:a16="http://schemas.microsoft.com/office/drawing/2014/main" id="{A9F5AEBB-6E12-4A62-BA66-69F55C29CD12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04651" y="5229240"/>
          <a:ext cx="9577064" cy="14287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0.67349</cdr:x>
      <cdr:y>0.96638</cdr:y>
    </cdr:from>
    <cdr:to>
      <cdr:x>0.98269</cdr:x>
      <cdr:y>1</cdr:y>
    </cdr:to>
    <cdr:sp macro="" textlink="">
      <cdr:nvSpPr>
        <cdr:cNvPr id="2" name="Text Box 1025">
          <a:extLst xmlns:a="http://schemas.openxmlformats.org/drawingml/2006/main">
            <a:ext uri="{FF2B5EF4-FFF2-40B4-BE49-F238E27FC236}">
              <a16:creationId xmlns:a16="http://schemas.microsoft.com/office/drawing/2014/main" id="{3AB184E9-8709-4398-8062-2A527A0A896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63061" y="5169254"/>
          <a:ext cx="2829454" cy="1798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Quelle: Deutsche Bildungsdirektion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0.68021</cdr:x>
      <cdr:y>0.9566</cdr:y>
    </cdr:from>
    <cdr:to>
      <cdr:x>0.99005</cdr:x>
      <cdr:y>1</cdr:y>
    </cdr:to>
    <cdr:sp macro="" textlink="">
      <cdr:nvSpPr>
        <cdr:cNvPr id="2" name="Text Box 1025">
          <a:extLst xmlns:a="http://schemas.openxmlformats.org/drawingml/2006/main">
            <a:ext uri="{FF2B5EF4-FFF2-40B4-BE49-F238E27FC236}">
              <a16:creationId xmlns:a16="http://schemas.microsoft.com/office/drawing/2014/main" id="{309C1C09-A9B5-4F9F-AA71-EC8693BB783E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216307" y="5405395"/>
          <a:ext cx="2831599" cy="2452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Quelle: Deutsche Bildungsdirektion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0.66845</cdr:x>
      <cdr:y>0.93393</cdr:y>
    </cdr:from>
    <cdr:to>
      <cdr:x>0.97766</cdr:x>
      <cdr:y>0.96416</cdr:y>
    </cdr:to>
    <cdr:sp macro="" textlink="">
      <cdr:nvSpPr>
        <cdr:cNvPr id="2" name="Text Box 1025">
          <a:extLst xmlns:a="http://schemas.openxmlformats.org/drawingml/2006/main">
            <a:ext uri="{FF2B5EF4-FFF2-40B4-BE49-F238E27FC236}">
              <a16:creationId xmlns:a16="http://schemas.microsoft.com/office/drawing/2014/main" id="{7DBB7421-C11D-4BF1-BA0E-7F242364EE5B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21553" y="5283812"/>
          <a:ext cx="2831599" cy="1710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Quelle: Deutsche Bildungsdirektion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0.11838</cdr:x>
      <cdr:y>0.17143</cdr:y>
    </cdr:from>
    <cdr:to>
      <cdr:x>0.88161</cdr:x>
      <cdr:y>0.204</cdr:y>
    </cdr:to>
    <cdr:sp macro="" textlink="">
      <cdr:nvSpPr>
        <cdr:cNvPr id="13313" name="Text Box 1">
          <a:extLst xmlns:a="http://schemas.openxmlformats.org/drawingml/2006/main">
            <a:ext uri="{FF2B5EF4-FFF2-40B4-BE49-F238E27FC236}">
              <a16:creationId xmlns:a16="http://schemas.microsoft.com/office/drawing/2014/main" id="{DAE289AF-3AD8-4721-9416-858ECE0C9E3A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57058" y="864096"/>
          <a:ext cx="6814875" cy="1641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1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(Für die 5. Klasse sind die Zulassungen und Nicht-Zulassungen zur Abschlussprüfung der Kandidaten/innen dargestellt)</a:t>
          </a:r>
        </a:p>
      </cdr:txBody>
    </cdr:sp>
  </cdr:relSizeAnchor>
  <cdr:relSizeAnchor xmlns:cdr="http://schemas.openxmlformats.org/drawingml/2006/chartDrawing">
    <cdr:from>
      <cdr:x>0.36517</cdr:x>
      <cdr:y>0.38433</cdr:y>
    </cdr:from>
    <cdr:to>
      <cdr:x>0.41975</cdr:x>
      <cdr:y>0.42085</cdr:y>
    </cdr:to>
    <cdr:sp macro="" textlink="">
      <cdr:nvSpPr>
        <cdr:cNvPr id="13314" name="Text Box 2">
          <a:extLst xmlns:a="http://schemas.openxmlformats.org/drawingml/2006/main">
            <a:ext uri="{FF2B5EF4-FFF2-40B4-BE49-F238E27FC236}">
              <a16:creationId xmlns:a16="http://schemas.microsoft.com/office/drawing/2014/main" id="{BE2C7D50-7EB6-43B4-9FEA-A68859038F3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41444" y="1890073"/>
          <a:ext cx="424163" cy="1743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72,61%</a:t>
          </a:r>
        </a:p>
      </cdr:txBody>
    </cdr:sp>
  </cdr:relSizeAnchor>
  <cdr:relSizeAnchor xmlns:cdr="http://schemas.openxmlformats.org/drawingml/2006/chartDrawing">
    <cdr:from>
      <cdr:x>0.65741</cdr:x>
      <cdr:y>0.38764</cdr:y>
    </cdr:from>
    <cdr:to>
      <cdr:x>0.71371</cdr:x>
      <cdr:y>0.42416</cdr:y>
    </cdr:to>
    <cdr:sp macro="" textlink="">
      <cdr:nvSpPr>
        <cdr:cNvPr id="13315" name="Text Box 3">
          <a:extLst xmlns:a="http://schemas.openxmlformats.org/drawingml/2006/main">
            <a:ext uri="{FF2B5EF4-FFF2-40B4-BE49-F238E27FC236}">
              <a16:creationId xmlns:a16="http://schemas.microsoft.com/office/drawing/2014/main" id="{F52C95D8-9CB1-4E35-9DEB-486ACACDA2DD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02318" y="1859669"/>
          <a:ext cx="436960" cy="1752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13,05%</a:t>
          </a:r>
        </a:p>
      </cdr:txBody>
    </cdr:sp>
  </cdr:relSizeAnchor>
  <cdr:relSizeAnchor xmlns:cdr="http://schemas.openxmlformats.org/drawingml/2006/chartDrawing">
    <cdr:from>
      <cdr:x>0.78749</cdr:x>
      <cdr:y>0.38764</cdr:y>
    </cdr:from>
    <cdr:to>
      <cdr:x>0.84058</cdr:x>
      <cdr:y>0.42269</cdr:y>
    </cdr:to>
    <cdr:sp macro="" textlink="">
      <cdr:nvSpPr>
        <cdr:cNvPr id="13316" name="Text Box 4">
          <a:extLst xmlns:a="http://schemas.openxmlformats.org/drawingml/2006/main">
            <a:ext uri="{FF2B5EF4-FFF2-40B4-BE49-F238E27FC236}">
              <a16:creationId xmlns:a16="http://schemas.microsoft.com/office/drawing/2014/main" id="{ACC1A6EB-34AE-40F6-8E67-FCC62FAF7666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11946" y="1859669"/>
          <a:ext cx="412047" cy="1681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14,34%</a:t>
          </a:r>
        </a:p>
      </cdr:txBody>
    </cdr:sp>
  </cdr:relSizeAnchor>
  <cdr:relSizeAnchor xmlns:cdr="http://schemas.openxmlformats.org/drawingml/2006/chartDrawing">
    <cdr:from>
      <cdr:x>0.37283</cdr:x>
      <cdr:y>0.50344</cdr:y>
    </cdr:from>
    <cdr:to>
      <cdr:x>0.42839</cdr:x>
      <cdr:y>0.53848</cdr:y>
    </cdr:to>
    <cdr:sp macro="" textlink="">
      <cdr:nvSpPr>
        <cdr:cNvPr id="13317" name="Text Box 5">
          <a:extLst xmlns:a="http://schemas.openxmlformats.org/drawingml/2006/main">
            <a:ext uri="{FF2B5EF4-FFF2-40B4-BE49-F238E27FC236}">
              <a16:creationId xmlns:a16="http://schemas.microsoft.com/office/drawing/2014/main" id="{5BF585B2-9224-4D93-84D0-BC31B9E336A2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00942" y="2459287"/>
          <a:ext cx="429920" cy="1695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82,44%</a:t>
          </a:r>
        </a:p>
      </cdr:txBody>
    </cdr:sp>
  </cdr:relSizeAnchor>
  <cdr:relSizeAnchor xmlns:cdr="http://schemas.openxmlformats.org/drawingml/2006/chartDrawing">
    <cdr:from>
      <cdr:x>0.65228</cdr:x>
      <cdr:y>0.50106</cdr:y>
    </cdr:from>
    <cdr:to>
      <cdr:x>0.70883</cdr:x>
      <cdr:y>0.53635</cdr:y>
    </cdr:to>
    <cdr:sp macro="" textlink="">
      <cdr:nvSpPr>
        <cdr:cNvPr id="13318" name="Text Box 6">
          <a:extLst xmlns:a="http://schemas.openxmlformats.org/drawingml/2006/main">
            <a:ext uri="{FF2B5EF4-FFF2-40B4-BE49-F238E27FC236}">
              <a16:creationId xmlns:a16="http://schemas.microsoft.com/office/drawing/2014/main" id="{99B7638F-BF95-41BC-9889-6AA03E44AA77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62544" y="2403776"/>
          <a:ext cx="438901" cy="1693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11,96%</a:t>
          </a:r>
        </a:p>
      </cdr:txBody>
    </cdr:sp>
  </cdr:relSizeAnchor>
  <cdr:relSizeAnchor xmlns:cdr="http://schemas.openxmlformats.org/drawingml/2006/chartDrawing">
    <cdr:from>
      <cdr:x>0.71743</cdr:x>
      <cdr:y>0.5011</cdr:y>
    </cdr:from>
    <cdr:to>
      <cdr:x>0.772</cdr:x>
      <cdr:y>0.53664</cdr:y>
    </cdr:to>
    <cdr:sp macro="" textlink="">
      <cdr:nvSpPr>
        <cdr:cNvPr id="13319" name="Text Box 7">
          <a:extLst xmlns:a="http://schemas.openxmlformats.org/drawingml/2006/main">
            <a:ext uri="{FF2B5EF4-FFF2-40B4-BE49-F238E27FC236}">
              <a16:creationId xmlns:a16="http://schemas.microsoft.com/office/drawing/2014/main" id="{958AE431-2162-45AB-B5FC-711E040B41C7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68147" y="2404003"/>
          <a:ext cx="423533" cy="1705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5,60%</a:t>
          </a:r>
        </a:p>
      </cdr:txBody>
    </cdr:sp>
  </cdr:relSizeAnchor>
  <cdr:relSizeAnchor xmlns:cdr="http://schemas.openxmlformats.org/drawingml/2006/chartDrawing">
    <cdr:from>
      <cdr:x>0.38715</cdr:x>
      <cdr:y>0.61985</cdr:y>
    </cdr:from>
    <cdr:to>
      <cdr:x>0.44271</cdr:x>
      <cdr:y>0.65637</cdr:y>
    </cdr:to>
    <cdr:sp macro="" textlink="">
      <cdr:nvSpPr>
        <cdr:cNvPr id="13323" name="Text Box 11">
          <a:extLst xmlns:a="http://schemas.openxmlformats.org/drawingml/2006/main">
            <a:ext uri="{FF2B5EF4-FFF2-40B4-BE49-F238E27FC236}">
              <a16:creationId xmlns:a16="http://schemas.microsoft.com/office/drawing/2014/main" id="{114EC73A-B418-4E1E-BA8E-D95EAE0D79EA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12261" y="3017828"/>
          <a:ext cx="431839" cy="1743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85,24%</a:t>
          </a:r>
        </a:p>
      </cdr:txBody>
    </cdr:sp>
  </cdr:relSizeAnchor>
  <cdr:relSizeAnchor xmlns:cdr="http://schemas.openxmlformats.org/drawingml/2006/chartDrawing">
    <cdr:from>
      <cdr:x>0.64002</cdr:x>
      <cdr:y>0.61225</cdr:y>
    </cdr:from>
    <cdr:to>
      <cdr:x>0.69632</cdr:x>
      <cdr:y>0.64754</cdr:y>
    </cdr:to>
    <cdr:sp macro="" textlink="">
      <cdr:nvSpPr>
        <cdr:cNvPr id="13324" name="Text Box 12">
          <a:extLst xmlns:a="http://schemas.openxmlformats.org/drawingml/2006/main">
            <a:ext uri="{FF2B5EF4-FFF2-40B4-BE49-F238E27FC236}">
              <a16:creationId xmlns:a16="http://schemas.microsoft.com/office/drawing/2014/main" id="{59C25613-7AAB-4FA9-AC9A-41F9D1F2EA9F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75692" y="2981066"/>
          <a:ext cx="437597" cy="1695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11,28%</a:t>
          </a:r>
        </a:p>
      </cdr:txBody>
    </cdr:sp>
  </cdr:relSizeAnchor>
  <cdr:relSizeAnchor xmlns:cdr="http://schemas.openxmlformats.org/drawingml/2006/chartDrawing">
    <cdr:from>
      <cdr:x>0.70345</cdr:x>
      <cdr:y>0.61966</cdr:y>
    </cdr:from>
    <cdr:to>
      <cdr:x>0.76</cdr:x>
      <cdr:y>0.65472</cdr:y>
    </cdr:to>
    <cdr:sp macro="" textlink="">
      <cdr:nvSpPr>
        <cdr:cNvPr id="13325" name="Text Box 13">
          <a:extLst xmlns:a="http://schemas.openxmlformats.org/drawingml/2006/main">
            <a:ext uri="{FF2B5EF4-FFF2-40B4-BE49-F238E27FC236}">
              <a16:creationId xmlns:a16="http://schemas.microsoft.com/office/drawing/2014/main" id="{8796CB77-9C46-4F65-A303-A3B8EC799D07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59699" y="2972751"/>
          <a:ext cx="438901" cy="1681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3,48%</a:t>
          </a:r>
        </a:p>
      </cdr:txBody>
    </cdr:sp>
  </cdr:relSizeAnchor>
  <cdr:relSizeAnchor xmlns:cdr="http://schemas.openxmlformats.org/drawingml/2006/chartDrawing">
    <cdr:from>
      <cdr:x>0.38394</cdr:x>
      <cdr:y>0.73699</cdr:y>
    </cdr:from>
    <cdr:to>
      <cdr:x>0.4395</cdr:x>
      <cdr:y>0.774</cdr:y>
    </cdr:to>
    <cdr:sp macro="" textlink="">
      <cdr:nvSpPr>
        <cdr:cNvPr id="13331" name="Text Box 19">
          <a:extLst xmlns:a="http://schemas.openxmlformats.org/drawingml/2006/main">
            <a:ext uri="{FF2B5EF4-FFF2-40B4-BE49-F238E27FC236}">
              <a16:creationId xmlns:a16="http://schemas.microsoft.com/office/drawing/2014/main" id="{730A94A0-AF14-4E7D-82F7-1C1E1A1CA12B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87310" y="3578741"/>
          <a:ext cx="429920" cy="1778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88,69%</a:t>
          </a:r>
        </a:p>
      </cdr:txBody>
    </cdr:sp>
  </cdr:relSizeAnchor>
  <cdr:relSizeAnchor xmlns:cdr="http://schemas.openxmlformats.org/drawingml/2006/chartDrawing">
    <cdr:from>
      <cdr:x>0.62618</cdr:x>
      <cdr:y>0.73283</cdr:y>
    </cdr:from>
    <cdr:to>
      <cdr:x>0.68249</cdr:x>
      <cdr:y>0.77081</cdr:y>
    </cdr:to>
    <cdr:sp macro="" textlink="">
      <cdr:nvSpPr>
        <cdr:cNvPr id="13332" name="Text Box 20">
          <a:extLst xmlns:a="http://schemas.openxmlformats.org/drawingml/2006/main">
            <a:ext uri="{FF2B5EF4-FFF2-40B4-BE49-F238E27FC236}">
              <a16:creationId xmlns:a16="http://schemas.microsoft.com/office/drawing/2014/main" id="{3DCA7F65-D7CE-449D-B072-9EEE85839E4A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70131" y="3558581"/>
          <a:ext cx="437597" cy="1814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9,70%</a:t>
          </a:r>
        </a:p>
      </cdr:txBody>
    </cdr:sp>
  </cdr:relSizeAnchor>
  <cdr:relSizeAnchor xmlns:cdr="http://schemas.openxmlformats.org/drawingml/2006/chartDrawing">
    <cdr:from>
      <cdr:x>0.68997</cdr:x>
      <cdr:y>0.7354</cdr:y>
    </cdr:from>
    <cdr:to>
      <cdr:x>0.74677</cdr:x>
      <cdr:y>0.77216</cdr:y>
    </cdr:to>
    <cdr:sp macro="" textlink="">
      <cdr:nvSpPr>
        <cdr:cNvPr id="13333" name="Text Box 21">
          <a:extLst xmlns:a="http://schemas.openxmlformats.org/drawingml/2006/main">
            <a:ext uri="{FF2B5EF4-FFF2-40B4-BE49-F238E27FC236}">
              <a16:creationId xmlns:a16="http://schemas.microsoft.com/office/drawing/2014/main" id="{DC703644-ACD7-48A0-885C-E1DA833E3C5B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55037" y="3528031"/>
          <a:ext cx="440841" cy="1763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1,62%</a:t>
          </a:r>
        </a:p>
      </cdr:txBody>
    </cdr:sp>
  </cdr:relSizeAnchor>
  <cdr:relSizeAnchor xmlns:cdr="http://schemas.openxmlformats.org/drawingml/2006/chartDrawing">
    <cdr:from>
      <cdr:x>0.41283</cdr:x>
      <cdr:y>0.86076</cdr:y>
    </cdr:from>
    <cdr:to>
      <cdr:x>0.46913</cdr:x>
      <cdr:y>0.89752</cdr:y>
    </cdr:to>
    <cdr:sp macro="" textlink="">
      <cdr:nvSpPr>
        <cdr:cNvPr id="13343" name="Text Box 31">
          <a:extLst xmlns:a="http://schemas.openxmlformats.org/drawingml/2006/main">
            <a:ext uri="{FF2B5EF4-FFF2-40B4-BE49-F238E27FC236}">
              <a16:creationId xmlns:a16="http://schemas.microsoft.com/office/drawing/2014/main" id="{F46C1312-9952-4012-9FC1-DC5654E92ADC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11867" y="4168115"/>
          <a:ext cx="437597" cy="1778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98,20%</a:t>
          </a:r>
        </a:p>
      </cdr:txBody>
    </cdr:sp>
  </cdr:relSizeAnchor>
  <cdr:relSizeAnchor xmlns:cdr="http://schemas.openxmlformats.org/drawingml/2006/chartDrawing">
    <cdr:from>
      <cdr:x>0.70125</cdr:x>
      <cdr:y>0.85659</cdr:y>
    </cdr:from>
    <cdr:to>
      <cdr:x>0.75657</cdr:x>
      <cdr:y>0.89409</cdr:y>
    </cdr:to>
    <cdr:sp macro="" textlink="">
      <cdr:nvSpPr>
        <cdr:cNvPr id="13344" name="Text Box 32">
          <a:extLst xmlns:a="http://schemas.openxmlformats.org/drawingml/2006/main">
            <a:ext uri="{FF2B5EF4-FFF2-40B4-BE49-F238E27FC236}">
              <a16:creationId xmlns:a16="http://schemas.microsoft.com/office/drawing/2014/main" id="{94CD821D-0B97-469D-9A92-C8A872BA7B53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53594" y="4147955"/>
          <a:ext cx="429921" cy="1814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1,80%</a:t>
          </a:r>
        </a:p>
      </cdr:txBody>
    </cdr:sp>
  </cdr:relSizeAnchor>
  <cdr:relSizeAnchor xmlns:cdr="http://schemas.openxmlformats.org/drawingml/2006/chartDrawing">
    <cdr:from>
      <cdr:x>0.72796</cdr:x>
      <cdr:y>0.94705</cdr:y>
    </cdr:from>
    <cdr:to>
      <cdr:x>0.95976</cdr:x>
      <cdr:y>0.99373</cdr:y>
    </cdr:to>
    <cdr:sp macro="" textlink="">
      <cdr:nvSpPr>
        <cdr:cNvPr id="17" name="Text Box 25">
          <a:extLst xmlns:a="http://schemas.openxmlformats.org/drawingml/2006/main">
            <a:ext uri="{FF2B5EF4-FFF2-40B4-BE49-F238E27FC236}">
              <a16:creationId xmlns:a16="http://schemas.microsoft.com/office/drawing/2014/main" id="{2DA19AD7-6E24-4A9C-B492-BE95F854AF1C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49912" y="4543425"/>
          <a:ext cx="1799093" cy="2239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Quelle: Deutsche Bildungsdirektion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0.73912</cdr:x>
      <cdr:y>0.70238</cdr:y>
    </cdr:from>
    <cdr:to>
      <cdr:x>0.97628</cdr:x>
      <cdr:y>0.7381</cdr:y>
    </cdr:to>
    <cdr:sp macro="" textlink="">
      <cdr:nvSpPr>
        <cdr:cNvPr id="3097" name="Text Box 25">
          <a:extLst xmlns:a="http://schemas.openxmlformats.org/drawingml/2006/main">
            <a:ext uri="{FF2B5EF4-FFF2-40B4-BE49-F238E27FC236}">
              <a16:creationId xmlns:a16="http://schemas.microsoft.com/office/drawing/2014/main" id="{92FDA96C-B79E-49B2-BD7A-F0F57C18FE1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732240" y="4248472"/>
          <a:ext cx="2160240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de-DE" sz="1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Quelle: Deutsche Bildungsdirektion</a:t>
          </a:r>
        </a:p>
      </cdr:txBody>
    </cdr:sp>
  </cdr:relSizeAnchor>
  <cdr:relSizeAnchor xmlns:cdr="http://schemas.openxmlformats.org/drawingml/2006/chartDrawing">
    <cdr:from>
      <cdr:x>0.01578</cdr:x>
      <cdr:y>0.75672</cdr:y>
    </cdr:from>
    <cdr:to>
      <cdr:x>0.98164</cdr:x>
      <cdr:y>1</cdr:y>
    </cdr:to>
    <cdr:pic>
      <cdr:nvPicPr>
        <cdr:cNvPr id="4" name="Grafik 3">
          <a:extLst xmlns:a="http://schemas.openxmlformats.org/drawingml/2006/main">
            <a:ext uri="{FF2B5EF4-FFF2-40B4-BE49-F238E27FC236}">
              <a16:creationId xmlns:a16="http://schemas.microsoft.com/office/drawing/2014/main" id="{9C2F4C84-A4C0-46CA-ADA7-5876A33AC4CE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55575" y="5095875"/>
          <a:ext cx="9521825" cy="16383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0.68149</cdr:x>
      <cdr:y>0.965</cdr:y>
    </cdr:from>
    <cdr:to>
      <cdr:x>0.99911</cdr:x>
      <cdr:y>0.99906</cdr:y>
    </cdr:to>
    <cdr:sp macro="" textlink="">
      <cdr:nvSpPr>
        <cdr:cNvPr id="26625" name="Text Box 1">
          <a:extLst xmlns:a="http://schemas.openxmlformats.org/drawingml/2006/main">
            <a:ext uri="{FF2B5EF4-FFF2-40B4-BE49-F238E27FC236}">
              <a16:creationId xmlns:a16="http://schemas.microsoft.com/office/drawing/2014/main" id="{77B25AC7-F3C6-4CF2-AADD-5367729AB541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58257" y="4725181"/>
          <a:ext cx="2870172" cy="1667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0" tIns="18288" rIns="18288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de-DE" sz="1000" b="0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rPr>
            <a:t>Quelle: Deutsche Bildungsdirektion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0.67616</cdr:x>
      <cdr:y>0.71765</cdr:y>
    </cdr:from>
    <cdr:to>
      <cdr:x>0.93312</cdr:x>
      <cdr:y>0.7421</cdr:y>
    </cdr:to>
    <cdr:sp macro="" textlink="">
      <cdr:nvSpPr>
        <cdr:cNvPr id="3097" name="Text Box 25">
          <a:extLst xmlns:a="http://schemas.openxmlformats.org/drawingml/2006/main">
            <a:ext uri="{FF2B5EF4-FFF2-40B4-BE49-F238E27FC236}">
              <a16:creationId xmlns:a16="http://schemas.microsoft.com/office/drawing/2014/main" id="{FD0DF6BA-5234-4042-885A-48E849FF0AE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82806" y="4392488"/>
          <a:ext cx="2349633" cy="1496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de-DE" sz="1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Quelle: Deutsche Bildungsdirektion</a:t>
          </a:r>
        </a:p>
      </cdr:txBody>
    </cdr:sp>
  </cdr:relSizeAnchor>
  <cdr:relSizeAnchor xmlns:cdr="http://schemas.openxmlformats.org/drawingml/2006/chartDrawing">
    <cdr:from>
      <cdr:x>0.01868</cdr:x>
      <cdr:y>0.79679</cdr:y>
    </cdr:from>
    <cdr:to>
      <cdr:x>0.99227</cdr:x>
      <cdr:y>0.99906</cdr:y>
    </cdr:to>
    <cdr:pic>
      <cdr:nvPicPr>
        <cdr:cNvPr id="3" name="Grafik 2">
          <a:extLst xmlns:a="http://schemas.openxmlformats.org/drawingml/2006/main">
            <a:ext uri="{FF2B5EF4-FFF2-40B4-BE49-F238E27FC236}">
              <a16:creationId xmlns:a16="http://schemas.microsoft.com/office/drawing/2014/main" id="{98F18296-9D4F-4146-A10D-8B372F951C9F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4149" y="5365750"/>
          <a:ext cx="9598025" cy="13620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66D8DD2-6185-42BC-B833-863C710758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2226" cy="462735"/>
          </a:xfrm>
          <a:prstGeom prst="rect">
            <a:avLst/>
          </a:prstGeom>
        </p:spPr>
        <p:txBody>
          <a:bodyPr vert="horz" lIns="85483" tIns="42741" rIns="85483" bIns="42741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1854C8-AD1B-420A-8416-EE669BEEBC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0103" y="1"/>
            <a:ext cx="3022226" cy="462735"/>
          </a:xfrm>
          <a:prstGeom prst="rect">
            <a:avLst/>
          </a:prstGeom>
        </p:spPr>
        <p:txBody>
          <a:bodyPr vert="horz" lIns="85483" tIns="42741" rIns="85483" bIns="42741" rtlCol="0"/>
          <a:lstStyle>
            <a:lvl1pPr algn="r">
              <a:defRPr sz="1100"/>
            </a:lvl1pPr>
          </a:lstStyle>
          <a:p>
            <a:fld id="{0F012450-D807-4056-8EDE-BBA3D187D33C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AF67C9-98B7-4E11-9603-4BD4C7F4DE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773341"/>
            <a:ext cx="3022226" cy="462735"/>
          </a:xfrm>
          <a:prstGeom prst="rect">
            <a:avLst/>
          </a:prstGeom>
        </p:spPr>
        <p:txBody>
          <a:bodyPr vert="horz" lIns="85483" tIns="42741" rIns="85483" bIns="42741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8D49744-84E0-4A91-80B3-17003266A0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0103" y="8773341"/>
            <a:ext cx="3022226" cy="462735"/>
          </a:xfrm>
          <a:prstGeom prst="rect">
            <a:avLst/>
          </a:prstGeom>
        </p:spPr>
        <p:txBody>
          <a:bodyPr vert="horz" lIns="85483" tIns="42741" rIns="85483" bIns="42741" rtlCol="0" anchor="b"/>
          <a:lstStyle>
            <a:lvl1pPr algn="r">
              <a:defRPr sz="1100"/>
            </a:lvl1pPr>
          </a:lstStyle>
          <a:p>
            <a:fld id="{A3782400-89C1-41E4-B573-B9A9A6E6AB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099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>
            <a:extLst>
              <a:ext uri="{FF2B5EF4-FFF2-40B4-BE49-F238E27FC236}">
                <a16:creationId xmlns:a16="http://schemas.microsoft.com/office/drawing/2014/main" id="{8498B702-53F6-42D7-ACCA-F5E71CBF02B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8771908"/>
            <a:ext cx="3022226" cy="46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35" tIns="45268" rIns="90535" bIns="45268" numCol="1" anchor="b" anchorCtr="0" compatLnSpc="1">
            <a:prstTxWarp prst="textNoShape">
              <a:avLst/>
            </a:prstTxWarp>
          </a:bodyPr>
          <a:lstStyle>
            <a:lvl1pPr defTabSz="90343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de-DE" altLang="de-DE" dirty="0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F7738C3-E861-4224-B738-3978BC9E09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08113" y="1154113"/>
            <a:ext cx="41576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5448" tIns="42723" rIns="85448" bIns="42723" rtlCol="0" anchor="ctr"/>
          <a:lstStyle/>
          <a:p>
            <a:endParaRPr lang="de-DE"/>
          </a:p>
        </p:txBody>
      </p:sp>
      <p:sp>
        <p:nvSpPr>
          <p:cNvPr id="3" name="Kopfzeilenplatzhalter 2">
            <a:extLst>
              <a:ext uri="{FF2B5EF4-FFF2-40B4-BE49-F238E27FC236}">
                <a16:creationId xmlns:a16="http://schemas.microsoft.com/office/drawing/2014/main" id="{94D3C74F-9C12-4F66-8B0D-6F7EED41A5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5" y="5"/>
            <a:ext cx="3022226" cy="462734"/>
          </a:xfrm>
          <a:prstGeom prst="rect">
            <a:avLst/>
          </a:prstGeom>
        </p:spPr>
        <p:txBody>
          <a:bodyPr vert="horz" lIns="85448" tIns="42723" rIns="85448" bIns="42723" rtlCol="0"/>
          <a:lstStyle>
            <a:lvl1pPr algn="l">
              <a:defRPr sz="1000"/>
            </a:lvl1pPr>
          </a:lstStyle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F66D8E-7BBD-4CBC-9206-A3BC977492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50107" y="5"/>
            <a:ext cx="3022226" cy="462734"/>
          </a:xfrm>
          <a:prstGeom prst="rect">
            <a:avLst/>
          </a:prstGeom>
        </p:spPr>
        <p:txBody>
          <a:bodyPr vert="horz" lIns="85448" tIns="42723" rIns="85448" bIns="42723" rtlCol="0"/>
          <a:lstStyle>
            <a:lvl1pPr algn="r">
              <a:defRPr sz="1000"/>
            </a:lvl1pPr>
          </a:lstStyle>
          <a:p>
            <a:fld id="{F9FF7177-7074-4E98-A16C-28B53EFBC8D0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F3172453-79A8-4105-83EF-70ABFE4A9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7081" y="4445410"/>
            <a:ext cx="5579735" cy="3635979"/>
          </a:xfrm>
          <a:prstGeom prst="rect">
            <a:avLst/>
          </a:prstGeom>
        </p:spPr>
        <p:txBody>
          <a:bodyPr vert="horz" lIns="85448" tIns="42723" rIns="85448" bIns="42723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D0DDA93-89FE-4D20-9E43-6C31B365D4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1665" y="8771908"/>
            <a:ext cx="3020666" cy="462734"/>
          </a:xfrm>
          <a:prstGeom prst="rect">
            <a:avLst/>
          </a:prstGeom>
          <a:ln/>
        </p:spPr>
        <p:txBody>
          <a:bodyPr lIns="85448" tIns="42723" rIns="85448" bIns="42723"/>
          <a:lstStyle/>
          <a:p>
            <a:fld id="{1F62E412-3CF9-40F6-B747-DE9A99BA6E3A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6A88CA56-09F7-4AA6-9E0F-0BCAB9B166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0563"/>
            <a:ext cx="4625975" cy="3470275"/>
          </a:xfrm>
          <a:prstGeom prst="rect">
            <a:avLst/>
          </a:prstGeom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2265B6B6-30C0-4D06-9543-9821B10CA7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7081" y="4386672"/>
            <a:ext cx="5579735" cy="4158884"/>
          </a:xfrm>
          <a:prstGeom prst="rect">
            <a:avLst/>
          </a:prstGeom>
        </p:spPr>
        <p:txBody>
          <a:bodyPr/>
          <a:lstStyle/>
          <a:p>
            <a:endParaRPr lang="it-IT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8A9FE2-49F7-48E5-A7E7-C109FCD5E9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1665" y="8771908"/>
            <a:ext cx="3020666" cy="462734"/>
          </a:xfrm>
          <a:prstGeom prst="rect">
            <a:avLst/>
          </a:prstGeom>
          <a:ln/>
        </p:spPr>
        <p:txBody>
          <a:bodyPr lIns="85448" tIns="42723" rIns="85448" bIns="42723"/>
          <a:lstStyle/>
          <a:p>
            <a:fld id="{C3EB16A3-12B1-42EB-99F1-E93BC412920D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6F8FD23E-9406-460B-83DC-183B038F2B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0563"/>
            <a:ext cx="4625975" cy="3470275"/>
          </a:xfrm>
          <a:prstGeom prst="rect">
            <a:avLst/>
          </a:prstGeom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ECACEE65-7B5D-433D-BBBE-B86786917B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7081" y="4386672"/>
            <a:ext cx="5579735" cy="4158884"/>
          </a:xfrm>
          <a:prstGeom prst="rect">
            <a:avLst/>
          </a:prstGeom>
        </p:spPr>
        <p:txBody>
          <a:bodyPr/>
          <a:lstStyle/>
          <a:p>
            <a:endParaRPr lang="it-IT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BB71FF7-B3A8-4B7A-8920-1E9C276D3B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1665" y="8771908"/>
            <a:ext cx="3020666" cy="462734"/>
          </a:xfrm>
          <a:prstGeom prst="rect">
            <a:avLst/>
          </a:prstGeom>
          <a:ln/>
        </p:spPr>
        <p:txBody>
          <a:bodyPr lIns="85448" tIns="42723" rIns="85448" bIns="42723"/>
          <a:lstStyle/>
          <a:p>
            <a:fld id="{89E2BECA-159C-4D41-94BD-F7CC2B230AB2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E2F78875-B274-4D37-9470-86936B6384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0563"/>
            <a:ext cx="4625975" cy="3470275"/>
          </a:xfrm>
          <a:prstGeom prst="rect">
            <a:avLst/>
          </a:prstGeom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D403409B-61C8-4A60-9C3E-C86B7E3876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7081" y="4386672"/>
            <a:ext cx="5579735" cy="4158884"/>
          </a:xfrm>
          <a:prstGeom prst="rect">
            <a:avLst/>
          </a:prstGeom>
        </p:spPr>
        <p:txBody>
          <a:bodyPr/>
          <a:lstStyle/>
          <a:p>
            <a:endParaRPr lang="it-IT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9B096F5-91DB-4412-9B6A-AAD77DBCC2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1665" y="8771908"/>
            <a:ext cx="3020666" cy="462734"/>
          </a:xfrm>
          <a:prstGeom prst="rect">
            <a:avLst/>
          </a:prstGeom>
          <a:ln/>
        </p:spPr>
        <p:txBody>
          <a:bodyPr lIns="85448" tIns="42723" rIns="85448" bIns="42723"/>
          <a:lstStyle/>
          <a:p>
            <a:fld id="{46A81AE1-BB0D-4148-B087-676F61898F96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159746" name="Rectangle 2">
            <a:extLst>
              <a:ext uri="{FF2B5EF4-FFF2-40B4-BE49-F238E27FC236}">
                <a16:creationId xmlns:a16="http://schemas.microsoft.com/office/drawing/2014/main" id="{FF59CBB3-50AC-4AD1-8E3E-BCD1D1821B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0563"/>
            <a:ext cx="4625975" cy="3470275"/>
          </a:xfrm>
          <a:prstGeom prst="rect">
            <a:avLst/>
          </a:prstGeom>
          <a:ln/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544333F7-B995-4244-B773-3D956C71C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7081" y="4386672"/>
            <a:ext cx="5579735" cy="4158884"/>
          </a:xfrm>
          <a:prstGeom prst="rect">
            <a:avLst/>
          </a:prstGeom>
        </p:spPr>
        <p:txBody>
          <a:bodyPr/>
          <a:lstStyle/>
          <a:p>
            <a:endParaRPr lang="it-IT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F54519D-520D-462B-BAFB-554A433E80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1665" y="8771908"/>
            <a:ext cx="3020666" cy="462734"/>
          </a:xfrm>
          <a:prstGeom prst="rect">
            <a:avLst/>
          </a:prstGeom>
          <a:ln/>
        </p:spPr>
        <p:txBody>
          <a:bodyPr lIns="85448" tIns="42723" rIns="85448" bIns="42723"/>
          <a:lstStyle/>
          <a:p>
            <a:fld id="{284D0DAD-62B9-4FAB-A18A-85548651C546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26FBEEDA-B46E-4DE8-AB7D-94C7ABCF75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0563"/>
            <a:ext cx="4625975" cy="3470275"/>
          </a:xfrm>
          <a:prstGeom prst="rect">
            <a:avLst/>
          </a:prstGeom>
          <a:ln/>
        </p:spPr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3E22503B-EC28-454B-873D-126492B8EB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7081" y="4386672"/>
            <a:ext cx="5579735" cy="4158884"/>
          </a:xfrm>
          <a:prstGeom prst="rect">
            <a:avLst/>
          </a:prstGeom>
        </p:spPr>
        <p:txBody>
          <a:bodyPr/>
          <a:lstStyle/>
          <a:p>
            <a:endParaRPr lang="it-IT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64509E-724D-43F4-A664-942288D055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1665" y="8771908"/>
            <a:ext cx="3020666" cy="462734"/>
          </a:xfrm>
          <a:prstGeom prst="rect">
            <a:avLst/>
          </a:prstGeom>
          <a:ln/>
        </p:spPr>
        <p:txBody>
          <a:bodyPr lIns="85448" tIns="42723" rIns="85448" bIns="42723"/>
          <a:lstStyle/>
          <a:p>
            <a:fld id="{A9272F75-2C17-4A58-9865-6DA969529D84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12B3E33F-2093-40D2-92F0-CCB8A1B05B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0563"/>
            <a:ext cx="4625975" cy="3470275"/>
          </a:xfrm>
          <a:prstGeom prst="rect">
            <a:avLst/>
          </a:prstGeom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55492536-BE86-4647-BC65-59A08FBBCA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7081" y="4386672"/>
            <a:ext cx="5579735" cy="4158884"/>
          </a:xfrm>
          <a:prstGeom prst="rect">
            <a:avLst/>
          </a:prstGeom>
        </p:spPr>
        <p:txBody>
          <a:bodyPr/>
          <a:lstStyle/>
          <a:p>
            <a:endParaRPr lang="it-IT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>
            <a:extLst>
              <a:ext uri="{FF2B5EF4-FFF2-40B4-BE49-F238E27FC236}">
                <a16:creationId xmlns:a16="http://schemas.microsoft.com/office/drawing/2014/main" id="{A2A2923D-B41E-4548-A01F-1A83D5AC7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95600"/>
            <a:ext cx="9144000" cy="2362200"/>
          </a:xfrm>
          <a:prstGeom prst="rect">
            <a:avLst/>
          </a:prstGeom>
          <a:solidFill>
            <a:srgbClr val="005696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56D3CD9C-2E78-4AC3-B112-51260A8C6B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3213100"/>
            <a:ext cx="7772400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42B42-9767-4F68-8579-6A8E66AE7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2ADA7EF-E332-4976-9122-956918869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698DE5-6CF7-44FA-8E09-4D8CAB55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A1D4-6B92-4D9D-A1D8-94FD87BE93BB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4226F1-A960-4573-8CB7-E8611D5C6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CE8151-D03B-4C28-8C02-96CBC69CD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E004-0E9A-44BD-B908-A73FC0FE18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67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F2A40-4D3D-4CC1-BBEE-324E4B14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0A2179-60E4-4791-9E92-3553FA103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F249B5-8054-42B9-A11D-DD970FFE6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A1D4-6B92-4D9D-A1D8-94FD87BE93BB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F4508B-A861-4CD0-B4E5-A02E2F524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9015D8-422F-4E34-8078-BCB9BD5F9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E004-0E9A-44BD-B908-A73FC0FE18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097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085A4E-E915-48A9-8598-7C2710E4D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18866A-46D6-4291-9CFF-15FAB80C8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CDFF4E-B313-4FA8-BF28-9C556146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A1D4-6B92-4D9D-A1D8-94FD87BE93BB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8A219D-B9B0-4633-8317-87C3E6404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2D6689-9D3A-4092-9F9D-BB791FBB5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E004-0E9A-44BD-B908-A73FC0FE18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2582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0F3BC-8822-4B3F-AE77-81204825D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9D1116-37C9-4BFA-A7CF-BC45D75D1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9B4873-FAAE-4814-A6B1-1DBD0CCF6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5974DD-BA6B-4F12-B11A-244CE86D7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A1D4-6B92-4D9D-A1D8-94FD87BE93BB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43B455C-2D7C-48E8-95BC-C50CA1CEF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C6233E-DCA4-45BF-B036-255153A76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E004-0E9A-44BD-B908-A73FC0FE18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6964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24808-0EF3-4971-A5CC-FEFD878CC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83F804-9B94-43A3-97DC-0FCDD60EA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FA3094F-3B99-4464-ABBB-4A3A7AE52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59ABFCC-054E-4E2D-A130-5DAF9E89B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ECC6C34-BB2F-40EA-8E76-57C78DF24F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E50C695-FAD2-42B0-9B54-77A1E593B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A1D4-6B92-4D9D-A1D8-94FD87BE93BB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27220F0-4B76-4F86-A24C-C3A072FE4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327A9B3-DB35-43FA-AC97-58BA7C74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E004-0E9A-44BD-B908-A73FC0FE18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428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F300B4-E7CA-4702-99C6-449F5EACC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37C9672-6DFC-4257-9F61-C0392FB40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A1D4-6B92-4D9D-A1D8-94FD87BE93BB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EC2472-F2AB-46AE-911E-6912C08AF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4429D2-2483-43EC-81CC-95B7E84D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E004-0E9A-44BD-B908-A73FC0FE18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128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70901DF-C085-4EF6-92CE-E443284D4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A1D4-6B92-4D9D-A1D8-94FD87BE93BB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6F45D0D-0122-45FE-839A-EF0F7EDAC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33BDE7-6A91-4B59-9084-51BA57B61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E004-0E9A-44BD-B908-A73FC0FE18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2539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4FB38D-E0AB-4806-BFD3-65B55BAC1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DF0F4A-51AC-4FE0-9E7E-F9D9232F5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502BC4-1B33-4B24-B4E0-7AB0D754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24FC04E-3172-4B1E-BCCA-48C530186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A1D4-6B92-4D9D-A1D8-94FD87BE93BB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B3C136-DCB5-4F78-BB73-D88033F4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ADEEB1-F156-4874-96E8-03A3DF6EB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E004-0E9A-44BD-B908-A73FC0FE18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307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DBEC01-37DD-4E00-AC9A-27D3FB495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D2327C-E093-46B2-869A-3895FF4871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90031A3-57B5-4A72-99F8-81C9C7F54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E04EDD-D18C-41B3-9682-E9762FE2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A1D4-6B92-4D9D-A1D8-94FD87BE93BB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6AB3B7-E90E-4B33-819B-8EA68398E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50CB0B-613D-4221-934A-2021E78A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E004-0E9A-44BD-B908-A73FC0FE18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701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E05E2-9972-43F9-9F11-5E6019FE5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35D80D3-5B0D-4245-92EF-1E3DDCF38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28036D-2FCA-429C-9132-27AE094E0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A1D4-6B92-4D9D-A1D8-94FD87BE93BB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24AEAD-2C93-4C97-8983-679FE7CB2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5AB6C1-643F-4FDD-B050-2C506A86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E004-0E9A-44BD-B908-A73FC0FE18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24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2BAC41-3172-4E8A-9C59-F36B2D532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3FCE39-9FA5-4754-95B8-AEE057934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6112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6F2FE4A-1BC3-4E65-95D1-3D924980B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FFC39D4-B3B4-48E5-832B-3AA8125CE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76A7EF-A9C6-4887-9339-CB66331CD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A1D4-6B92-4D9D-A1D8-94FD87BE93BB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EC4050-EC5A-469A-8A71-2BDD54F8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D91C7D-4C76-4B83-ADE9-969A4C17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E004-0E9A-44BD-B908-A73FC0FE18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9651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9C38F-D3F8-4880-8036-079F2D7A2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0BD4B2F-153C-4BC9-B798-02D76B483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8AF2D1-E80A-48CB-BD1D-94576751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4761-27EB-4CCD-907B-C6A4F4F9EFCE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915276-16A0-4A4B-A444-2FAD77A5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62DD38-9906-40A4-AD9D-FD21E269B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620B-EA22-4325-8E9A-A7377AE117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27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F5568D-E3EF-4122-959C-DC91E8273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8AFA69-0FD2-4ECC-B3A2-E97EC6630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37716-585D-4CB9-A9CA-98B313881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4761-27EB-4CCD-907B-C6A4F4F9EFCE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DE9023-5AA0-4CC6-9DD4-B5547B93D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A63C27-243B-485D-9830-0E479BD2D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620B-EA22-4325-8E9A-A7377AE117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368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708D1-2C62-4F03-9C8D-2A738A00C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6E180D-8A36-4A5B-8079-208802031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EECF09-28C8-479D-A3F9-392359160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4761-27EB-4CCD-907B-C6A4F4F9EFCE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441F1B-83E6-4AE1-9F34-F2599099C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A20808-9339-408A-A9ED-A71A9BD43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620B-EA22-4325-8E9A-A7377AE117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056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1E745-F801-4A78-BC42-EF55CE926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050FB-962D-4F82-9D54-D7F74694C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64F4C9-3C17-4FB7-8860-F9CFBF5A8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E6BB44-B5DE-411E-B739-099F82434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4761-27EB-4CCD-907B-C6A4F4F9EFCE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5AFB881-2417-414F-852E-4917822C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5B790D3-6358-4F5D-9C04-C0696AF05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620B-EA22-4325-8E9A-A7377AE117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0288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DA6C31-8075-4547-A2A1-E87686138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0E8D33-63FD-4D48-9E54-9569FD534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7005BB9-0B86-4021-84A4-6A97BF67B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CE02070-DB3A-4D23-A218-D69613911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D9FD26F-EBCE-4614-A54D-090DEB2AD5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E930871-07FC-4C74-B504-D0D58C133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4761-27EB-4CCD-907B-C6A4F4F9EFCE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BB1BE8E-6DCE-4892-8789-D237FE89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83B227F-5916-4BA6-A4DE-3BF8D01A4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620B-EA22-4325-8E9A-A7377AE117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268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69E0AF-A18A-4160-87AF-02D396FF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AE83A46-9117-4415-A5D6-567C374E4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4761-27EB-4CCD-907B-C6A4F4F9EFCE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98BA40-560D-4BA8-885B-FFEB69628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01016F8-86F9-4354-A3D5-B6761FA0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620B-EA22-4325-8E9A-A7377AE117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440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585C49E-0557-4244-8BDB-E7DEFB636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4761-27EB-4CCD-907B-C6A4F4F9EFCE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9DD9870-C1A3-44F0-8644-34756A25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5F9B55-DF49-4AE3-B7A1-B869D0A2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620B-EA22-4325-8E9A-A7377AE117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958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6551E-329A-4F71-B3E6-F1CF31F2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97F771-D4BB-4186-AB5E-732593468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0E2BD6D-A427-4DC7-B916-FD6B33942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D4985E5-54E2-4B77-84CA-75EC0D08D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4761-27EB-4CCD-907B-C6A4F4F9EFCE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47D2AF2-3954-4C8A-B17B-2F85E0608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66D87F2-A624-4512-98A6-760DF035F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620B-EA22-4325-8E9A-A7377AE117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70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989B3E-33F6-4ECD-969B-4B632347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6429F97-2794-45EA-8A21-015FC7AFE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824DBD-06F3-4CAD-8F29-9AEC5425D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FDACC96-F639-45DE-8843-D254BF4B5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4761-27EB-4CCD-907B-C6A4F4F9EFCE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D1563EA-374C-4DCF-BB67-A25337FE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E849E9B-D576-4163-9B2A-50800FF6A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620B-EA22-4325-8E9A-A7377AE117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423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FB87E2-57F2-4C19-9122-153FE31E8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5B6B5C-A5B7-4869-888D-8BDD9D8D2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4323948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E4F46-EDED-4982-A9EF-9A6BAAB7C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EE9EBD-3D30-4CA2-AA7B-713926CC7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848F48-C2CC-4F2A-9EBC-69B301856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4761-27EB-4CCD-907B-C6A4F4F9EFCE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EEBF76-8809-446E-BBDD-53B505661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8432E0-2305-4887-A92F-382DA1BF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620B-EA22-4325-8E9A-A7377AE117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676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E7390D0-425C-4B2A-99E8-8672EB1B58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9ECFCED-F8A7-495F-B3AF-C9F1579C3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75DBB4-A833-4695-8899-184972B42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4761-27EB-4CCD-907B-C6A4F4F9EFCE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AA2CE8-DF02-44E8-AED8-C972A98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9B2295-895C-4A53-A623-5F1C7EF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620B-EA22-4325-8E9A-A7377AE117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13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F8556-25E1-4455-886B-7C2965AB5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D0BB37-4172-4BA4-B83D-2C462F699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ADA640C-2206-4CA5-9AE6-DD0F4DFCC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2363233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4D64E9-3B7D-42A4-97B0-82C0B7FB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D90325-5216-4C98-927A-7F3E22737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7FDC99-980D-48B9-8E8E-422291855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8AD5DBC-3A97-4629-A3B8-4C7750658B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FF8DF68-F582-4A71-AAA4-99AA1B676D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4832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92393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DE57B-FBFD-473E-A2BC-61B1BDBEC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C3D335-AC96-4F58-B726-E3F27E7D9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F987599-A1B1-48EE-8624-8D8E90AC2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16601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9CB277-7819-4544-A3FC-DC33BB091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C33FDE7-7E8C-42B6-8E23-D58DB3333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B2DD19-D875-4D2E-A6E2-9BBA9228E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75329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D5AB5A0-8A24-4D34-9E71-9E1D5DF9A31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2737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A3EBEBB-36A6-481E-BDEC-4E37B05283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71A94B1-A11B-4B51-8D80-23D8BDECC7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6A197033-14E5-4064-B7FF-E1B7338581E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337300"/>
            <a:ext cx="9144000" cy="0"/>
          </a:xfrm>
          <a:prstGeom prst="line">
            <a:avLst/>
          </a:prstGeom>
          <a:noFill/>
          <a:ln w="9525">
            <a:solidFill>
              <a:srgbClr val="005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2CFDFA81-C017-4FE9-AEBC-BF192B710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6381750"/>
            <a:ext cx="704691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900" dirty="0">
                <a:latin typeface="Verdana" panose="020B0604030504040204" pitchFamily="34" charset="0"/>
              </a:rPr>
              <a:t>Pressekonferenz | Abschlussprüfungen - Bewertungen | Deutsche Bildungsdirektion| 15.07.2019 | Folie </a:t>
            </a:r>
            <a:fld id="{55E6DF23-5DAF-479F-BCCF-836959F11D32}" type="slidenum">
              <a:rPr lang="de-DE" altLang="de-DE" sz="900" smtClean="0">
                <a:latin typeface="Verdana" panose="020B0604030504040204" pitchFamily="34" charset="0"/>
              </a:rPr>
              <a:t>‹Nr.›</a:t>
            </a:fld>
            <a:r>
              <a:rPr lang="de-DE" altLang="de-DE" sz="900" dirty="0">
                <a:latin typeface="Verdana" panose="020B0604030504040204" pitchFamily="34" charset="0"/>
              </a:rPr>
              <a:t> von 16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15B3981F-84A7-407A-8748-3BD24C84F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005696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60" r:id="rId9"/>
  </p:sldLayoutIdLst>
  <p:txStyles>
    <p:titleStyle>
      <a:lvl1pPr algn="l" rtl="0" fontAlgn="base">
        <a:spcBef>
          <a:spcPct val="0"/>
        </a:spcBef>
        <a:spcAft>
          <a:spcPct val="0"/>
        </a:spcAft>
        <a:defRPr sz="2000" b="1" kern="1200">
          <a:solidFill>
            <a:srgbClr val="666D7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666D70"/>
          </a:solidFill>
          <a:latin typeface="Verdana" panose="020B0604030504040204" pitchFamily="34" charset="0"/>
          <a:ea typeface="Osaka" pitchFamily="39" charset="-128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666D70"/>
          </a:solidFill>
          <a:latin typeface="Verdana" panose="020B0604030504040204" pitchFamily="34" charset="0"/>
          <a:ea typeface="Osaka" pitchFamily="39" charset="-128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666D70"/>
          </a:solidFill>
          <a:latin typeface="Verdana" panose="020B0604030504040204" pitchFamily="34" charset="0"/>
          <a:ea typeface="Osaka" pitchFamily="39" charset="-128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666D70"/>
          </a:solidFill>
          <a:latin typeface="Verdana" panose="020B0604030504040204" pitchFamily="34" charset="0"/>
          <a:ea typeface="Osaka" pitchFamily="3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666D70"/>
          </a:solidFill>
          <a:latin typeface="Verdana" panose="020B0604030504040204" pitchFamily="34" charset="0"/>
          <a:ea typeface="Osaka" pitchFamily="39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666D70"/>
          </a:solidFill>
          <a:latin typeface="Verdana" panose="020B0604030504040204" pitchFamily="34" charset="0"/>
          <a:ea typeface="Osaka" pitchFamily="39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666D70"/>
          </a:solidFill>
          <a:latin typeface="Verdana" panose="020B0604030504040204" pitchFamily="34" charset="0"/>
          <a:ea typeface="Osaka" pitchFamily="39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666D70"/>
          </a:solidFill>
          <a:latin typeface="Verdana" panose="020B0604030504040204" pitchFamily="34" charset="0"/>
          <a:ea typeface="Osaka" pitchFamily="39" charset="-128"/>
        </a:defRPr>
      </a:lvl9pPr>
    </p:titleStyle>
    <p:bodyStyle>
      <a:lvl1pPr marL="342900" indent="-342900" algn="l" rtl="0" fontAlgn="base">
        <a:lnSpc>
          <a:spcPts val="2400"/>
        </a:lnSpc>
        <a:spcBef>
          <a:spcPct val="20000"/>
        </a:spcBef>
        <a:spcAft>
          <a:spcPct val="0"/>
        </a:spcAft>
        <a:buClr>
          <a:srgbClr val="CC2C30"/>
        </a:buClr>
        <a:buFont typeface="Wingdings" panose="05000000000000000000" pitchFamily="2" charset="2"/>
        <a:buChar char="n"/>
        <a:defRPr sz="2000" b="1" kern="1200">
          <a:solidFill>
            <a:srgbClr val="666D7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2C30"/>
        </a:buClr>
        <a:buSzPct val="50000"/>
        <a:buFont typeface="Wingdings" panose="05000000000000000000" pitchFamily="2" charset="2"/>
        <a:buChar char="n"/>
        <a:defRPr sz="2800" kern="1200">
          <a:solidFill>
            <a:srgbClr val="666D7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666D7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C2C30"/>
        </a:buClr>
        <a:buFont typeface="Wingdings" panose="05000000000000000000" pitchFamily="2" charset="2"/>
        <a:buChar char="§"/>
        <a:defRPr sz="2000" kern="1200">
          <a:solidFill>
            <a:srgbClr val="666D7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-"/>
        <a:defRPr sz="2000" kern="1200">
          <a:solidFill>
            <a:srgbClr val="666D7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6C48BAC-3C66-4BE2-A5EF-362CBF652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F2D042-7256-4C08-A6B1-66D11BA07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DB5573-9295-4D95-BAD5-F25F2A447B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7A1D4-6B92-4D9D-A1D8-94FD87BE93BB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32DB63-2A93-4877-9887-32784C6F1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613F7C-E81F-45C1-A26F-FAC5833CD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1E004-0E9A-44BD-B908-A73FC0FE18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71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82183AC-3B0F-4810-AFA9-EB871648E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1B2F5F-4101-4430-B2CB-7CD960A72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0AFFB2-87E2-48FC-8544-ED0138452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F4761-27EB-4CCD-907B-C6A4F4F9EFCE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EFEC31-C520-4DE1-B5EB-F17AA9C2E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39F837-B3C3-4803-9D54-4D4E20EEA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4620B-EA22-4325-8E9A-A7377AE117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65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9A172A6-488F-47A4-9BD0-CFA7B8EB29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sz="2000" dirty="0">
                <a:latin typeface="Arial" panose="020B0604020202020204" pitchFamily="34" charset="0"/>
              </a:rPr>
              <a:t>Schuljahr | Anno </a:t>
            </a:r>
            <a:r>
              <a:rPr lang="de-DE" altLang="de-DE" sz="2000" dirty="0" err="1">
                <a:latin typeface="Arial" panose="020B0604020202020204" pitchFamily="34" charset="0"/>
              </a:rPr>
              <a:t>Scolastico</a:t>
            </a:r>
            <a:r>
              <a:rPr lang="de-DE" altLang="de-DE" sz="2000" dirty="0">
                <a:latin typeface="Arial" panose="020B0604020202020204" pitchFamily="34" charset="0"/>
              </a:rPr>
              <a:t> 2018/2019</a:t>
            </a:r>
            <a:br>
              <a:rPr lang="de-DE" altLang="de-DE" sz="2000" dirty="0">
                <a:latin typeface="Arial" panose="020B0604020202020204" pitchFamily="34" charset="0"/>
              </a:rPr>
            </a:br>
            <a:br>
              <a:rPr lang="de-DE" altLang="de-DE" sz="2000" dirty="0">
                <a:latin typeface="Arial" panose="020B0604020202020204" pitchFamily="34" charset="0"/>
              </a:rPr>
            </a:br>
            <a:r>
              <a:rPr lang="de-DE" altLang="de-DE" sz="1800" dirty="0">
                <a:latin typeface="Arial" panose="020B0604020202020204" pitchFamily="34" charset="0"/>
              </a:rPr>
              <a:t>Ergebnisse der Schlussbewertungen und Abschlussprüfungen |</a:t>
            </a:r>
            <a:br>
              <a:rPr lang="de-DE" altLang="de-DE" sz="1800" dirty="0">
                <a:latin typeface="Arial" panose="020B0604020202020204" pitchFamily="34" charset="0"/>
              </a:rPr>
            </a:br>
            <a:r>
              <a:rPr lang="it-IT" altLang="de-DE" sz="1800" dirty="0">
                <a:latin typeface="Arial" panose="020B0604020202020204" pitchFamily="34" charset="0"/>
              </a:rPr>
              <a:t>Esiti delle valutazioni finali e degli Esami di Stato</a:t>
            </a: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4FFA688B-2759-4EC3-9C60-A21BDE1F6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260350"/>
            <a:ext cx="208756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057" name="Object 9">
            <a:extLst>
              <a:ext uri="{FF2B5EF4-FFF2-40B4-BE49-F238E27FC236}">
                <a16:creationId xmlns:a16="http://schemas.microsoft.com/office/drawing/2014/main" id="{1BA50E0A-0FDE-43BC-9FAE-C319A8C0F6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090274"/>
              </p:ext>
            </p:extLst>
          </p:nvPr>
        </p:nvGraphicFramePr>
        <p:xfrm>
          <a:off x="0" y="260350"/>
          <a:ext cx="9144000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" name="Bitmap Image" r:id="rId4" imgW="190426" imgH="209524" progId="Paint.Picture">
                  <p:embed/>
                </p:oleObj>
              </mc:Choice>
              <mc:Fallback>
                <p:oleObj name="Bitmap Image" r:id="rId4" imgW="190426" imgH="209524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350"/>
                        <a:ext cx="9144000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042BBC4-7074-47B9-93CC-1F5205037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525"/>
            <a:ext cx="9144000" cy="15972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146001"/>
              </p:ext>
            </p:extLst>
          </p:nvPr>
        </p:nvGraphicFramePr>
        <p:xfrm>
          <a:off x="0" y="620688"/>
          <a:ext cx="9036496" cy="5637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AA0778A9-4E48-4CC7-9B44-68786A88CA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D) Versetzungen an den Oberschulen | </a:t>
            </a:r>
            <a:r>
              <a:rPr lang="de-DE" altLang="de-DE" dirty="0" err="1">
                <a:latin typeface="Arial" panose="020B0604020202020204" pitchFamily="34" charset="0"/>
              </a:rPr>
              <a:t>Promozioni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</a:rPr>
              <a:t>nelle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</a:rPr>
              <a:t>scuole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</a:rPr>
              <a:t>secondarie</a:t>
            </a:r>
            <a:r>
              <a:rPr lang="de-DE" altLang="de-DE" dirty="0">
                <a:latin typeface="Arial" panose="020B0604020202020204" pitchFamily="34" charset="0"/>
              </a:rPr>
              <a:t> di </a:t>
            </a:r>
            <a:r>
              <a:rPr lang="de-DE" altLang="de-DE" dirty="0" err="1">
                <a:latin typeface="Arial" panose="020B0604020202020204" pitchFamily="34" charset="0"/>
              </a:rPr>
              <a:t>secondo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</a:rPr>
              <a:t>grado</a:t>
            </a:r>
            <a:endParaRPr lang="de-DE" altLang="de-DE" dirty="0">
              <a:latin typeface="Arial" panose="020B0604020202020204" pitchFamily="34" charset="0"/>
            </a:endParaRP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585619"/>
              </p:ext>
            </p:extLst>
          </p:nvPr>
        </p:nvGraphicFramePr>
        <p:xfrm>
          <a:off x="107504" y="1196752"/>
          <a:ext cx="892899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0C162F1F-4535-4D1D-85A2-4822DFC08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851976"/>
              </p:ext>
            </p:extLst>
          </p:nvPr>
        </p:nvGraphicFramePr>
        <p:xfrm>
          <a:off x="35496" y="188641"/>
          <a:ext cx="9073009" cy="6074874"/>
        </p:xfrm>
        <a:graphic>
          <a:graphicData uri="http://schemas.openxmlformats.org/drawingml/2006/table">
            <a:tbl>
              <a:tblPr/>
              <a:tblGrid>
                <a:gridCol w="4270132">
                  <a:extLst>
                    <a:ext uri="{9D8B030D-6E8A-4147-A177-3AD203B41FA5}">
                      <a16:colId xmlns:a16="http://schemas.microsoft.com/office/drawing/2014/main" val="2894641783"/>
                    </a:ext>
                  </a:extLst>
                </a:gridCol>
                <a:gridCol w="1024504">
                  <a:extLst>
                    <a:ext uri="{9D8B030D-6E8A-4147-A177-3AD203B41FA5}">
                      <a16:colId xmlns:a16="http://schemas.microsoft.com/office/drawing/2014/main" val="1386442837"/>
                    </a:ext>
                  </a:extLst>
                </a:gridCol>
                <a:gridCol w="803212">
                  <a:extLst>
                    <a:ext uri="{9D8B030D-6E8A-4147-A177-3AD203B41FA5}">
                      <a16:colId xmlns:a16="http://schemas.microsoft.com/office/drawing/2014/main" val="3801064837"/>
                    </a:ext>
                  </a:extLst>
                </a:gridCol>
                <a:gridCol w="188509">
                  <a:extLst>
                    <a:ext uri="{9D8B030D-6E8A-4147-A177-3AD203B41FA5}">
                      <a16:colId xmlns:a16="http://schemas.microsoft.com/office/drawing/2014/main" val="4006257113"/>
                    </a:ext>
                  </a:extLst>
                </a:gridCol>
                <a:gridCol w="811407">
                  <a:extLst>
                    <a:ext uri="{9D8B030D-6E8A-4147-A177-3AD203B41FA5}">
                      <a16:colId xmlns:a16="http://schemas.microsoft.com/office/drawing/2014/main" val="3722154100"/>
                    </a:ext>
                  </a:extLst>
                </a:gridCol>
                <a:gridCol w="975328">
                  <a:extLst>
                    <a:ext uri="{9D8B030D-6E8A-4147-A177-3AD203B41FA5}">
                      <a16:colId xmlns:a16="http://schemas.microsoft.com/office/drawing/2014/main" val="2245988524"/>
                    </a:ext>
                  </a:extLst>
                </a:gridCol>
                <a:gridCol w="999917">
                  <a:extLst>
                    <a:ext uri="{9D8B030D-6E8A-4147-A177-3AD203B41FA5}">
                      <a16:colId xmlns:a16="http://schemas.microsoft.com/office/drawing/2014/main" val="2895220261"/>
                    </a:ext>
                  </a:extLst>
                </a:gridCol>
              </a:tblGrid>
              <a:tr h="29994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Staatliche  Abschlussprüfungen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860664"/>
                  </a:ext>
                </a:extLst>
              </a:tr>
              <a:tr h="29994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 den deutschsprachigen Ober- und Berufsschulen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185307"/>
                  </a:ext>
                </a:extLst>
              </a:tr>
              <a:tr h="29994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Schuljahr 2018/2019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395577"/>
                  </a:ext>
                </a:extLst>
              </a:tr>
              <a:tr h="149291">
                <a:tc>
                  <a:txBody>
                    <a:bodyPr/>
                    <a:lstStyle/>
                    <a:p>
                      <a:pPr algn="l" fontAlgn="ctr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00362"/>
                  </a:ext>
                </a:extLst>
              </a:tr>
              <a:tr h="23995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Gymnasien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957879"/>
                  </a:ext>
                </a:extLst>
              </a:tr>
              <a:tr h="191945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01653"/>
                  </a:ext>
                </a:extLst>
              </a:tr>
              <a:tr h="19194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Kandidaten/innen insgesamt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273027"/>
                  </a:ext>
                </a:extLst>
              </a:tr>
              <a:tr h="18483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zur Abschlussprüfung zugelassen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0358607"/>
                  </a:ext>
                </a:extLst>
              </a:tr>
              <a:tr h="19194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zur Abschlussprüfung nicht zugelassen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628729"/>
                  </a:ext>
                </a:extLst>
              </a:tr>
              <a:tr h="19194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Abschlussprüfung bestanden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97,98%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60366"/>
                  </a:ext>
                </a:extLst>
              </a:tr>
              <a:tr h="18483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Abschlussprüfung nicht bestanden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9746644"/>
                  </a:ext>
                </a:extLst>
              </a:tr>
              <a:tr h="19194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zur Abschlussprüfung nicht angetreten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388538"/>
                  </a:ext>
                </a:extLst>
              </a:tr>
              <a:tr h="149291">
                <a:tc>
                  <a:txBody>
                    <a:bodyPr/>
                    <a:lstStyle/>
                    <a:p>
                      <a:pPr algn="ctr" fontAlgn="ctr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022625"/>
                  </a:ext>
                </a:extLst>
              </a:tr>
              <a:tr h="23995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Fachoberschulen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678419"/>
                  </a:ext>
                </a:extLst>
              </a:tr>
              <a:tr h="191945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943443"/>
                  </a:ext>
                </a:extLst>
              </a:tr>
              <a:tr h="19194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Kandidaten/innen insgesamt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046122"/>
                  </a:ext>
                </a:extLst>
              </a:tr>
              <a:tr h="18483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zur Abschlussprüfung zugelassen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353403"/>
                  </a:ext>
                </a:extLst>
              </a:tr>
              <a:tr h="19194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zur Abschlussprüfung nicht zugelassen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526531"/>
                  </a:ext>
                </a:extLst>
              </a:tr>
              <a:tr h="19194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Abschlussprüfung bestanden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97,57%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31249"/>
                  </a:ext>
                </a:extLst>
              </a:tr>
              <a:tr h="18483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Abschlussprüfung nicht bestanden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136865"/>
                  </a:ext>
                </a:extLst>
              </a:tr>
              <a:tr h="19194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zur Abschlussprüfung nicht angetreten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758422"/>
                  </a:ext>
                </a:extLst>
              </a:tr>
              <a:tr h="142181">
                <a:tc>
                  <a:txBody>
                    <a:bodyPr/>
                    <a:lstStyle/>
                    <a:p>
                      <a:pPr algn="l" fontAlgn="ctr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163865"/>
                  </a:ext>
                </a:extLst>
              </a:tr>
              <a:tr h="23995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Berufsschulen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781996"/>
                  </a:ext>
                </a:extLst>
              </a:tr>
              <a:tr h="191945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199938"/>
                  </a:ext>
                </a:extLst>
              </a:tr>
              <a:tr h="19194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Kandidaten/innen insgesamt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234289"/>
                  </a:ext>
                </a:extLst>
              </a:tr>
              <a:tr h="18483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zur Abschlussprüfung zugelassen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97,79%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848545"/>
                  </a:ext>
                </a:extLst>
              </a:tr>
              <a:tr h="19194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zur Abschlussprüfung nicht zugelassen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627263"/>
                  </a:ext>
                </a:extLst>
              </a:tr>
              <a:tr h="19194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Abschlussprüfung bestanden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612218"/>
                  </a:ext>
                </a:extLst>
              </a:tr>
              <a:tr h="18483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Abschlussprüfung nicht bestanden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478772"/>
                  </a:ext>
                </a:extLst>
              </a:tr>
              <a:tr h="19194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zur Abschlussprüfung nicht angetreten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337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274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433749"/>
              </p:ext>
            </p:extLst>
          </p:nvPr>
        </p:nvGraphicFramePr>
        <p:xfrm>
          <a:off x="0" y="260648"/>
          <a:ext cx="9108504" cy="6048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7E30F109-9649-4BD5-A10A-66920CDD2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62289"/>
              </p:ext>
            </p:extLst>
          </p:nvPr>
        </p:nvGraphicFramePr>
        <p:xfrm>
          <a:off x="35496" y="188640"/>
          <a:ext cx="9108504" cy="6138434"/>
        </p:xfrm>
        <a:graphic>
          <a:graphicData uri="http://schemas.openxmlformats.org/drawingml/2006/table">
            <a:tbl>
              <a:tblPr/>
              <a:tblGrid>
                <a:gridCol w="957529">
                  <a:extLst>
                    <a:ext uri="{9D8B030D-6E8A-4147-A177-3AD203B41FA5}">
                      <a16:colId xmlns:a16="http://schemas.microsoft.com/office/drawing/2014/main" val="1642721015"/>
                    </a:ext>
                  </a:extLst>
                </a:gridCol>
                <a:gridCol w="1795367">
                  <a:extLst>
                    <a:ext uri="{9D8B030D-6E8A-4147-A177-3AD203B41FA5}">
                      <a16:colId xmlns:a16="http://schemas.microsoft.com/office/drawing/2014/main" val="3583558591"/>
                    </a:ext>
                  </a:extLst>
                </a:gridCol>
                <a:gridCol w="215444">
                  <a:extLst>
                    <a:ext uri="{9D8B030D-6E8A-4147-A177-3AD203B41FA5}">
                      <a16:colId xmlns:a16="http://schemas.microsoft.com/office/drawing/2014/main" val="1565020537"/>
                    </a:ext>
                  </a:extLst>
                </a:gridCol>
                <a:gridCol w="1460234">
                  <a:extLst>
                    <a:ext uri="{9D8B030D-6E8A-4147-A177-3AD203B41FA5}">
                      <a16:colId xmlns:a16="http://schemas.microsoft.com/office/drawing/2014/main" val="2950123148"/>
                    </a:ext>
                  </a:extLst>
                </a:gridCol>
                <a:gridCol w="987455">
                  <a:extLst>
                    <a:ext uri="{9D8B030D-6E8A-4147-A177-3AD203B41FA5}">
                      <a16:colId xmlns:a16="http://schemas.microsoft.com/office/drawing/2014/main" val="3569389173"/>
                    </a:ext>
                  </a:extLst>
                </a:gridCol>
                <a:gridCol w="215444">
                  <a:extLst>
                    <a:ext uri="{9D8B030D-6E8A-4147-A177-3AD203B41FA5}">
                      <a16:colId xmlns:a16="http://schemas.microsoft.com/office/drawing/2014/main" val="2236408024"/>
                    </a:ext>
                  </a:extLst>
                </a:gridCol>
                <a:gridCol w="1460234">
                  <a:extLst>
                    <a:ext uri="{9D8B030D-6E8A-4147-A177-3AD203B41FA5}">
                      <a16:colId xmlns:a16="http://schemas.microsoft.com/office/drawing/2014/main" val="972000811"/>
                    </a:ext>
                  </a:extLst>
                </a:gridCol>
                <a:gridCol w="987455">
                  <a:extLst>
                    <a:ext uri="{9D8B030D-6E8A-4147-A177-3AD203B41FA5}">
                      <a16:colId xmlns:a16="http://schemas.microsoft.com/office/drawing/2014/main" val="2363630814"/>
                    </a:ext>
                  </a:extLst>
                </a:gridCol>
                <a:gridCol w="1029342">
                  <a:extLst>
                    <a:ext uri="{9D8B030D-6E8A-4147-A177-3AD203B41FA5}">
                      <a16:colId xmlns:a16="http://schemas.microsoft.com/office/drawing/2014/main" val="2605463113"/>
                    </a:ext>
                  </a:extLst>
                </a:gridCol>
              </a:tblGrid>
              <a:tr h="174868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008879"/>
                  </a:ext>
                </a:extLst>
              </a:tr>
              <a:tr h="301101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Ergebnisse der staatlichen Abschlussprüfungen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672524"/>
                  </a:ext>
                </a:extLst>
              </a:tr>
              <a:tr h="353416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 den deutschsprachigen Ober- und Berufsschulen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138071"/>
                  </a:ext>
                </a:extLst>
              </a:tr>
              <a:tr h="301101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Schuljahr 2018/2019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887426"/>
                  </a:ext>
                </a:extLst>
              </a:tr>
              <a:tr h="524601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Punkteverteilung in der Bewertung im Vergleich mit dem Vorjahr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294989"/>
                  </a:ext>
                </a:extLst>
              </a:tr>
              <a:tr h="161982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731314"/>
                  </a:ext>
                </a:extLst>
              </a:tr>
              <a:tr h="349734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Bewertung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2017/2018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2018/2019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700471"/>
                  </a:ext>
                </a:extLst>
              </a:tr>
              <a:tr h="210771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443476"/>
                  </a:ext>
                </a:extLst>
              </a:tr>
              <a:tr h="349734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938000"/>
                  </a:ext>
                </a:extLst>
              </a:tr>
              <a:tr h="349734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61 - 70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23,48%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65763"/>
                  </a:ext>
                </a:extLst>
              </a:tr>
              <a:tr h="349734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71 - 80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874253"/>
                  </a:ext>
                </a:extLst>
              </a:tr>
              <a:tr h="349734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81 - 90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27,06%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22,64%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873790"/>
                  </a:ext>
                </a:extLst>
              </a:tr>
              <a:tr h="349734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91 - 99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858479"/>
                  </a:ext>
                </a:extLst>
              </a:tr>
              <a:tr h="349734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721526"/>
                  </a:ext>
                </a:extLst>
              </a:tr>
              <a:tr h="421541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mit </a:t>
                      </a:r>
                      <a:b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Auszeichnung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510733"/>
                  </a:ext>
                </a:extLst>
              </a:tr>
              <a:tr h="210771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959990"/>
                  </a:ext>
                </a:extLst>
              </a:tr>
              <a:tr h="349734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Insgesamt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2.801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2.730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5292"/>
                  </a:ext>
                </a:extLst>
              </a:tr>
              <a:tr h="662655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871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045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3CCBAB3D-8C20-4466-BFB9-A67753D759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68450"/>
          </a:xfrm>
        </p:spPr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E) Abschlussprüfung an den deutschsprachigen Ober- und Berufsschulen| </a:t>
            </a:r>
            <a:r>
              <a:rPr lang="de-DE" altLang="de-DE" dirty="0" err="1">
                <a:latin typeface="Arial" panose="020B0604020202020204" pitchFamily="34" charset="0"/>
              </a:rPr>
              <a:t>Esame</a:t>
            </a:r>
            <a:r>
              <a:rPr lang="de-DE" altLang="de-DE" dirty="0">
                <a:latin typeface="Arial" panose="020B0604020202020204" pitchFamily="34" charset="0"/>
              </a:rPr>
              <a:t> di </a:t>
            </a:r>
            <a:r>
              <a:rPr lang="de-DE" altLang="de-DE" dirty="0" err="1">
                <a:latin typeface="Arial" panose="020B0604020202020204" pitchFamily="34" charset="0"/>
              </a:rPr>
              <a:t>Stato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</a:rPr>
              <a:t>conclusivo</a:t>
            </a:r>
            <a:r>
              <a:rPr lang="de-DE" altLang="de-DE" dirty="0">
                <a:latin typeface="Arial" panose="020B0604020202020204" pitchFamily="34" charset="0"/>
              </a:rPr>
              <a:t> della </a:t>
            </a:r>
            <a:r>
              <a:rPr lang="de-DE" altLang="de-DE" dirty="0" err="1">
                <a:latin typeface="Arial" panose="020B0604020202020204" pitchFamily="34" charset="0"/>
              </a:rPr>
              <a:t>scuola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</a:rPr>
              <a:t>secondaria</a:t>
            </a:r>
            <a:r>
              <a:rPr lang="de-DE" altLang="de-DE" dirty="0">
                <a:latin typeface="Arial" panose="020B0604020202020204" pitchFamily="34" charset="0"/>
              </a:rPr>
              <a:t> di </a:t>
            </a:r>
            <a:r>
              <a:rPr lang="de-DE" altLang="de-DE" dirty="0" err="1">
                <a:latin typeface="Arial" panose="020B0604020202020204" pitchFamily="34" charset="0"/>
              </a:rPr>
              <a:t>secondo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</a:rPr>
              <a:t>grado</a:t>
            </a:r>
            <a:r>
              <a:rPr lang="de-DE" altLang="de-DE" dirty="0">
                <a:latin typeface="Arial" panose="020B0604020202020204" pitchFamily="34" charset="0"/>
              </a:rPr>
              <a:t> e delle </a:t>
            </a:r>
            <a:r>
              <a:rPr lang="de-DE" altLang="de-DE" dirty="0" err="1">
                <a:latin typeface="Arial" panose="020B0604020202020204" pitchFamily="34" charset="0"/>
              </a:rPr>
              <a:t>scuole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</a:rPr>
              <a:t>professionali</a:t>
            </a:r>
            <a:endParaRPr lang="de-DE" altLang="de-DE" dirty="0">
              <a:latin typeface="Arial" panose="020B0604020202020204" pitchFamily="34" charset="0"/>
            </a:endParaRP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386464"/>
              </p:ext>
            </p:extLst>
          </p:nvPr>
        </p:nvGraphicFramePr>
        <p:xfrm>
          <a:off x="0" y="1412776"/>
          <a:ext cx="9036495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00000000-0008-0000-1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337499"/>
              </p:ext>
            </p:extLst>
          </p:nvPr>
        </p:nvGraphicFramePr>
        <p:xfrm>
          <a:off x="0" y="188640"/>
          <a:ext cx="9144000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>
            <a:extLst>
              <a:ext uri="{FF2B5EF4-FFF2-40B4-BE49-F238E27FC236}">
                <a16:creationId xmlns:a16="http://schemas.microsoft.com/office/drawing/2014/main" id="{1AFBC94A-8761-4B66-9002-24F63C860F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>
                <a:latin typeface="Arial" panose="020B0604020202020204" pitchFamily="34" charset="0"/>
              </a:rPr>
              <a:t>Ergebnisse der Bewertungen und Abschlussprüfungen |</a:t>
            </a:r>
            <a:br>
              <a:rPr lang="de-DE" altLang="de-DE">
                <a:latin typeface="Arial" panose="020B0604020202020204" pitchFamily="34" charset="0"/>
              </a:rPr>
            </a:br>
            <a:r>
              <a:rPr lang="it-IT" altLang="de-DE">
                <a:latin typeface="Arial" panose="020B0604020202020204" pitchFamily="34" charset="0"/>
              </a:rPr>
              <a:t>Esiti delle valutazioni e degli Esami di Stato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30C8E9B9-8453-46A5-9B37-B0718621CDF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12875"/>
            <a:ext cx="4176712" cy="47132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A) Versetzungen an Grund- und Mittelschulen</a:t>
            </a:r>
          </a:p>
          <a:p>
            <a:pPr>
              <a:spcBef>
                <a:spcPct val="0"/>
              </a:spcBef>
            </a:pPr>
            <a:endParaRPr lang="de-DE" altLang="de-DE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B) Abschlussprüfung der Unterstufe (Mittelschule)</a:t>
            </a:r>
          </a:p>
          <a:p>
            <a:pPr>
              <a:spcBef>
                <a:spcPct val="0"/>
              </a:spcBef>
            </a:pPr>
            <a:endParaRPr lang="de-DE" altLang="de-DE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C) Blick auf die Berufsbildung</a:t>
            </a:r>
          </a:p>
          <a:p>
            <a:pPr>
              <a:spcBef>
                <a:spcPct val="0"/>
              </a:spcBef>
            </a:pPr>
            <a:endParaRPr lang="de-DE" altLang="de-DE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de-DE" altLang="de-DE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D) Versetzungen an den Oberschulen</a:t>
            </a:r>
          </a:p>
          <a:p>
            <a:pPr>
              <a:spcBef>
                <a:spcPct val="0"/>
              </a:spcBef>
            </a:pPr>
            <a:endParaRPr lang="de-DE" altLang="de-DE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de-DE" altLang="de-DE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E) Abschlussprüfung an den </a:t>
            </a:r>
            <a:r>
              <a:rPr lang="de-DE" sz="1400" dirty="0">
                <a:latin typeface="Arial" panose="020B0604020202020204" pitchFamily="34" charset="0"/>
              </a:rPr>
              <a:t>Ober- und Berufsschulen</a:t>
            </a:r>
            <a:endParaRPr lang="de-DE" altLang="de-DE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de-DE" altLang="de-DE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de-DE" altLang="de-DE" sz="1400" dirty="0">
              <a:latin typeface="Arial" panose="020B0604020202020204" pitchFamily="34" charset="0"/>
            </a:endParaRP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C399DB1F-D4A5-412A-B1D2-6B9F5F1819D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it-IT" altLang="de-DE" sz="1400" dirty="0">
                <a:latin typeface="Arial" panose="020B0604020202020204" pitchFamily="34" charset="0"/>
              </a:rPr>
              <a:t>A) Promozioni nella scuola primaria e nella scuola secondaria di primo grado</a:t>
            </a:r>
          </a:p>
          <a:p>
            <a:pPr>
              <a:spcBef>
                <a:spcPct val="0"/>
              </a:spcBef>
            </a:pPr>
            <a:endParaRPr lang="it-IT" altLang="de-DE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altLang="de-DE" sz="1400" dirty="0">
                <a:latin typeface="Arial" panose="020B0604020202020204" pitchFamily="34" charset="0"/>
              </a:rPr>
              <a:t>B) Esame di Stato conclusivo del primo ciclo di istruzione (scuola media)</a:t>
            </a:r>
          </a:p>
          <a:p>
            <a:pPr>
              <a:spcBef>
                <a:spcPct val="0"/>
              </a:spcBef>
            </a:pPr>
            <a:endParaRPr lang="de-DE" altLang="de-DE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e-DE" altLang="de-DE" sz="1400" dirty="0">
                <a:latin typeface="Arial" panose="020B0604020202020204" pitchFamily="34" charset="0"/>
              </a:rPr>
              <a:t>C) Formazione professionale</a:t>
            </a:r>
            <a:endParaRPr lang="it-IT" altLang="de-DE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it-IT" altLang="de-DE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it-IT" altLang="de-DE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altLang="de-DE" sz="1400" dirty="0">
                <a:latin typeface="Arial" panose="020B0604020202020204" pitchFamily="34" charset="0"/>
              </a:rPr>
              <a:t>D) Promozioni nella scuola secondaria di secondo grado </a:t>
            </a:r>
          </a:p>
          <a:p>
            <a:pPr>
              <a:spcBef>
                <a:spcPct val="0"/>
              </a:spcBef>
            </a:pPr>
            <a:endParaRPr lang="it-IT" altLang="de-DE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altLang="de-DE" sz="1400" dirty="0">
                <a:latin typeface="Arial" panose="020B0604020202020204" pitchFamily="34" charset="0"/>
              </a:rPr>
              <a:t>E) Esame di Stato conclusivo della scuola secondaria di secondo grado e delle scuole professionali</a:t>
            </a:r>
          </a:p>
          <a:p>
            <a:pPr>
              <a:spcBef>
                <a:spcPct val="0"/>
              </a:spcBef>
            </a:pPr>
            <a:endParaRPr lang="it-IT" altLang="de-DE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47A40962-0F28-43A3-98E0-D59D53F67D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A) Versetzungen an Grund- und Mittelschulen | </a:t>
            </a:r>
            <a:r>
              <a:rPr lang="de-DE" altLang="de-DE" dirty="0" err="1">
                <a:latin typeface="Arial" panose="020B0604020202020204" pitchFamily="34" charset="0"/>
              </a:rPr>
              <a:t>Promozioni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</a:rPr>
              <a:t>nelle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</a:rPr>
              <a:t>scuole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</a:rPr>
              <a:t>primarie</a:t>
            </a:r>
            <a:r>
              <a:rPr lang="de-DE" altLang="de-DE" dirty="0">
                <a:latin typeface="Arial" panose="020B0604020202020204" pitchFamily="34" charset="0"/>
              </a:rPr>
              <a:t> e </a:t>
            </a:r>
            <a:r>
              <a:rPr lang="de-DE" altLang="de-DE" dirty="0" err="1">
                <a:latin typeface="Arial" panose="020B0604020202020204" pitchFamily="34" charset="0"/>
              </a:rPr>
              <a:t>secondarie</a:t>
            </a:r>
            <a:r>
              <a:rPr lang="de-DE" altLang="de-DE" dirty="0">
                <a:latin typeface="Arial" panose="020B0604020202020204" pitchFamily="34" charset="0"/>
              </a:rPr>
              <a:t> di </a:t>
            </a:r>
            <a:r>
              <a:rPr lang="de-DE" altLang="de-DE" dirty="0" err="1">
                <a:latin typeface="Arial" panose="020B0604020202020204" pitchFamily="34" charset="0"/>
              </a:rPr>
              <a:t>primo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</a:rPr>
              <a:t>grado</a:t>
            </a: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130123" name="Rectangle 75">
            <a:extLst>
              <a:ext uri="{FF2B5EF4-FFF2-40B4-BE49-F238E27FC236}">
                <a16:creationId xmlns:a16="http://schemas.microsoft.com/office/drawing/2014/main" id="{3D5D94FD-2751-4C06-AE89-2474740CD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804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30124" name="Rectangle 76">
            <a:extLst>
              <a:ext uri="{FF2B5EF4-FFF2-40B4-BE49-F238E27FC236}">
                <a16:creationId xmlns:a16="http://schemas.microsoft.com/office/drawing/2014/main" id="{E9E6946D-3D54-46F0-A515-807E4AAE7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2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</p:txBody>
      </p:sp>
      <p:sp>
        <p:nvSpPr>
          <p:cNvPr id="130127" name="Rectangle 79">
            <a:extLst>
              <a:ext uri="{FF2B5EF4-FFF2-40B4-BE49-F238E27FC236}">
                <a16:creationId xmlns:a16="http://schemas.microsoft.com/office/drawing/2014/main" id="{C65BF7E6-06A0-4D85-8A0E-0E8203A0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6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30128" name="Rectangle 80">
            <a:extLst>
              <a:ext uri="{FF2B5EF4-FFF2-40B4-BE49-F238E27FC236}">
                <a16:creationId xmlns:a16="http://schemas.microsoft.com/office/drawing/2014/main" id="{0E662F1B-63B4-455D-A8AE-385E657D6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24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</p:txBody>
      </p:sp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95342"/>
              </p:ext>
            </p:extLst>
          </p:nvPr>
        </p:nvGraphicFramePr>
        <p:xfrm>
          <a:off x="4572000" y="1268760"/>
          <a:ext cx="4572000" cy="4989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Diagramm 18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824118"/>
              </p:ext>
            </p:extLst>
          </p:nvPr>
        </p:nvGraphicFramePr>
        <p:xfrm>
          <a:off x="43652" y="1268760"/>
          <a:ext cx="4572000" cy="4989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F5B01356-9885-4049-8694-184DC00CA8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de-DE" altLang="de-DE">
                <a:latin typeface="Arial" panose="020B0604020202020204" pitchFamily="34" charset="0"/>
              </a:rPr>
              <a:t>A) Versetzungen an Grund- und Mittelschulen | Promozioni nelle scuole primarie e secondarie di primo grado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20549"/>
              </p:ext>
            </p:extLst>
          </p:nvPr>
        </p:nvGraphicFramePr>
        <p:xfrm>
          <a:off x="35496" y="1124744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227722"/>
              </p:ext>
            </p:extLst>
          </p:nvPr>
        </p:nvGraphicFramePr>
        <p:xfrm>
          <a:off x="35496" y="260649"/>
          <a:ext cx="9001000" cy="6048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4">
            <a:extLst>
              <a:ext uri="{FF2B5EF4-FFF2-40B4-BE49-F238E27FC236}">
                <a16:creationId xmlns:a16="http://schemas.microsoft.com/office/drawing/2014/main" id="{1BBAC00C-3419-44B8-94B0-BE88D45468C2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3877600" y="6067422"/>
            <a:ext cx="914149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8288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endParaRPr lang="de-DE" sz="600" b="0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407A3DE1-D116-4C89-9AE9-565BD83E44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449232"/>
              </p:ext>
            </p:extLst>
          </p:nvPr>
        </p:nvGraphicFramePr>
        <p:xfrm>
          <a:off x="179512" y="188641"/>
          <a:ext cx="8856981" cy="6075506"/>
        </p:xfrm>
        <a:graphic>
          <a:graphicData uri="http://schemas.openxmlformats.org/drawingml/2006/table">
            <a:tbl>
              <a:tblPr/>
              <a:tblGrid>
                <a:gridCol w="544756">
                  <a:extLst>
                    <a:ext uri="{9D8B030D-6E8A-4147-A177-3AD203B41FA5}">
                      <a16:colId xmlns:a16="http://schemas.microsoft.com/office/drawing/2014/main" val="2586422210"/>
                    </a:ext>
                  </a:extLst>
                </a:gridCol>
                <a:gridCol w="2366871">
                  <a:extLst>
                    <a:ext uri="{9D8B030D-6E8A-4147-A177-3AD203B41FA5}">
                      <a16:colId xmlns:a16="http://schemas.microsoft.com/office/drawing/2014/main" val="1224147133"/>
                    </a:ext>
                  </a:extLst>
                </a:gridCol>
                <a:gridCol w="169063">
                  <a:extLst>
                    <a:ext uri="{9D8B030D-6E8A-4147-A177-3AD203B41FA5}">
                      <a16:colId xmlns:a16="http://schemas.microsoft.com/office/drawing/2014/main" val="2657224047"/>
                    </a:ext>
                  </a:extLst>
                </a:gridCol>
                <a:gridCol w="1563825">
                  <a:extLst>
                    <a:ext uri="{9D8B030D-6E8A-4147-A177-3AD203B41FA5}">
                      <a16:colId xmlns:a16="http://schemas.microsoft.com/office/drawing/2014/main" val="370247495"/>
                    </a:ext>
                  </a:extLst>
                </a:gridCol>
                <a:gridCol w="958019">
                  <a:extLst>
                    <a:ext uri="{9D8B030D-6E8A-4147-A177-3AD203B41FA5}">
                      <a16:colId xmlns:a16="http://schemas.microsoft.com/office/drawing/2014/main" val="1683256835"/>
                    </a:ext>
                  </a:extLst>
                </a:gridCol>
                <a:gridCol w="169063">
                  <a:extLst>
                    <a:ext uri="{9D8B030D-6E8A-4147-A177-3AD203B41FA5}">
                      <a16:colId xmlns:a16="http://schemas.microsoft.com/office/drawing/2014/main" val="4257525511"/>
                    </a:ext>
                  </a:extLst>
                </a:gridCol>
                <a:gridCol w="1563825">
                  <a:extLst>
                    <a:ext uri="{9D8B030D-6E8A-4147-A177-3AD203B41FA5}">
                      <a16:colId xmlns:a16="http://schemas.microsoft.com/office/drawing/2014/main" val="2238669655"/>
                    </a:ext>
                  </a:extLst>
                </a:gridCol>
                <a:gridCol w="958019">
                  <a:extLst>
                    <a:ext uri="{9D8B030D-6E8A-4147-A177-3AD203B41FA5}">
                      <a16:colId xmlns:a16="http://schemas.microsoft.com/office/drawing/2014/main" val="3235783924"/>
                    </a:ext>
                  </a:extLst>
                </a:gridCol>
                <a:gridCol w="563540">
                  <a:extLst>
                    <a:ext uri="{9D8B030D-6E8A-4147-A177-3AD203B41FA5}">
                      <a16:colId xmlns:a16="http://schemas.microsoft.com/office/drawing/2014/main" val="2448158710"/>
                    </a:ext>
                  </a:extLst>
                </a:gridCol>
              </a:tblGrid>
              <a:tr h="599077">
                <a:tc>
                  <a:txBody>
                    <a:bodyPr/>
                    <a:lstStyle/>
                    <a:p>
                      <a:pPr algn="l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Ergebnisse der staatlichen Abschlussprüfungen</a:t>
                      </a:r>
                      <a:b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 den deutschsprachigen Mittelschulen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297853"/>
                  </a:ext>
                </a:extLst>
              </a:tr>
              <a:tr h="299539">
                <a:tc>
                  <a:txBody>
                    <a:bodyPr/>
                    <a:lstStyle/>
                    <a:p>
                      <a:pPr algn="l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Schuljahr 2018/2019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245212"/>
                  </a:ext>
                </a:extLst>
              </a:tr>
              <a:tr h="379461">
                <a:tc>
                  <a:txBody>
                    <a:bodyPr/>
                    <a:lstStyle/>
                    <a:p>
                      <a:pPr algn="l" fontAlgn="ctr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Bewertungen im Vergleich mit dem Vorjahr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046539"/>
                  </a:ext>
                </a:extLst>
              </a:tr>
              <a:tr h="260203">
                <a:tc>
                  <a:txBody>
                    <a:bodyPr/>
                    <a:lstStyle/>
                    <a:p>
                      <a:pPr algn="l" fontAlgn="ctr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652541"/>
                  </a:ext>
                </a:extLst>
              </a:tr>
              <a:tr h="346937">
                <a:tc>
                  <a:txBody>
                    <a:bodyPr/>
                    <a:lstStyle/>
                    <a:p>
                      <a:pPr algn="l" fontAlgn="ctr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Bewertung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2017/2018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515350"/>
                  </a:ext>
                </a:extLst>
              </a:tr>
              <a:tr h="209677">
                <a:tc>
                  <a:txBody>
                    <a:bodyPr/>
                    <a:lstStyle/>
                    <a:p>
                      <a:pPr algn="l" fontAlgn="ctr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957484"/>
                  </a:ext>
                </a:extLst>
              </a:tr>
              <a:tr h="531248">
                <a:tc>
                  <a:txBody>
                    <a:bodyPr/>
                    <a:lstStyle/>
                    <a:p>
                      <a:pPr algn="l" fontAlgn="ctr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SECHS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464168"/>
                  </a:ext>
                </a:extLst>
              </a:tr>
              <a:tr h="531248">
                <a:tc>
                  <a:txBody>
                    <a:bodyPr/>
                    <a:lstStyle/>
                    <a:p>
                      <a:pPr algn="l" fontAlgn="ctr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SIEBEN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29,94%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530483"/>
                  </a:ext>
                </a:extLst>
              </a:tr>
              <a:tr h="531248">
                <a:tc>
                  <a:txBody>
                    <a:bodyPr/>
                    <a:lstStyle/>
                    <a:p>
                      <a:pPr algn="l" fontAlgn="ctr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ACHT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460711"/>
                  </a:ext>
                </a:extLst>
              </a:tr>
              <a:tr h="531248">
                <a:tc>
                  <a:txBody>
                    <a:bodyPr/>
                    <a:lstStyle/>
                    <a:p>
                      <a:pPr algn="l" fontAlgn="ctr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NEUN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21,03%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607781"/>
                  </a:ext>
                </a:extLst>
              </a:tr>
              <a:tr h="531248">
                <a:tc>
                  <a:txBody>
                    <a:bodyPr/>
                    <a:lstStyle/>
                    <a:p>
                      <a:pPr algn="l" fontAlgn="ctr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ZEHN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1102403"/>
                  </a:ext>
                </a:extLst>
              </a:tr>
              <a:tr h="531248">
                <a:tc>
                  <a:txBody>
                    <a:bodyPr/>
                    <a:lstStyle/>
                    <a:p>
                      <a:pPr algn="l" fontAlgn="ctr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ZEHN MIT AUSZEICHNUNG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8280157"/>
                  </a:ext>
                </a:extLst>
              </a:tr>
              <a:tr h="209677">
                <a:tc>
                  <a:txBody>
                    <a:bodyPr/>
                    <a:lstStyle/>
                    <a:p>
                      <a:pPr algn="l" fontAlgn="ctr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37611"/>
                  </a:ext>
                </a:extLst>
              </a:tr>
              <a:tr h="209677">
                <a:tc>
                  <a:txBody>
                    <a:bodyPr/>
                    <a:lstStyle/>
                    <a:p>
                      <a:pPr algn="l" fontAlgn="ctr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480917"/>
                  </a:ext>
                </a:extLst>
              </a:tr>
              <a:tr h="346937">
                <a:tc>
                  <a:txBody>
                    <a:bodyPr/>
                    <a:lstStyle/>
                    <a:p>
                      <a:pPr algn="l" fontAlgn="ctr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Insgesamt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488317"/>
                  </a:ext>
                </a:extLst>
              </a:tr>
            </a:tbl>
          </a:graphicData>
        </a:graphic>
      </p:graphicFrame>
      <p:sp>
        <p:nvSpPr>
          <p:cNvPr id="10" name="Textfeld 4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4467225"/>
            <a:ext cx="6000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8288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buNone/>
              <a:defRPr sz="1000"/>
            </a:pPr>
            <a:endParaRPr lang="de-DE" sz="600" b="0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5479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5322B154-8805-4CDE-BF03-0B85339A9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>
                <a:latin typeface="Arial" panose="020B0604020202020204" pitchFamily="34" charset="0"/>
              </a:rPr>
              <a:t>B) Abschlussprüfung der Unterstufe (Mittelschule) | Esame di Stato conclusivo della scuola secondaria di primo grado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175290"/>
              </p:ext>
            </p:extLst>
          </p:nvPr>
        </p:nvGraphicFramePr>
        <p:xfrm>
          <a:off x="107504" y="1196752"/>
          <a:ext cx="8928992" cy="475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1">
            <a:extLst>
              <a:ext uri="{FF2B5EF4-FFF2-40B4-BE49-F238E27FC236}">
                <a16:creationId xmlns:a16="http://schemas.microsoft.com/office/drawing/2014/main" id="{6726CD38-0CB2-4DC9-B5E3-06E796E73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128" y="6093296"/>
            <a:ext cx="2870172" cy="16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buNone/>
              <a:defRPr sz="1000"/>
            </a:pPr>
            <a:r>
              <a:rPr lang="de-DE" sz="1000" b="0" i="0" u="none" strike="noStrike" baseline="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Quelle: Deutsche Bildungsdirektion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B9DC0D-9370-4374-AFBC-EA51CF9085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48370"/>
          </a:xfrm>
        </p:spPr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C) Blick auf die Berufsbildung | Formazione professionale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890624"/>
              </p:ext>
            </p:extLst>
          </p:nvPr>
        </p:nvGraphicFramePr>
        <p:xfrm>
          <a:off x="-6885" y="908720"/>
          <a:ext cx="9150885" cy="534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200212"/>
              </p:ext>
            </p:extLst>
          </p:nvPr>
        </p:nvGraphicFramePr>
        <p:xfrm>
          <a:off x="2574" y="188640"/>
          <a:ext cx="9138851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owerpoint - Schulamt">
  <a:themeElements>
    <a:clrScheme name="Powerpoint - Schulam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- Schulamt">
      <a:majorFont>
        <a:latin typeface="Verdana"/>
        <a:ea typeface="Osaka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CC2C30"/>
          </a:buClr>
          <a:buSzPct val="50000"/>
          <a:buFont typeface="Wingdings" panose="05000000000000000000" pitchFamily="2" charset="2"/>
          <a:buChar char="n"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rgbClr val="666D7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CC2C30"/>
          </a:buClr>
          <a:buSzPct val="50000"/>
          <a:buFont typeface="Wingdings" panose="05000000000000000000" pitchFamily="2" charset="2"/>
          <a:buChar char="n"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rgbClr val="666D7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 - Schulam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- Schulam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- Schulam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- Schulam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- Schulam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- Schulam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- Schulam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- Schulam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- Schulam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- Schulam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- Schulam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- Schulam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777</Words>
  <Application>Microsoft Office PowerPoint</Application>
  <PresentationFormat>Bildschirmpräsentation (4:3)</PresentationFormat>
  <Paragraphs>387</Paragraphs>
  <Slides>16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Osaka</vt:lpstr>
      <vt:lpstr>Verdana</vt:lpstr>
      <vt:lpstr>Wingdings</vt:lpstr>
      <vt:lpstr>Powerpoint - Schulamt</vt:lpstr>
      <vt:lpstr>1_Benutzerdefiniertes Design</vt:lpstr>
      <vt:lpstr>Benutzerdefiniertes Design</vt:lpstr>
      <vt:lpstr>Bitmap Image</vt:lpstr>
      <vt:lpstr>Schuljahr | Anno Scolastico 2018/2019  Ergebnisse der Schlussbewertungen und Abschlussprüfungen | Esiti delle valutazioni finali e degli Esami di Stato</vt:lpstr>
      <vt:lpstr>Ergebnisse der Bewertungen und Abschlussprüfungen | Esiti delle valutazioni e degli Esami di Stato</vt:lpstr>
      <vt:lpstr>A) Versetzungen an Grund- und Mittelschulen | Promozioni nelle scuole primarie e secondarie di primo grado</vt:lpstr>
      <vt:lpstr>A) Versetzungen an Grund- und Mittelschulen | Promozioni nelle scuole primarie e secondarie di primo grado</vt:lpstr>
      <vt:lpstr>PowerPoint-Präsentation</vt:lpstr>
      <vt:lpstr>PowerPoint-Präsentation</vt:lpstr>
      <vt:lpstr>B) Abschlussprüfung der Unterstufe (Mittelschule) | Esame di Stato conclusivo della scuola secondaria di primo grado</vt:lpstr>
      <vt:lpstr>C) Blick auf die Berufsbildung | Formazione professionale</vt:lpstr>
      <vt:lpstr>PowerPoint-Präsentation</vt:lpstr>
      <vt:lpstr>PowerPoint-Präsentation</vt:lpstr>
      <vt:lpstr>D) Versetzungen an den Oberschulen | Promozioni nelle scuole secondarie di secondo grado</vt:lpstr>
      <vt:lpstr>PowerPoint-Präsentation</vt:lpstr>
      <vt:lpstr>PowerPoint-Präsentation</vt:lpstr>
      <vt:lpstr>PowerPoint-Präsentation</vt:lpstr>
      <vt:lpstr>E) Abschlussprüfung an den deutschsprachigen Ober- und Berufsschulen| Esame di Stato conclusivo della scuola secondaria di secondo grado e delle scuole professionali</vt:lpstr>
      <vt:lpstr>PowerPoint-Präsentation</vt:lpstr>
    </vt:vector>
  </TitlesOfParts>
  <Company>prov.bz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Erläuterungen zur Verwendung dieser Vorlage</dc:title>
  <dc:creator>Albrecht Matzneller</dc:creator>
  <cp:lastModifiedBy>Summerer, Thomas</cp:lastModifiedBy>
  <cp:revision>345</cp:revision>
  <cp:lastPrinted>2019-07-11T07:37:22Z</cp:lastPrinted>
  <dcterms:created xsi:type="dcterms:W3CDTF">2008-07-11T10:03:29Z</dcterms:created>
  <dcterms:modified xsi:type="dcterms:W3CDTF">2019-07-11T13:00:58Z</dcterms:modified>
</cp:coreProperties>
</file>