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handoutMasterIdLst>
    <p:handoutMasterId r:id="rId33"/>
  </p:handoutMasterIdLst>
  <p:sldIdLst>
    <p:sldId id="256" r:id="rId2"/>
    <p:sldId id="405" r:id="rId3"/>
    <p:sldId id="533" r:id="rId4"/>
    <p:sldId id="485" r:id="rId5"/>
    <p:sldId id="480" r:id="rId6"/>
    <p:sldId id="474" r:id="rId7"/>
    <p:sldId id="481" r:id="rId8"/>
    <p:sldId id="476" r:id="rId9"/>
    <p:sldId id="490" r:id="rId10"/>
    <p:sldId id="515" r:id="rId11"/>
    <p:sldId id="530" r:id="rId12"/>
    <p:sldId id="532" r:id="rId13"/>
    <p:sldId id="495" r:id="rId14"/>
    <p:sldId id="496" r:id="rId15"/>
    <p:sldId id="510" r:id="rId16"/>
    <p:sldId id="542" r:id="rId17"/>
    <p:sldId id="497" r:id="rId18"/>
    <p:sldId id="547" r:id="rId19"/>
    <p:sldId id="503" r:id="rId20"/>
    <p:sldId id="499" r:id="rId21"/>
    <p:sldId id="517" r:id="rId22"/>
    <p:sldId id="550" r:id="rId23"/>
    <p:sldId id="511" r:id="rId24"/>
    <p:sldId id="563" r:id="rId25"/>
    <p:sldId id="564" r:id="rId26"/>
    <p:sldId id="551" r:id="rId27"/>
    <p:sldId id="538" r:id="rId28"/>
    <p:sldId id="539" r:id="rId29"/>
    <p:sldId id="568" r:id="rId30"/>
    <p:sldId id="458" r:id="rId31"/>
  </p:sldIdLst>
  <p:sldSz cx="12190413" cy="6859588"/>
  <p:notesSz cx="6797675" cy="9928225"/>
  <p:defaultTextStyle>
    <a:defPPr>
      <a:defRPr lang="de-DE"/>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339933"/>
    <a:srgbClr val="FF6600"/>
    <a:srgbClr val="003399"/>
    <a:srgbClr val="FF3300"/>
    <a:srgbClr val="000066"/>
    <a:srgbClr val="6699FF"/>
    <a:srgbClr val="9900CC"/>
    <a:srgbClr val="9900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56" autoAdjust="0"/>
    <p:restoredTop sz="56675" autoAdjust="0"/>
  </p:normalViewPr>
  <p:slideViewPr>
    <p:cSldViewPr snapToGrid="0" snapToObjects="1">
      <p:cViewPr varScale="1">
        <p:scale>
          <a:sx n="62" d="100"/>
          <a:sy n="62" d="100"/>
        </p:scale>
        <p:origin x="1656" y="72"/>
      </p:cViewPr>
      <p:guideLst>
        <p:guide orient="horz" pos="2161"/>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7" d="100"/>
          <a:sy n="87" d="100"/>
        </p:scale>
        <p:origin x="-2532"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31" tIns="45715" rIns="91431" bIns="45715" numCol="1" anchor="t" anchorCtr="0" compatLnSpc="1">
            <a:prstTxWarp prst="textNoShape">
              <a:avLst/>
            </a:prstTxWarp>
          </a:bodyPr>
          <a:lstStyle>
            <a:lvl1pPr>
              <a:defRPr sz="1200">
                <a:latin typeface="Calibri" pitchFamily="34" charset="0"/>
              </a:defRPr>
            </a:lvl1pPr>
          </a:lstStyle>
          <a:p>
            <a:pPr>
              <a:defRPr/>
            </a:pPr>
            <a:endParaRPr lang="it-IT"/>
          </a:p>
        </p:txBody>
      </p:sp>
      <p:sp>
        <p:nvSpPr>
          <p:cNvPr id="2765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31" tIns="45715" rIns="91431" bIns="45715" numCol="1" anchor="t" anchorCtr="0" compatLnSpc="1">
            <a:prstTxWarp prst="textNoShape">
              <a:avLst/>
            </a:prstTxWarp>
          </a:bodyPr>
          <a:lstStyle>
            <a:lvl1pPr algn="r">
              <a:defRPr sz="1200">
                <a:latin typeface="Calibri" pitchFamily="34" charset="0"/>
              </a:defRPr>
            </a:lvl1pPr>
          </a:lstStyle>
          <a:p>
            <a:pPr>
              <a:defRPr/>
            </a:pPr>
            <a:fld id="{B2337789-671C-4AED-8FEA-E4177316B88F}" type="datetimeFigureOut">
              <a:rPr lang="de-DE"/>
              <a:pPr>
                <a:defRPr/>
              </a:pPr>
              <a:t>28.06.2018</a:t>
            </a:fld>
            <a:endParaRPr lang="de-DE"/>
          </a:p>
        </p:txBody>
      </p:sp>
      <p:sp>
        <p:nvSpPr>
          <p:cNvPr id="27652"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p:spPr>
        <p:txBody>
          <a:bodyPr vert="horz" wrap="square" lIns="91431" tIns="45715" rIns="91431" bIns="45715" numCol="1" anchor="b" anchorCtr="0" compatLnSpc="1">
            <a:prstTxWarp prst="textNoShape">
              <a:avLst/>
            </a:prstTxWarp>
          </a:bodyPr>
          <a:lstStyle>
            <a:lvl1pPr>
              <a:defRPr sz="1200">
                <a:latin typeface="Calibri" pitchFamily="34" charset="0"/>
              </a:defRPr>
            </a:lvl1pPr>
          </a:lstStyle>
          <a:p>
            <a:pPr>
              <a:defRPr/>
            </a:pPr>
            <a:endParaRPr lang="it-IT"/>
          </a:p>
        </p:txBody>
      </p:sp>
      <p:sp>
        <p:nvSpPr>
          <p:cNvPr id="27653" name="Rectangle 5"/>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p:spPr>
        <p:txBody>
          <a:bodyPr vert="horz" wrap="square" lIns="91431" tIns="45715" rIns="91431" bIns="45715" numCol="1" anchor="b" anchorCtr="0" compatLnSpc="1">
            <a:prstTxWarp prst="textNoShape">
              <a:avLst/>
            </a:prstTxWarp>
          </a:bodyPr>
          <a:lstStyle>
            <a:lvl1pPr algn="r">
              <a:defRPr sz="1200">
                <a:latin typeface="Calibri" pitchFamily="34" charset="0"/>
              </a:defRPr>
            </a:lvl1pPr>
          </a:lstStyle>
          <a:p>
            <a:pPr>
              <a:defRPr/>
            </a:pPr>
            <a:fld id="{98699D0D-9885-4EB2-82DD-9CFA4F073F9F}" type="slidenum">
              <a:rPr lang="de-DE"/>
              <a:pPr>
                <a:defRPr/>
              </a:pPr>
              <a:t>‹N›</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0" y="0"/>
            <a:ext cx="2946400" cy="498475"/>
          </a:xfrm>
          <a:prstGeom prst="rect">
            <a:avLst/>
          </a:prstGeom>
          <a:noFill/>
          <a:ln w="9525">
            <a:noFill/>
            <a:miter lim="800000"/>
            <a:headEnd/>
            <a:tailEnd/>
          </a:ln>
        </p:spPr>
        <p:txBody>
          <a:bodyPr vert="horz" wrap="square" lIns="91431" tIns="45715" rIns="91431" bIns="45715" numCol="1" anchor="t" anchorCtr="0" compatLnSpc="1">
            <a:prstTxWarp prst="textNoShape">
              <a:avLst/>
            </a:prstTxWarp>
          </a:bodyPr>
          <a:lstStyle>
            <a:lvl1pPr>
              <a:defRPr sz="1200">
                <a:latin typeface="Calibri" pitchFamily="34" charset="0"/>
              </a:defRPr>
            </a:lvl1pPr>
          </a:lstStyle>
          <a:p>
            <a:pPr>
              <a:defRPr/>
            </a:pPr>
            <a:endParaRPr lang="it-IT"/>
          </a:p>
        </p:txBody>
      </p:sp>
      <p:sp>
        <p:nvSpPr>
          <p:cNvPr id="3" name="Datumsplatzhalter 2"/>
          <p:cNvSpPr>
            <a:spLocks noGrp="1"/>
          </p:cNvSpPr>
          <p:nvPr>
            <p:ph type="dt" idx="1"/>
          </p:nvPr>
        </p:nvSpPr>
        <p:spPr bwMode="auto">
          <a:xfrm>
            <a:off x="3849688" y="0"/>
            <a:ext cx="2946400" cy="498475"/>
          </a:xfrm>
          <a:prstGeom prst="rect">
            <a:avLst/>
          </a:prstGeom>
          <a:noFill/>
          <a:ln w="9525">
            <a:noFill/>
            <a:miter lim="800000"/>
            <a:headEnd/>
            <a:tailEnd/>
          </a:ln>
        </p:spPr>
        <p:txBody>
          <a:bodyPr vert="horz" wrap="square" lIns="91431" tIns="45715" rIns="91431" bIns="45715" numCol="1" anchor="t" anchorCtr="0" compatLnSpc="1">
            <a:prstTxWarp prst="textNoShape">
              <a:avLst/>
            </a:prstTxWarp>
          </a:bodyPr>
          <a:lstStyle>
            <a:lvl1pPr algn="r">
              <a:defRPr sz="1200">
                <a:latin typeface="Calibri" pitchFamily="34" charset="0"/>
              </a:defRPr>
            </a:lvl1pPr>
          </a:lstStyle>
          <a:p>
            <a:pPr>
              <a:defRPr/>
            </a:pPr>
            <a:fld id="{F9D49355-DC43-48D9-B3BD-7EAE2FB4082D}" type="datetimeFigureOut">
              <a:rPr lang="de-DE"/>
              <a:pPr>
                <a:defRPr/>
              </a:pPr>
              <a:t>28.06.2018</a:t>
            </a:fld>
            <a:endParaRPr lang="de-DE"/>
          </a:p>
        </p:txBody>
      </p:sp>
      <p:sp>
        <p:nvSpPr>
          <p:cNvPr id="4" name="Folienbildplatzhalt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bwMode="auto">
          <a:xfrm>
            <a:off x="679450" y="4778375"/>
            <a:ext cx="5438775" cy="3910013"/>
          </a:xfrm>
          <a:prstGeom prst="rect">
            <a:avLst/>
          </a:prstGeom>
          <a:noFill/>
          <a:ln w="9525">
            <a:noFill/>
            <a:miter lim="800000"/>
            <a:headEnd/>
            <a:tailEnd/>
          </a:ln>
        </p:spPr>
        <p:txBody>
          <a:bodyPr vert="horz" wrap="square" lIns="91431" tIns="45715" rIns="91431" bIns="45715"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bwMode="auto">
          <a:xfrm>
            <a:off x="0" y="9429750"/>
            <a:ext cx="2946400" cy="498475"/>
          </a:xfrm>
          <a:prstGeom prst="rect">
            <a:avLst/>
          </a:prstGeom>
          <a:noFill/>
          <a:ln w="9525">
            <a:noFill/>
            <a:miter lim="800000"/>
            <a:headEnd/>
            <a:tailEnd/>
          </a:ln>
        </p:spPr>
        <p:txBody>
          <a:bodyPr vert="horz" wrap="square" lIns="91431" tIns="45715" rIns="91431" bIns="45715" numCol="1" anchor="b" anchorCtr="0" compatLnSpc="1">
            <a:prstTxWarp prst="textNoShape">
              <a:avLst/>
            </a:prstTxWarp>
          </a:bodyPr>
          <a:lstStyle>
            <a:lvl1pPr>
              <a:defRPr sz="1200">
                <a:latin typeface="Calibri" pitchFamily="34" charset="0"/>
              </a:defRPr>
            </a:lvl1pPr>
          </a:lstStyle>
          <a:p>
            <a:pPr>
              <a:defRPr/>
            </a:pPr>
            <a:endParaRPr lang="it-IT"/>
          </a:p>
        </p:txBody>
      </p:sp>
      <p:sp>
        <p:nvSpPr>
          <p:cNvPr id="7" name="Foliennummernplatzhalter 6"/>
          <p:cNvSpPr>
            <a:spLocks noGrp="1"/>
          </p:cNvSpPr>
          <p:nvPr>
            <p:ph type="sldNum" sz="quarter" idx="5"/>
          </p:nvPr>
        </p:nvSpPr>
        <p:spPr bwMode="auto">
          <a:xfrm>
            <a:off x="3849688" y="9429750"/>
            <a:ext cx="2946400" cy="498475"/>
          </a:xfrm>
          <a:prstGeom prst="rect">
            <a:avLst/>
          </a:prstGeom>
          <a:noFill/>
          <a:ln w="9525">
            <a:noFill/>
            <a:miter lim="800000"/>
            <a:headEnd/>
            <a:tailEnd/>
          </a:ln>
        </p:spPr>
        <p:txBody>
          <a:bodyPr vert="horz" wrap="square" lIns="91431" tIns="45715" rIns="91431" bIns="45715" numCol="1" anchor="b" anchorCtr="0" compatLnSpc="1">
            <a:prstTxWarp prst="textNoShape">
              <a:avLst/>
            </a:prstTxWarp>
          </a:bodyPr>
          <a:lstStyle>
            <a:lvl1pPr algn="r">
              <a:defRPr sz="1200">
                <a:latin typeface="Calibri" pitchFamily="34" charset="0"/>
              </a:defRPr>
            </a:lvl1pPr>
          </a:lstStyle>
          <a:p>
            <a:pPr>
              <a:defRPr/>
            </a:pPr>
            <a:fld id="{7197B271-6E6A-4BB1-932C-5CE0CD695C75}" type="slidenum">
              <a:rPr lang="de-DE"/>
              <a:pPr>
                <a:defRPr/>
              </a:pPr>
              <a:t>‹N›</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a:noFill/>
          <a:ln/>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100" kern="1200" dirty="0">
                <a:solidFill>
                  <a:schemeClr val="tx1"/>
                </a:solidFill>
                <a:effectLst/>
                <a:latin typeface="+mn-lt"/>
                <a:ea typeface="+mn-ea"/>
                <a:cs typeface="+mn-cs"/>
              </a:rPr>
              <a:t>Nel corso del 2017 in Provincia di Bolzano sono </a:t>
            </a:r>
            <a:r>
              <a:rPr lang="it-IT" sz="1100" b="1" kern="1200" dirty="0">
                <a:solidFill>
                  <a:schemeClr val="tx1"/>
                </a:solidFill>
                <a:effectLst/>
                <a:latin typeface="+mn-lt"/>
                <a:ea typeface="+mn-ea"/>
                <a:cs typeface="+mn-cs"/>
              </a:rPr>
              <a:t>nati 5.580 bambini</a:t>
            </a:r>
            <a:r>
              <a:rPr lang="it-IT" sz="1100" kern="1200" dirty="0">
                <a:solidFill>
                  <a:schemeClr val="tx1"/>
                </a:solidFill>
                <a:effectLst/>
                <a:latin typeface="+mn-lt"/>
                <a:ea typeface="+mn-ea"/>
                <a:cs typeface="+mn-cs"/>
              </a:rPr>
              <a:t>, di cui 5.246 da madri residenti in provincia (94,0%) e </a:t>
            </a:r>
            <a:r>
              <a:rPr lang="it-IT" sz="1100" b="1" kern="1200" dirty="0">
                <a:solidFill>
                  <a:schemeClr val="tx1"/>
                </a:solidFill>
                <a:effectLst/>
                <a:latin typeface="+mn-lt"/>
                <a:ea typeface="+mn-ea"/>
                <a:cs typeface="+mn-cs"/>
              </a:rPr>
              <a:t>334 da madri non residenti</a:t>
            </a:r>
            <a:r>
              <a:rPr lang="it-IT" sz="1100" kern="1200" dirty="0">
                <a:solidFill>
                  <a:schemeClr val="tx1"/>
                </a:solidFill>
                <a:effectLst/>
                <a:latin typeface="+mn-lt"/>
                <a:ea typeface="+mn-ea"/>
                <a:cs typeface="+mn-cs"/>
              </a:rPr>
              <a:t>.</a:t>
            </a:r>
          </a:p>
          <a:p>
            <a:r>
              <a:rPr lang="de-DE" sz="1100" kern="1200" dirty="0">
                <a:solidFill>
                  <a:schemeClr val="tx1"/>
                </a:solidFill>
                <a:effectLst/>
                <a:latin typeface="+mn-lt"/>
                <a:ea typeface="+mn-ea"/>
                <a:cs typeface="+mn-cs"/>
              </a:rPr>
              <a:t>Im Jahr 2017 wurden in </a:t>
            </a:r>
            <a:r>
              <a:rPr lang="de-DE" sz="1100" b="1" kern="1200" dirty="0">
                <a:solidFill>
                  <a:schemeClr val="tx1"/>
                </a:solidFill>
                <a:effectLst/>
                <a:latin typeface="+mn-lt"/>
                <a:ea typeface="+mn-ea"/>
                <a:cs typeface="+mn-cs"/>
              </a:rPr>
              <a:t>Südtirol 5.580 Kinder geboren</a:t>
            </a:r>
            <a:r>
              <a:rPr lang="de-DE" sz="1100" kern="1200" dirty="0">
                <a:solidFill>
                  <a:schemeClr val="tx1"/>
                </a:solidFill>
                <a:effectLst/>
                <a:latin typeface="+mn-lt"/>
                <a:ea typeface="+mn-ea"/>
                <a:cs typeface="+mn-cs"/>
              </a:rPr>
              <a:t>, 5.246 davon von ansässigen Müttern (94,0 Prozent) und </a:t>
            </a:r>
            <a:r>
              <a:rPr lang="de-DE" sz="1100" b="1" kern="1200" dirty="0">
                <a:solidFill>
                  <a:schemeClr val="tx1"/>
                </a:solidFill>
                <a:effectLst/>
                <a:latin typeface="+mn-lt"/>
                <a:ea typeface="+mn-ea"/>
                <a:cs typeface="+mn-cs"/>
              </a:rPr>
              <a:t>334 von nicht ansässigen Müttern.</a:t>
            </a:r>
          </a:p>
          <a:p>
            <a:endParaRPr lang="de-DE" sz="1100" b="1" kern="1200" dirty="0">
              <a:solidFill>
                <a:schemeClr val="tx1"/>
              </a:solidFill>
              <a:effectLst/>
              <a:latin typeface="+mn-lt"/>
              <a:ea typeface="+mn-ea"/>
              <a:cs typeface="+mn-cs"/>
            </a:endParaRPr>
          </a:p>
          <a:p>
            <a:r>
              <a:rPr lang="it-IT" sz="1100" kern="1200" dirty="0">
                <a:solidFill>
                  <a:schemeClr val="tx1"/>
                </a:solidFill>
                <a:effectLst/>
                <a:latin typeface="+mn-lt"/>
                <a:ea typeface="+mn-ea"/>
                <a:cs typeface="+mn-cs"/>
              </a:rPr>
              <a:t>Si assiste ad un </a:t>
            </a:r>
            <a:r>
              <a:rPr lang="it-IT" sz="1100" b="1" kern="1200" dirty="0">
                <a:solidFill>
                  <a:schemeClr val="tx1"/>
                </a:solidFill>
                <a:effectLst/>
                <a:latin typeface="+mn-lt"/>
                <a:ea typeface="+mn-ea"/>
                <a:cs typeface="+mn-cs"/>
              </a:rPr>
              <a:t>calo nel numero di bambini nati rispetto al 2016 (5.674 nati), </a:t>
            </a:r>
            <a:r>
              <a:rPr lang="it-IT" sz="1100" kern="1200" dirty="0">
                <a:solidFill>
                  <a:schemeClr val="tx1"/>
                </a:solidFill>
                <a:effectLst/>
                <a:latin typeface="+mn-lt"/>
                <a:ea typeface="+mn-ea"/>
                <a:cs typeface="+mn-cs"/>
              </a:rPr>
              <a:t>ma comunque </a:t>
            </a:r>
            <a:r>
              <a:rPr lang="it-IT" sz="1100" b="1" kern="1200" dirty="0">
                <a:solidFill>
                  <a:schemeClr val="tx1"/>
                </a:solidFill>
                <a:effectLst/>
                <a:latin typeface="+mn-lt"/>
                <a:ea typeface="+mn-ea"/>
                <a:cs typeface="+mn-cs"/>
              </a:rPr>
              <a:t>in linea alla media </a:t>
            </a:r>
            <a:r>
              <a:rPr lang="it-IT" sz="1100" kern="1200" dirty="0">
                <a:solidFill>
                  <a:schemeClr val="tx1"/>
                </a:solidFill>
                <a:effectLst/>
                <a:latin typeface="+mn-lt"/>
                <a:ea typeface="+mn-ea"/>
                <a:cs typeface="+mn-cs"/>
              </a:rPr>
              <a:t>degli anni precedenti (numero medio negli anni 2013-2016 di </a:t>
            </a:r>
            <a:r>
              <a:rPr lang="it-IT" sz="1100" kern="1200" dirty="0" err="1">
                <a:solidFill>
                  <a:schemeClr val="tx1"/>
                </a:solidFill>
                <a:effectLst/>
                <a:latin typeface="+mn-lt"/>
                <a:ea typeface="+mn-ea"/>
                <a:cs typeface="+mn-cs"/>
              </a:rPr>
              <a:t>ca</a:t>
            </a:r>
            <a:r>
              <a:rPr lang="it-IT" sz="1100" kern="1200" dirty="0">
                <a:solidFill>
                  <a:schemeClr val="tx1"/>
                </a:solidFill>
                <a:effectLst/>
                <a:latin typeface="+mn-lt"/>
                <a:ea typeface="+mn-ea"/>
                <a:cs typeface="+mn-cs"/>
              </a:rPr>
              <a:t>. 5.600 nascite). </a:t>
            </a:r>
          </a:p>
          <a:p>
            <a:r>
              <a:rPr lang="de-DE" sz="1100" kern="1200" dirty="0">
                <a:solidFill>
                  <a:schemeClr val="tx1"/>
                </a:solidFill>
                <a:effectLst/>
                <a:latin typeface="+mn-lt"/>
                <a:ea typeface="+mn-ea"/>
                <a:cs typeface="+mn-cs"/>
              </a:rPr>
              <a:t>Im Jahr 2017 kommt es </a:t>
            </a:r>
            <a:r>
              <a:rPr lang="de-DE" sz="1100" b="1" kern="1200" dirty="0">
                <a:solidFill>
                  <a:schemeClr val="tx1"/>
                </a:solidFill>
                <a:effectLst/>
                <a:latin typeface="+mn-lt"/>
                <a:ea typeface="+mn-ea"/>
                <a:cs typeface="+mn-cs"/>
              </a:rPr>
              <a:t>zu einem Rückgang der Neugeborenen im Vergleich zum Vorjahr (5.674 Neugeborene</a:t>
            </a:r>
            <a:r>
              <a:rPr lang="de-DE" sz="1100" kern="1200" dirty="0">
                <a:solidFill>
                  <a:schemeClr val="tx1"/>
                </a:solidFill>
                <a:effectLst/>
                <a:latin typeface="+mn-lt"/>
                <a:ea typeface="+mn-ea"/>
                <a:cs typeface="+mn-cs"/>
              </a:rPr>
              <a:t>) aber im </a:t>
            </a:r>
            <a:r>
              <a:rPr lang="de-DE" sz="1100" b="1" kern="1200" dirty="0">
                <a:solidFill>
                  <a:schemeClr val="tx1"/>
                </a:solidFill>
                <a:effectLst/>
                <a:latin typeface="+mn-lt"/>
                <a:ea typeface="+mn-ea"/>
                <a:cs typeface="+mn-cs"/>
              </a:rPr>
              <a:t>Einklang mit dem Durchschnitt der letzten Jahre (durchschnittliche Anzahl im Zeitraum 2013-2016 ca. 5.600 Geburten). </a:t>
            </a:r>
          </a:p>
          <a:p>
            <a:endParaRPr lang="de-DE" sz="11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100" dirty="0"/>
              <a:t>La </a:t>
            </a:r>
            <a:r>
              <a:rPr lang="de-DE" sz="1100" dirty="0" err="1"/>
              <a:t>chiusura</a:t>
            </a:r>
            <a:r>
              <a:rPr lang="de-DE" sz="1100" dirty="0"/>
              <a:t> </a:t>
            </a:r>
            <a:r>
              <a:rPr lang="de-DE" sz="1100" dirty="0" err="1"/>
              <a:t>dei</a:t>
            </a:r>
            <a:r>
              <a:rPr lang="de-DE" sz="1100" baseline="0" dirty="0"/>
              <a:t> </a:t>
            </a:r>
            <a:r>
              <a:rPr lang="de-DE" sz="1100" dirty="0"/>
              <a:t> </a:t>
            </a:r>
            <a:r>
              <a:rPr lang="de-DE" sz="1100" dirty="0" err="1"/>
              <a:t>punti</a:t>
            </a:r>
            <a:r>
              <a:rPr lang="de-DE" sz="1100" dirty="0"/>
              <a:t> </a:t>
            </a:r>
            <a:r>
              <a:rPr lang="de-DE" sz="1100" dirty="0" err="1"/>
              <a:t>nascita</a:t>
            </a:r>
            <a:r>
              <a:rPr lang="de-DE" sz="1100" dirty="0"/>
              <a:t> di </a:t>
            </a:r>
            <a:r>
              <a:rPr lang="de-DE" sz="1100" dirty="0" err="1"/>
              <a:t>Vipiteno</a:t>
            </a:r>
            <a:r>
              <a:rPr lang="de-DE" sz="1100" dirty="0"/>
              <a:t> (2016) e San Candido (2015) </a:t>
            </a:r>
            <a:r>
              <a:rPr lang="de-DE" sz="1100" dirty="0" err="1"/>
              <a:t>hanno</a:t>
            </a:r>
            <a:r>
              <a:rPr lang="de-DE" sz="1100" dirty="0"/>
              <a:t> </a:t>
            </a:r>
            <a:r>
              <a:rPr lang="de-DE" sz="1100" dirty="0" err="1"/>
              <a:t>fatto</a:t>
            </a:r>
            <a:r>
              <a:rPr lang="de-DE" sz="1100" dirty="0"/>
              <a:t> „</a:t>
            </a:r>
            <a:r>
              <a:rPr lang="de-DE" sz="1100" dirty="0" err="1"/>
              <a:t>perdere</a:t>
            </a:r>
            <a:r>
              <a:rPr lang="de-DE" sz="1100" dirty="0"/>
              <a:t>“ i </a:t>
            </a:r>
            <a:r>
              <a:rPr lang="de-DE" sz="1100" dirty="0" err="1"/>
              <a:t>nati</a:t>
            </a:r>
            <a:r>
              <a:rPr lang="de-DE" sz="1100" dirty="0"/>
              <a:t> da </a:t>
            </a:r>
            <a:r>
              <a:rPr lang="de-DE" sz="1100" dirty="0" err="1"/>
              <a:t>madri</a:t>
            </a:r>
            <a:r>
              <a:rPr lang="de-DE" sz="1100" dirty="0"/>
              <a:t> non </a:t>
            </a:r>
            <a:r>
              <a:rPr lang="de-DE" sz="1100" dirty="0" err="1"/>
              <a:t>residenti</a:t>
            </a:r>
            <a:r>
              <a:rPr lang="de-DE" sz="1100" baseline="0" dirty="0"/>
              <a:t> (</a:t>
            </a:r>
            <a:r>
              <a:rPr lang="de-DE" sz="1100" baseline="0" dirty="0" err="1"/>
              <a:t>Cadore</a:t>
            </a:r>
            <a:r>
              <a:rPr lang="de-DE" sz="1100" baseline="0" dirty="0"/>
              <a:t> per San Candido).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100" baseline="0" dirty="0"/>
              <a:t>Die Schließung der Geburtsstellen von Sterzing (2016)  und </a:t>
            </a:r>
            <a:r>
              <a:rPr lang="de-DE" sz="1100" baseline="0" dirty="0" err="1"/>
              <a:t>Innichen</a:t>
            </a:r>
            <a:r>
              <a:rPr lang="de-DE" sz="1100" baseline="0" dirty="0"/>
              <a:t> (2015) hat den Rückgang der Geburten von nicht ansässigen Müttern zur Folge.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baseline="0" dirty="0"/>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10</a:t>
            </a:fld>
            <a:endParaRPr lang="de-DE"/>
          </a:p>
        </p:txBody>
      </p:sp>
    </p:spTree>
    <p:extLst>
      <p:ext uri="{BB962C8B-B14F-4D97-AF65-F5344CB8AC3E}">
        <p14:creationId xmlns:p14="http://schemas.microsoft.com/office/powerpoint/2010/main" val="3570554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sz="1100" b="1" dirty="0" err="1"/>
              <a:t>Ormai</a:t>
            </a:r>
            <a:r>
              <a:rPr lang="de-DE" sz="1100" b="1" dirty="0"/>
              <a:t> quasi </a:t>
            </a:r>
            <a:r>
              <a:rPr lang="de-DE" sz="1100" b="1" dirty="0" err="1"/>
              <a:t>il</a:t>
            </a:r>
            <a:r>
              <a:rPr lang="de-DE" sz="1100" b="1" dirty="0"/>
              <a:t> 30%  </a:t>
            </a:r>
            <a:r>
              <a:rPr lang="it-IT" sz="1100" kern="1200" dirty="0">
                <a:solidFill>
                  <a:schemeClr val="tx1"/>
                </a:solidFill>
                <a:effectLst/>
                <a:latin typeface="+mn-lt"/>
                <a:ea typeface="+mn-ea"/>
                <a:cs typeface="+mn-cs"/>
              </a:rPr>
              <a:t>(oltre 1 persona su 4) </a:t>
            </a:r>
            <a:r>
              <a:rPr lang="de-DE" sz="1100" b="1" dirty="0"/>
              <a:t>della </a:t>
            </a:r>
            <a:r>
              <a:rPr lang="de-DE" sz="1100" b="1" dirty="0" err="1"/>
              <a:t>popolazione</a:t>
            </a:r>
            <a:r>
              <a:rPr lang="de-DE" sz="1100" b="1" dirty="0"/>
              <a:t> vive </a:t>
            </a:r>
            <a:r>
              <a:rPr lang="de-DE" sz="1100" b="1" dirty="0" err="1"/>
              <a:t>con</a:t>
            </a:r>
            <a:r>
              <a:rPr lang="de-DE" sz="1100" b="1" dirty="0"/>
              <a:t> </a:t>
            </a:r>
            <a:r>
              <a:rPr lang="de-DE" sz="1100" b="1" dirty="0" err="1"/>
              <a:t>almeno</a:t>
            </a:r>
            <a:r>
              <a:rPr lang="de-DE" sz="1100" b="1" dirty="0"/>
              <a:t> </a:t>
            </a:r>
            <a:r>
              <a:rPr lang="de-DE" sz="1100" b="1" dirty="0" err="1"/>
              <a:t>una</a:t>
            </a:r>
            <a:r>
              <a:rPr lang="de-DE" sz="1100" b="1" dirty="0"/>
              <a:t> </a:t>
            </a:r>
            <a:r>
              <a:rPr lang="de-DE" sz="1100" b="1" dirty="0" err="1"/>
              <a:t>patologia</a:t>
            </a:r>
            <a:r>
              <a:rPr lang="de-DE" sz="1100" b="1" dirty="0"/>
              <a:t> </a:t>
            </a:r>
            <a:r>
              <a:rPr lang="de-DE" sz="1100" b="1" dirty="0" err="1"/>
              <a:t>cronica</a:t>
            </a:r>
            <a:r>
              <a:rPr lang="de-DE" sz="1100" b="1" baseline="0" dirty="0"/>
              <a:t> e </a:t>
            </a:r>
            <a:r>
              <a:rPr lang="de-DE" sz="1100" b="1" baseline="0" dirty="0" err="1"/>
              <a:t>consuma</a:t>
            </a:r>
            <a:r>
              <a:rPr lang="de-DE" sz="1100" b="1" baseline="0" dirty="0"/>
              <a:t>  </a:t>
            </a:r>
            <a:r>
              <a:rPr lang="de-DE" sz="1100" b="1" baseline="0" dirty="0" err="1"/>
              <a:t>il</a:t>
            </a:r>
            <a:r>
              <a:rPr lang="de-DE" sz="1100" b="1" baseline="0" dirty="0"/>
              <a:t> 76% delle risorse </a:t>
            </a:r>
            <a:r>
              <a:rPr lang="de-DE" sz="1100" b="1" baseline="0" dirty="0" err="1"/>
              <a:t>spese</a:t>
            </a:r>
            <a:r>
              <a:rPr lang="de-DE" sz="1100" b="1" baseline="0" dirty="0"/>
              <a:t> per </a:t>
            </a:r>
            <a:r>
              <a:rPr lang="de-DE" sz="1100" b="1" baseline="0" dirty="0" err="1"/>
              <a:t>prestazioni</a:t>
            </a:r>
            <a:r>
              <a:rPr lang="de-DE" sz="1100" b="1" baseline="0" dirty="0"/>
              <a:t> </a:t>
            </a:r>
            <a:r>
              <a:rPr lang="de-DE" sz="1100" b="1" baseline="0" dirty="0" err="1"/>
              <a:t>sanitarie</a:t>
            </a:r>
            <a:r>
              <a:rPr lang="de-DE" sz="1100" b="1" baseline="0" dirty="0"/>
              <a:t>.</a:t>
            </a:r>
          </a:p>
          <a:p>
            <a:endParaRPr lang="it-IT" sz="1100" kern="1200" dirty="0">
              <a:solidFill>
                <a:schemeClr val="tx1"/>
              </a:solidFill>
              <a:effectLst/>
              <a:latin typeface="+mn-lt"/>
              <a:ea typeface="+mn-ea"/>
              <a:cs typeface="+mn-cs"/>
            </a:endParaRPr>
          </a:p>
          <a:p>
            <a:r>
              <a:rPr lang="it-IT" sz="1100" kern="1200" dirty="0">
                <a:solidFill>
                  <a:schemeClr val="tx1"/>
                </a:solidFill>
                <a:effectLst/>
                <a:latin typeface="+mn-lt"/>
                <a:ea typeface="+mn-ea"/>
                <a:cs typeface="+mn-cs"/>
              </a:rPr>
              <a:t>Le persone affette da almeno una patologia sono </a:t>
            </a:r>
            <a:r>
              <a:rPr lang="it-IT" sz="1100" b="1" kern="1200" dirty="0">
                <a:solidFill>
                  <a:schemeClr val="tx1"/>
                </a:solidFill>
                <a:effectLst/>
                <a:latin typeface="+mn-lt"/>
                <a:ea typeface="+mn-ea"/>
                <a:cs typeface="+mn-cs"/>
              </a:rPr>
              <a:t>155.120,</a:t>
            </a:r>
            <a:r>
              <a:rPr lang="it-IT" sz="1100" kern="1200" dirty="0">
                <a:solidFill>
                  <a:schemeClr val="tx1"/>
                </a:solidFill>
                <a:effectLst/>
                <a:latin typeface="+mn-lt"/>
                <a:ea typeface="+mn-ea"/>
                <a:cs typeface="+mn-cs"/>
              </a:rPr>
              <a:t>  l</a:t>
            </a:r>
            <a:r>
              <a:rPr lang="it-IT" altLang="it-IT" sz="1100" b="1" dirty="0"/>
              <a:t>'età media di un malato cronico </a:t>
            </a:r>
            <a:r>
              <a:rPr lang="it-IT" altLang="it-IT" sz="1100" b="1" dirty="0" err="1"/>
              <a:t>é</a:t>
            </a:r>
            <a:r>
              <a:rPr lang="it-IT" altLang="it-IT" sz="1100" b="1" dirty="0"/>
              <a:t> 63,1 anni.</a:t>
            </a:r>
          </a:p>
          <a:p>
            <a:endParaRPr lang="it-IT" altLang="it-IT" sz="1100" b="1" dirty="0"/>
          </a:p>
          <a:p>
            <a:r>
              <a:rPr lang="de-DE" sz="1100" b="1" kern="1200" dirty="0">
                <a:solidFill>
                  <a:schemeClr val="tx1"/>
                </a:solidFill>
                <a:effectLst/>
                <a:latin typeface="+mn-lt"/>
                <a:ea typeface="+mn-ea"/>
                <a:cs typeface="+mn-cs"/>
              </a:rPr>
              <a:t>Im Jahr 2017 die Südtiroler die mindestens an einer chronischen Krankheit leiden sind mehr als 155.000</a:t>
            </a:r>
            <a:r>
              <a:rPr lang="de-DE" sz="1100" kern="1200" dirty="0">
                <a:solidFill>
                  <a:schemeClr val="tx1"/>
                </a:solidFill>
                <a:effectLst/>
                <a:latin typeface="+mn-lt"/>
                <a:ea typeface="+mn-ea"/>
                <a:cs typeface="+mn-cs"/>
              </a:rPr>
              <a:t> (</a:t>
            </a:r>
            <a:r>
              <a:rPr lang="de-DE" sz="1100" b="1" kern="1200" dirty="0">
                <a:solidFill>
                  <a:schemeClr val="tx1"/>
                </a:solidFill>
                <a:effectLst/>
                <a:latin typeface="+mn-lt"/>
                <a:ea typeface="+mn-ea"/>
                <a:cs typeface="+mn-cs"/>
              </a:rPr>
              <a:t>155.120)</a:t>
            </a:r>
            <a:endParaRPr lang="it-IT" altLang="it-IT" sz="1100" b="1" dirty="0"/>
          </a:p>
          <a:p>
            <a:pPr lvl="0"/>
            <a:r>
              <a:rPr lang="de-DE" sz="1100" b="1" kern="1200" dirty="0">
                <a:solidFill>
                  <a:schemeClr val="tx1"/>
                </a:solidFill>
                <a:effectLst/>
                <a:latin typeface="+mn-lt"/>
                <a:ea typeface="+mn-ea"/>
                <a:cs typeface="+mn-cs"/>
              </a:rPr>
              <a:t>29,3 </a:t>
            </a:r>
            <a:r>
              <a:rPr lang="de-DE" sz="1100" kern="1200" dirty="0">
                <a:solidFill>
                  <a:schemeClr val="tx1"/>
                </a:solidFill>
                <a:effectLst/>
                <a:latin typeface="+mn-lt"/>
                <a:ea typeface="+mn-ea"/>
                <a:cs typeface="+mn-cs"/>
              </a:rPr>
              <a:t>(mehr als jeder Vierte) Prozent der Südtiroler Bevölkerung ist von mindestens einer chronischen Krankheit betroffen</a:t>
            </a:r>
          </a:p>
          <a:p>
            <a:pPr lvl="0"/>
            <a:r>
              <a:rPr lang="de-DE" sz="1100" kern="1200" dirty="0">
                <a:solidFill>
                  <a:schemeClr val="tx1"/>
                </a:solidFill>
                <a:effectLst/>
                <a:latin typeface="+mn-lt"/>
                <a:ea typeface="+mn-ea"/>
                <a:cs typeface="+mn-cs"/>
              </a:rPr>
              <a:t>Der Durchschnittsalter der chronisch Kranken ist  </a:t>
            </a:r>
            <a:r>
              <a:rPr lang="de-DE" sz="1100" b="1" kern="1200" dirty="0">
                <a:solidFill>
                  <a:schemeClr val="tx1"/>
                </a:solidFill>
                <a:effectLst/>
                <a:latin typeface="+mn-lt"/>
                <a:ea typeface="+mn-ea"/>
                <a:cs typeface="+mn-cs"/>
              </a:rPr>
              <a:t>63,1 </a:t>
            </a:r>
            <a:r>
              <a:rPr lang="de-DE" sz="1100" kern="1200" dirty="0">
                <a:solidFill>
                  <a:schemeClr val="tx1"/>
                </a:solidFill>
                <a:effectLst/>
                <a:latin typeface="+mn-lt"/>
                <a:ea typeface="+mn-ea"/>
                <a:cs typeface="+mn-cs"/>
              </a:rPr>
              <a:t>Jahre</a:t>
            </a:r>
          </a:p>
          <a:p>
            <a:endParaRPr lang="de-DE" sz="1100" dirty="0"/>
          </a:p>
          <a:p>
            <a:r>
              <a:rPr lang="de-DE" sz="1100" b="1" dirty="0"/>
              <a:t>Rund 30% der Bevölkerung </a:t>
            </a:r>
            <a:r>
              <a:rPr lang="de-DE" sz="1100" dirty="0"/>
              <a:t>leidet an mindestens einer chronischen Krankheit (1 auf 4) und benötigt 76% der Gesundheitsleistungen.</a:t>
            </a:r>
          </a:p>
          <a:p>
            <a:r>
              <a:rPr lang="de-DE" sz="1100" b="1" dirty="0"/>
              <a:t>155.120 chronisch Kranke </a:t>
            </a:r>
            <a:r>
              <a:rPr lang="de-DE" sz="1100" dirty="0"/>
              <a:t>in Südtirol mit einem </a:t>
            </a:r>
            <a:r>
              <a:rPr lang="de-DE" sz="1100" b="1" dirty="0"/>
              <a:t>Durchschnittsalter von 63,1 </a:t>
            </a:r>
            <a:r>
              <a:rPr lang="de-DE" sz="1100" dirty="0"/>
              <a:t>Jahren.</a:t>
            </a:r>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11</a:t>
            </a:fld>
            <a:endParaRPr lang="de-DE"/>
          </a:p>
        </p:txBody>
      </p:sp>
    </p:spTree>
    <p:extLst>
      <p:ext uri="{BB962C8B-B14F-4D97-AF65-F5344CB8AC3E}">
        <p14:creationId xmlns:p14="http://schemas.microsoft.com/office/powerpoint/2010/main" val="1867203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u="none" strike="noStrike" kern="1200" dirty="0">
                <a:solidFill>
                  <a:schemeClr val="tx1"/>
                </a:solidFill>
                <a:latin typeface="+mn-lt"/>
                <a:ea typeface="+mn-ea"/>
                <a:cs typeface="+mn-cs"/>
              </a:rPr>
              <a:t>Negli anni si assiste ad un continuo aumento di pazienti affetti da patologie croniche </a:t>
            </a:r>
            <a:r>
              <a:rPr lang="it-IT" sz="1200" b="0" i="0" u="none" strike="noStrike" kern="1200" dirty="0">
                <a:solidFill>
                  <a:schemeClr val="tx1"/>
                </a:solidFill>
                <a:latin typeface="+mn-lt"/>
                <a:ea typeface="+mn-ea"/>
                <a:cs typeface="+mn-cs"/>
              </a:rPr>
              <a:t>(vedi neoplasie o malattie neurologiche quali </a:t>
            </a:r>
            <a:r>
              <a:rPr lang="it-IT" sz="1200" b="0" i="0" u="none" strike="noStrike" kern="1200" dirty="0" err="1">
                <a:solidFill>
                  <a:schemeClr val="tx1"/>
                </a:solidFill>
                <a:latin typeface="+mn-lt"/>
                <a:ea typeface="+mn-ea"/>
                <a:cs typeface="+mn-cs"/>
              </a:rPr>
              <a:t>parkinson</a:t>
            </a:r>
            <a:r>
              <a:rPr lang="it-IT" sz="1200" b="0" i="0" u="none" strike="noStrike" kern="1200" dirty="0">
                <a:solidFill>
                  <a:schemeClr val="tx1"/>
                </a:solidFill>
                <a:latin typeface="+mn-lt"/>
                <a:ea typeface="+mn-ea"/>
                <a:cs typeface="+mn-cs"/>
              </a:rPr>
              <a:t> e  demenze-</a:t>
            </a:r>
            <a:r>
              <a:rPr lang="it-IT" sz="1200" b="0" i="0" u="none" strike="noStrike" kern="1200" dirty="0" err="1">
                <a:solidFill>
                  <a:schemeClr val="tx1"/>
                </a:solidFill>
                <a:latin typeface="+mn-lt"/>
                <a:ea typeface="+mn-ea"/>
                <a:cs typeface="+mn-cs"/>
              </a:rPr>
              <a:t>alzheimer</a:t>
            </a:r>
            <a:r>
              <a:rPr lang="it-IT" sz="1200" b="0" i="0" u="none" strike="noStrike" kern="1200" dirty="0">
                <a:solidFill>
                  <a:schemeClr val="tx1"/>
                </a:solidFill>
                <a:latin typeface="+mn-lt"/>
                <a:ea typeface="+mn-ea"/>
                <a:cs typeface="+mn-cs"/>
              </a:rPr>
              <a:t>). </a:t>
            </a:r>
            <a:r>
              <a:rPr lang="de-DE" b="1" dirty="0"/>
              <a:t> </a:t>
            </a:r>
          </a:p>
          <a:p>
            <a:r>
              <a:rPr lang="de-DE" b="0" dirty="0" err="1"/>
              <a:t>Qui</a:t>
            </a:r>
            <a:r>
              <a:rPr lang="de-DE" b="0" baseline="0" dirty="0"/>
              <a:t> </a:t>
            </a:r>
            <a:r>
              <a:rPr lang="de-DE" b="0" baseline="0" dirty="0" err="1"/>
              <a:t>alcune</a:t>
            </a:r>
            <a:r>
              <a:rPr lang="de-DE" b="0" baseline="0" dirty="0"/>
              <a:t> </a:t>
            </a:r>
            <a:r>
              <a:rPr lang="de-DE" b="0" baseline="0" dirty="0" err="1"/>
              <a:t>tra</a:t>
            </a:r>
            <a:r>
              <a:rPr lang="de-DE" b="0" baseline="0" dirty="0"/>
              <a:t> le più </a:t>
            </a:r>
            <a:r>
              <a:rPr lang="de-DE" b="0" baseline="0" dirty="0" err="1"/>
              <a:t>rappresentative</a:t>
            </a:r>
            <a:r>
              <a:rPr lang="de-DE" b="0" baseline="0" dirty="0"/>
              <a:t>.</a:t>
            </a:r>
          </a:p>
          <a:p>
            <a:r>
              <a:rPr lang="de-DE" b="1" baseline="0" dirty="0"/>
              <a:t>22.300 le </a:t>
            </a:r>
            <a:r>
              <a:rPr lang="de-DE" b="1" baseline="0" dirty="0" err="1"/>
              <a:t>persone</a:t>
            </a:r>
            <a:r>
              <a:rPr lang="de-DE" b="1" baseline="0" dirty="0"/>
              <a:t> </a:t>
            </a:r>
            <a:r>
              <a:rPr lang="de-DE" b="1" baseline="0" dirty="0" err="1"/>
              <a:t>con</a:t>
            </a:r>
            <a:r>
              <a:rPr lang="de-DE" b="1" baseline="0" dirty="0"/>
              <a:t> </a:t>
            </a:r>
            <a:r>
              <a:rPr lang="de-DE" b="1" baseline="0" dirty="0" err="1"/>
              <a:t>Diabete</a:t>
            </a:r>
            <a:r>
              <a:rPr lang="de-DE" b="1" baseline="0" dirty="0"/>
              <a:t>, 17.000 le </a:t>
            </a:r>
            <a:r>
              <a:rPr lang="de-DE" b="1" baseline="0" dirty="0" err="1"/>
              <a:t>persone</a:t>
            </a:r>
            <a:r>
              <a:rPr lang="de-DE" b="1" baseline="0" dirty="0"/>
              <a:t> </a:t>
            </a:r>
            <a:r>
              <a:rPr lang="de-DE" b="1" baseline="0" dirty="0" err="1"/>
              <a:t>con</a:t>
            </a:r>
            <a:r>
              <a:rPr lang="de-DE" b="1" baseline="0" dirty="0"/>
              <a:t> </a:t>
            </a:r>
            <a:r>
              <a:rPr lang="de-DE" b="1" baseline="0" dirty="0" err="1"/>
              <a:t>una</a:t>
            </a:r>
            <a:r>
              <a:rPr lang="de-DE" b="1" baseline="0" dirty="0"/>
              <a:t> </a:t>
            </a:r>
            <a:r>
              <a:rPr lang="de-DE" b="1" baseline="0" dirty="0" err="1"/>
              <a:t>broncopatia</a:t>
            </a:r>
            <a:r>
              <a:rPr lang="de-DE" b="1" baseline="0" dirty="0"/>
              <a:t> </a:t>
            </a:r>
            <a:r>
              <a:rPr lang="de-DE" b="1" baseline="0" dirty="0" err="1"/>
              <a:t>cronico</a:t>
            </a:r>
            <a:r>
              <a:rPr lang="de-DE" b="1" baseline="0" dirty="0"/>
              <a:t> </a:t>
            </a:r>
            <a:r>
              <a:rPr lang="de-DE" b="1" baseline="0" dirty="0" err="1"/>
              <a:t>ostruttiva</a:t>
            </a:r>
            <a:r>
              <a:rPr lang="de-DE" b="1" baseline="0" dirty="0"/>
              <a:t>, più di 31.000 le </a:t>
            </a:r>
            <a:r>
              <a:rPr lang="de-DE" b="1" baseline="0" dirty="0" err="1"/>
              <a:t>persone</a:t>
            </a:r>
            <a:r>
              <a:rPr lang="de-DE" b="1" baseline="0" dirty="0"/>
              <a:t> </a:t>
            </a:r>
            <a:r>
              <a:rPr lang="de-DE" b="1" baseline="0" dirty="0" err="1"/>
              <a:t>che</a:t>
            </a:r>
            <a:r>
              <a:rPr lang="de-DE" b="1" baseline="0" dirty="0"/>
              <a:t> </a:t>
            </a:r>
            <a:r>
              <a:rPr lang="de-DE" b="1" baseline="0" dirty="0" err="1"/>
              <a:t>hanno</a:t>
            </a:r>
            <a:r>
              <a:rPr lang="de-DE" b="1" baseline="0" dirty="0"/>
              <a:t> o </a:t>
            </a:r>
            <a:r>
              <a:rPr lang="de-DE" b="1" baseline="0" dirty="0" err="1"/>
              <a:t>hanno</a:t>
            </a:r>
            <a:r>
              <a:rPr lang="de-DE" b="1" baseline="0" dirty="0"/>
              <a:t> </a:t>
            </a:r>
            <a:r>
              <a:rPr lang="de-DE" b="1" baseline="0" dirty="0" err="1"/>
              <a:t>avuto</a:t>
            </a:r>
            <a:r>
              <a:rPr lang="de-DE" b="1" baseline="0" dirty="0"/>
              <a:t> </a:t>
            </a:r>
            <a:r>
              <a:rPr lang="de-DE" b="1" baseline="0" dirty="0" err="1"/>
              <a:t>un</a:t>
            </a:r>
            <a:r>
              <a:rPr lang="de-DE" b="1" baseline="0" dirty="0"/>
              <a:t> </a:t>
            </a:r>
            <a:r>
              <a:rPr lang="de-DE" b="1" baseline="0" dirty="0" err="1"/>
              <a:t>tumore</a:t>
            </a:r>
            <a:r>
              <a:rPr lang="de-DE" b="1" baseline="0" dirty="0"/>
              <a:t>.</a:t>
            </a:r>
          </a:p>
          <a:p>
            <a:r>
              <a:rPr lang="de-DE" b="1" baseline="0" dirty="0"/>
              <a:t>5.300 le </a:t>
            </a:r>
            <a:r>
              <a:rPr lang="de-DE" b="1" baseline="0" dirty="0" err="1"/>
              <a:t>persone</a:t>
            </a:r>
            <a:r>
              <a:rPr lang="de-DE" b="1" baseline="0" dirty="0"/>
              <a:t> </a:t>
            </a:r>
            <a:r>
              <a:rPr lang="de-DE" b="1" baseline="0" dirty="0" err="1"/>
              <a:t>affette</a:t>
            </a:r>
            <a:r>
              <a:rPr lang="de-DE" b="1" baseline="0" dirty="0"/>
              <a:t> da </a:t>
            </a:r>
            <a:r>
              <a:rPr lang="de-DE" b="1" baseline="0" dirty="0" err="1"/>
              <a:t>morbo</a:t>
            </a:r>
            <a:r>
              <a:rPr lang="de-DE" b="1" baseline="0" dirty="0"/>
              <a:t> di </a:t>
            </a:r>
            <a:r>
              <a:rPr lang="de-DE" b="1" baseline="0" dirty="0" err="1"/>
              <a:t>parkinson</a:t>
            </a:r>
            <a:r>
              <a:rPr lang="de-DE" b="1" baseline="0" dirty="0"/>
              <a:t> o </a:t>
            </a:r>
            <a:r>
              <a:rPr lang="de-DE" b="1" baseline="0" dirty="0" err="1"/>
              <a:t>demenza</a:t>
            </a:r>
            <a:r>
              <a:rPr lang="de-DE" b="1" baseline="0" dirty="0"/>
              <a:t>.</a:t>
            </a:r>
            <a:endParaRPr lang="de-DE" b="1" dirty="0"/>
          </a:p>
          <a:p>
            <a:endParaRPr lang="de-DE" b="1" dirty="0"/>
          </a:p>
          <a:p>
            <a:endParaRPr lang="de-DE" b="1" dirty="0"/>
          </a:p>
          <a:p>
            <a:endParaRPr lang="de-DE" b="1" dirty="0"/>
          </a:p>
          <a:p>
            <a:r>
              <a:rPr lang="de-DE" b="0" dirty="0"/>
              <a:t>In den letzten Jahren </a:t>
            </a:r>
            <a:r>
              <a:rPr lang="de-DE" b="1" dirty="0"/>
              <a:t>kann man eine stetige Zunahme der chronischen Krankheiten beobachten </a:t>
            </a:r>
            <a:r>
              <a:rPr lang="de-DE" b="0" dirty="0"/>
              <a:t>(Tumore, neurologische Krankheiten wie Parkinson, Demenz, Alzheimer). Hier die Nennenswertesten:</a:t>
            </a:r>
          </a:p>
          <a:p>
            <a:r>
              <a:rPr lang="de-DE" b="1" baseline="0" dirty="0"/>
              <a:t>22.300 Diabetiker</a:t>
            </a:r>
            <a:r>
              <a:rPr lang="de-DE" b="0" baseline="0" dirty="0"/>
              <a:t>, </a:t>
            </a:r>
            <a:r>
              <a:rPr lang="de-DE" b="1" baseline="0" dirty="0"/>
              <a:t>17.000 chronisch obstruktiven Lungenerkrankung</a:t>
            </a:r>
            <a:r>
              <a:rPr lang="de-DE" b="0" baseline="0" dirty="0"/>
              <a:t>, rund 31.000 Tumorerkrankte.</a:t>
            </a:r>
          </a:p>
          <a:p>
            <a:r>
              <a:rPr lang="de-DE" b="0" baseline="0" dirty="0"/>
              <a:t>5.300 Südtiroler leiden an Parkinson oder Demenz.</a:t>
            </a:r>
            <a:endParaRPr lang="de-DE" b="0" dirty="0"/>
          </a:p>
          <a:p>
            <a:endParaRPr lang="de-DE" b="1"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12</a:t>
            </a:fld>
            <a:endParaRPr lang="de-DE"/>
          </a:p>
        </p:txBody>
      </p:sp>
    </p:spTree>
    <p:extLst>
      <p:ext uri="{BB962C8B-B14F-4D97-AF65-F5344CB8AC3E}">
        <p14:creationId xmlns:p14="http://schemas.microsoft.com/office/powerpoint/2010/main" val="2150317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b="1" dirty="0" err="1"/>
              <a:t>Efficaci</a:t>
            </a:r>
            <a:r>
              <a:rPr lang="de-DE" b="1" baseline="0" dirty="0"/>
              <a:t> </a:t>
            </a:r>
            <a:r>
              <a:rPr lang="de-DE" b="1" baseline="0" dirty="0" err="1"/>
              <a:t>gli</a:t>
            </a:r>
            <a:r>
              <a:rPr lang="de-DE" b="1" baseline="0" dirty="0"/>
              <a:t> </a:t>
            </a:r>
            <a:r>
              <a:rPr lang="de-DE" b="1" baseline="0" dirty="0" err="1"/>
              <a:t>interventi</a:t>
            </a:r>
            <a:r>
              <a:rPr lang="de-DE" b="1" baseline="0" dirty="0"/>
              <a:t> di </a:t>
            </a:r>
            <a:r>
              <a:rPr lang="de-DE" b="1" baseline="0" dirty="0" err="1"/>
              <a:t>prevenzioni</a:t>
            </a:r>
            <a:r>
              <a:rPr lang="de-DE" b="1" baseline="0" dirty="0"/>
              <a:t> </a:t>
            </a:r>
            <a:r>
              <a:rPr lang="de-DE" b="1" baseline="0" dirty="0" err="1"/>
              <a:t>realizzati</a:t>
            </a:r>
            <a:r>
              <a:rPr lang="de-DE" b="1" baseline="0" dirty="0"/>
              <a:t> in </a:t>
            </a:r>
            <a:r>
              <a:rPr lang="de-DE" b="1" baseline="0" dirty="0" err="1"/>
              <a:t>questi</a:t>
            </a:r>
            <a:r>
              <a:rPr lang="de-DE" b="1" baseline="0" dirty="0"/>
              <a:t> </a:t>
            </a:r>
            <a:r>
              <a:rPr lang="de-DE" b="1" baseline="0" dirty="0" err="1"/>
              <a:t>anni</a:t>
            </a:r>
            <a:r>
              <a:rPr lang="de-DE" b="1" baseline="0" dirty="0"/>
              <a:t>. </a:t>
            </a:r>
          </a:p>
          <a:p>
            <a:r>
              <a:rPr lang="de-DE" b="1" baseline="0" dirty="0"/>
              <a:t>In </a:t>
            </a:r>
            <a:r>
              <a:rPr lang="de-DE" b="1" baseline="0" dirty="0" err="1"/>
              <a:t>calo</a:t>
            </a:r>
            <a:r>
              <a:rPr lang="de-DE" b="1" baseline="0" dirty="0"/>
              <a:t> </a:t>
            </a:r>
            <a:r>
              <a:rPr lang="de-DE" b="1" baseline="0" dirty="0" err="1"/>
              <a:t>il</a:t>
            </a:r>
            <a:r>
              <a:rPr lang="de-DE" b="1" baseline="0" dirty="0"/>
              <a:t> </a:t>
            </a:r>
            <a:r>
              <a:rPr lang="de-DE" b="1" baseline="0" dirty="0" err="1"/>
              <a:t>fumo</a:t>
            </a:r>
            <a:r>
              <a:rPr lang="de-DE" b="1" baseline="0" dirty="0"/>
              <a:t> e </a:t>
            </a:r>
            <a:r>
              <a:rPr lang="de-DE" b="1" baseline="0" dirty="0" err="1"/>
              <a:t>comunque</a:t>
            </a:r>
            <a:r>
              <a:rPr lang="de-DE" b="1" baseline="0" dirty="0"/>
              <a:t> più </a:t>
            </a:r>
            <a:r>
              <a:rPr lang="de-DE" b="1" baseline="0" dirty="0" err="1"/>
              <a:t>basso</a:t>
            </a:r>
            <a:r>
              <a:rPr lang="de-DE" b="1" baseline="0" dirty="0"/>
              <a:t> della </a:t>
            </a:r>
            <a:r>
              <a:rPr lang="de-DE" b="1" baseline="0" dirty="0" err="1"/>
              <a:t>media</a:t>
            </a:r>
            <a:r>
              <a:rPr lang="de-DE" b="1" baseline="0" dirty="0"/>
              <a:t> </a:t>
            </a:r>
            <a:r>
              <a:rPr lang="de-DE" b="1" baseline="0" dirty="0" err="1"/>
              <a:t>nazionale</a:t>
            </a:r>
            <a:endParaRPr lang="de-DE" b="1" baseline="0" dirty="0"/>
          </a:p>
          <a:p>
            <a:r>
              <a:rPr lang="de-DE" b="1" baseline="0" dirty="0"/>
              <a:t>Stabile </a:t>
            </a:r>
            <a:r>
              <a:rPr lang="de-DE" b="1" baseline="0" dirty="0" err="1"/>
              <a:t>il</a:t>
            </a:r>
            <a:r>
              <a:rPr lang="de-DE" b="1" baseline="0" dirty="0"/>
              <a:t> </a:t>
            </a:r>
            <a:r>
              <a:rPr lang="de-DE" b="1" baseline="0" dirty="0" err="1"/>
              <a:t>consumo</a:t>
            </a:r>
            <a:r>
              <a:rPr lang="de-DE" b="1" baseline="0" dirty="0"/>
              <a:t> di </a:t>
            </a:r>
            <a:r>
              <a:rPr lang="de-DE" b="1" baseline="0" dirty="0" err="1"/>
              <a:t>alcool</a:t>
            </a:r>
            <a:r>
              <a:rPr lang="de-DE" b="1" baseline="0" dirty="0"/>
              <a:t> a </a:t>
            </a:r>
            <a:r>
              <a:rPr lang="de-DE" b="1" baseline="0" dirty="0" err="1"/>
              <a:t>maggior</a:t>
            </a:r>
            <a:r>
              <a:rPr lang="de-DE" b="1" baseline="0" dirty="0"/>
              <a:t> </a:t>
            </a:r>
            <a:r>
              <a:rPr lang="de-DE" b="1" baseline="0" dirty="0" err="1"/>
              <a:t>rischio</a:t>
            </a:r>
            <a:r>
              <a:rPr lang="de-DE" b="1" baseline="0" dirty="0"/>
              <a:t> e </a:t>
            </a:r>
            <a:r>
              <a:rPr lang="de-DE" b="1" baseline="0" dirty="0" err="1"/>
              <a:t>nuovamente</a:t>
            </a:r>
            <a:r>
              <a:rPr lang="de-DE" b="1" baseline="0" dirty="0"/>
              <a:t> in </a:t>
            </a:r>
            <a:r>
              <a:rPr lang="de-DE" b="1" baseline="0" dirty="0" err="1"/>
              <a:t>calo</a:t>
            </a:r>
            <a:r>
              <a:rPr lang="de-DE" b="1" baseline="0" dirty="0"/>
              <a:t> </a:t>
            </a:r>
            <a:r>
              <a:rPr lang="de-DE" b="1" baseline="0" dirty="0" err="1"/>
              <a:t>dal</a:t>
            </a:r>
            <a:r>
              <a:rPr lang="de-DE" b="1" baseline="0" dirty="0"/>
              <a:t> 2013 </a:t>
            </a:r>
            <a:r>
              <a:rPr lang="de-DE" b="1" baseline="0" dirty="0" err="1"/>
              <a:t>il</a:t>
            </a:r>
            <a:r>
              <a:rPr lang="de-DE" b="1" baseline="0" dirty="0"/>
              <a:t> Binge </a:t>
            </a:r>
            <a:r>
              <a:rPr lang="de-DE" b="1" baseline="0" dirty="0" err="1"/>
              <a:t>Drinking</a:t>
            </a:r>
            <a:endParaRPr lang="de-DE" b="1" dirty="0"/>
          </a:p>
          <a:p>
            <a:endParaRPr lang="de-DE" dirty="0"/>
          </a:p>
          <a:p>
            <a:endParaRPr lang="de-DE" dirty="0"/>
          </a:p>
          <a:p>
            <a:endParaRPr lang="de-DE" b="1" baseline="0" dirty="0"/>
          </a:p>
          <a:p>
            <a:endParaRPr lang="de-DE" b="1" baseline="0" dirty="0"/>
          </a:p>
          <a:p>
            <a:r>
              <a:rPr lang="de-DE" b="0" baseline="0" dirty="0"/>
              <a:t>In den letzten Jahren </a:t>
            </a:r>
            <a:r>
              <a:rPr lang="de-DE" b="1" baseline="0" dirty="0"/>
              <a:t>haben die Vorsorgemaßnahmen ihre Wirkung gezeigt.</a:t>
            </a:r>
          </a:p>
          <a:p>
            <a:r>
              <a:rPr lang="de-DE" b="1" baseline="0" dirty="0"/>
              <a:t>Die Raucherquote ist am Sinken</a:t>
            </a:r>
            <a:r>
              <a:rPr lang="de-DE" b="0" baseline="0" dirty="0"/>
              <a:t> und geringer als im restlichen Italien.</a:t>
            </a:r>
          </a:p>
          <a:p>
            <a:r>
              <a:rPr lang="de-DE" b="0" baseline="0" dirty="0"/>
              <a:t>Keine Veränderung kann beim Alkoholkonsum mit erhöhtem Gesundheitsrisiko beobachtet werden. Hingegen kann ein rückläufiger Trend, was das Binge </a:t>
            </a:r>
            <a:r>
              <a:rPr lang="de-DE" b="0" baseline="0" dirty="0" err="1"/>
              <a:t>Drinking</a:t>
            </a:r>
            <a:r>
              <a:rPr lang="de-DE" b="0" baseline="0" dirty="0"/>
              <a:t> betrifft, verzeichnet werden.</a:t>
            </a:r>
          </a:p>
          <a:p>
            <a:endParaRPr lang="de-DE" b="1" dirty="0"/>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13</a:t>
            </a:fld>
            <a:endParaRPr lang="de-DE"/>
          </a:p>
        </p:txBody>
      </p:sp>
    </p:spTree>
    <p:extLst>
      <p:ext uri="{BB962C8B-B14F-4D97-AF65-F5344CB8AC3E}">
        <p14:creationId xmlns:p14="http://schemas.microsoft.com/office/powerpoint/2010/main" val="3303636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b="1" dirty="0"/>
              <a:t>In </a:t>
            </a:r>
            <a:r>
              <a:rPr lang="de-DE" b="1" dirty="0" err="1"/>
              <a:t>costante</a:t>
            </a:r>
            <a:r>
              <a:rPr lang="de-DE" b="1" dirty="0"/>
              <a:t> </a:t>
            </a:r>
            <a:r>
              <a:rPr lang="de-DE" b="1" dirty="0" err="1"/>
              <a:t>aumento</a:t>
            </a:r>
            <a:r>
              <a:rPr lang="de-DE" b="1" baseline="0" dirty="0"/>
              <a:t> </a:t>
            </a:r>
            <a:r>
              <a:rPr lang="de-DE" b="1" baseline="0" dirty="0" err="1"/>
              <a:t>il</a:t>
            </a:r>
            <a:r>
              <a:rPr lang="de-DE" b="1" baseline="0" dirty="0"/>
              <a:t> </a:t>
            </a:r>
            <a:r>
              <a:rPr lang="de-DE" b="1" baseline="0" dirty="0" err="1"/>
              <a:t>consumo</a:t>
            </a:r>
            <a:r>
              <a:rPr lang="de-DE" b="1" baseline="0" dirty="0"/>
              <a:t> di </a:t>
            </a:r>
            <a:r>
              <a:rPr lang="de-DE" b="1" baseline="0" dirty="0" err="1"/>
              <a:t>frutta</a:t>
            </a:r>
            <a:r>
              <a:rPr lang="de-DE" b="1" baseline="0" dirty="0"/>
              <a:t> e </a:t>
            </a:r>
            <a:r>
              <a:rPr lang="de-DE" b="1" baseline="0" dirty="0" err="1"/>
              <a:t>verdura</a:t>
            </a:r>
            <a:r>
              <a:rPr lang="de-DE" b="1" baseline="0" dirty="0"/>
              <a:t>.</a:t>
            </a:r>
          </a:p>
          <a:p>
            <a:r>
              <a:rPr lang="de-DE" b="1" baseline="0" dirty="0"/>
              <a:t>In </a:t>
            </a:r>
            <a:r>
              <a:rPr lang="de-DE" b="1" baseline="0" dirty="0" err="1"/>
              <a:t>calo</a:t>
            </a:r>
            <a:r>
              <a:rPr lang="de-DE" b="1" baseline="0" dirty="0"/>
              <a:t> la % delle </a:t>
            </a:r>
            <a:r>
              <a:rPr lang="de-DE" b="1" baseline="0" dirty="0" err="1"/>
              <a:t>persone</a:t>
            </a:r>
            <a:r>
              <a:rPr lang="de-DE" b="1" baseline="0" dirty="0"/>
              <a:t> in </a:t>
            </a:r>
            <a:r>
              <a:rPr lang="de-DE" b="1" baseline="0" dirty="0" err="1"/>
              <a:t>sovrappeso</a:t>
            </a:r>
            <a:r>
              <a:rPr lang="de-DE" b="1" baseline="0" dirty="0"/>
              <a:t> e </a:t>
            </a:r>
            <a:r>
              <a:rPr lang="de-DE" b="1" baseline="0" dirty="0" err="1"/>
              <a:t>obese</a:t>
            </a:r>
            <a:r>
              <a:rPr lang="de-DE" b="1" baseline="0" dirty="0"/>
              <a:t>.</a:t>
            </a:r>
            <a:endParaRPr lang="de-DE" b="1" dirty="0"/>
          </a:p>
          <a:p>
            <a:endParaRPr lang="de-DE" dirty="0"/>
          </a:p>
          <a:p>
            <a:endParaRPr lang="de-DE" dirty="0"/>
          </a:p>
          <a:p>
            <a:endParaRPr lang="de-DE" dirty="0"/>
          </a:p>
          <a:p>
            <a:r>
              <a:rPr lang="de-DE" b="1" dirty="0"/>
              <a:t>Positiver Trend was den Obst- und Gemüsekonsum betrifft.</a:t>
            </a:r>
          </a:p>
          <a:p>
            <a:r>
              <a:rPr lang="de-DE" b="1" dirty="0"/>
              <a:t>Rückgang der übergewichtigen und adipösen Südtiroler.</a:t>
            </a:r>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14</a:t>
            </a:fld>
            <a:endParaRPr lang="de-DE"/>
          </a:p>
        </p:txBody>
      </p:sp>
    </p:spTree>
    <p:extLst>
      <p:ext uri="{BB962C8B-B14F-4D97-AF65-F5344CB8AC3E}">
        <p14:creationId xmlns:p14="http://schemas.microsoft.com/office/powerpoint/2010/main" val="373685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kern="1200" dirty="0">
                <a:solidFill>
                  <a:schemeClr val="tx1"/>
                </a:solidFill>
                <a:latin typeface="+mn-lt"/>
                <a:ea typeface="+mn-ea"/>
                <a:cs typeface="+mn-cs"/>
              </a:rPr>
              <a:t> Il suicidio è la seconda causa di morte nelle persone con età compresa tra i 15 e i 29 anni. Il tasso di suicidi nelle diverse parti del mondo è molto variabile e dipende da fattori culturali e sociali.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b="0" i="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kern="1200" dirty="0">
                <a:solidFill>
                  <a:schemeClr val="tx1"/>
                </a:solidFill>
                <a:latin typeface="+mn-lt"/>
                <a:ea typeface="+mn-ea"/>
                <a:cs typeface="+mn-cs"/>
              </a:rPr>
              <a:t>Un fenomeno sociale , caratteristico di  territori, dove vi è anche un </a:t>
            </a:r>
            <a:r>
              <a:rPr lang="it-IT" sz="1200" b="0" i="0" kern="1200" baseline="0" dirty="0">
                <a:solidFill>
                  <a:schemeClr val="tx1"/>
                </a:solidFill>
                <a:latin typeface="+mn-lt"/>
                <a:ea typeface="+mn-ea"/>
                <a:cs typeface="+mn-cs"/>
              </a:rPr>
              <a:t>alto consumo di alcool.</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kern="1200" baseline="0" dirty="0">
                <a:solidFill>
                  <a:schemeClr val="tx1"/>
                </a:solidFill>
                <a:latin typeface="+mn-lt"/>
                <a:ea typeface="+mn-ea"/>
                <a:cs typeface="+mn-cs"/>
              </a:rPr>
              <a:t>Tenuto sotto controllo da una rete di specialisti dei centri di salute mentale e medici di medicina generale.</a:t>
            </a:r>
            <a:endParaRPr lang="it-IT" sz="1200" b="0" i="0" kern="1200" dirty="0">
              <a:solidFill>
                <a:schemeClr val="tx1"/>
              </a:solidFill>
              <a:latin typeface="+mn-lt"/>
              <a:ea typeface="+mn-ea"/>
              <a:cs typeface="+mn-cs"/>
            </a:endParaRPr>
          </a:p>
          <a:p>
            <a:endParaRPr lang="de-DE" dirty="0"/>
          </a:p>
          <a:p>
            <a:endParaRPr lang="de-DE"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b="0" i="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b="0" i="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kern="1200" dirty="0" err="1">
                <a:solidFill>
                  <a:schemeClr val="tx1"/>
                </a:solidFill>
                <a:latin typeface="+mn-lt"/>
                <a:ea typeface="+mn-ea"/>
                <a:cs typeface="+mn-cs"/>
              </a:rPr>
              <a:t>Weltweit</a:t>
            </a:r>
            <a:r>
              <a:rPr lang="it-IT" sz="1200" b="0" i="0" kern="1200" dirty="0">
                <a:solidFill>
                  <a:schemeClr val="tx1"/>
                </a:solidFill>
                <a:latin typeface="+mn-lt"/>
                <a:ea typeface="+mn-ea"/>
                <a:cs typeface="+mn-cs"/>
              </a:rPr>
              <a:t> </a:t>
            </a:r>
            <a:r>
              <a:rPr lang="it-IT" sz="1200" b="0" i="0" kern="1200" dirty="0" err="1">
                <a:solidFill>
                  <a:schemeClr val="tx1"/>
                </a:solidFill>
                <a:latin typeface="+mn-lt"/>
                <a:ea typeface="+mn-ea"/>
                <a:cs typeface="+mn-cs"/>
              </a:rPr>
              <a:t>wird</a:t>
            </a:r>
            <a:r>
              <a:rPr lang="it-IT" sz="1200" b="0" i="0" kern="1200" dirty="0">
                <a:solidFill>
                  <a:schemeClr val="tx1"/>
                </a:solidFill>
                <a:latin typeface="+mn-lt"/>
                <a:ea typeface="+mn-ea"/>
                <a:cs typeface="+mn-cs"/>
              </a:rPr>
              <a:t> die </a:t>
            </a:r>
            <a:r>
              <a:rPr lang="it-IT" sz="1200" b="1" i="0" kern="1200" dirty="0" err="1">
                <a:solidFill>
                  <a:schemeClr val="tx1"/>
                </a:solidFill>
                <a:latin typeface="+mn-lt"/>
                <a:ea typeface="+mn-ea"/>
                <a:cs typeface="+mn-cs"/>
              </a:rPr>
              <a:t>Selbstmordrate</a:t>
            </a:r>
            <a:r>
              <a:rPr lang="it-IT" sz="1200" b="1" i="0" kern="1200" dirty="0">
                <a:solidFill>
                  <a:schemeClr val="tx1"/>
                </a:solidFill>
                <a:latin typeface="+mn-lt"/>
                <a:ea typeface="+mn-ea"/>
                <a:cs typeface="+mn-cs"/>
              </a:rPr>
              <a:t> von </a:t>
            </a:r>
            <a:r>
              <a:rPr lang="it-IT" sz="1200" b="1" i="0" kern="1200" dirty="0" err="1">
                <a:solidFill>
                  <a:schemeClr val="tx1"/>
                </a:solidFill>
                <a:latin typeface="+mn-lt"/>
                <a:ea typeface="+mn-ea"/>
                <a:cs typeface="+mn-cs"/>
              </a:rPr>
              <a:t>kulturellen</a:t>
            </a:r>
            <a:r>
              <a:rPr lang="it-IT" sz="1200" b="1" i="0" kern="1200" dirty="0">
                <a:solidFill>
                  <a:schemeClr val="tx1"/>
                </a:solidFill>
                <a:latin typeface="+mn-lt"/>
                <a:ea typeface="+mn-ea"/>
                <a:cs typeface="+mn-cs"/>
              </a:rPr>
              <a:t> und </a:t>
            </a:r>
            <a:r>
              <a:rPr lang="it-IT" sz="1200" b="1" i="0" kern="1200" dirty="0" err="1">
                <a:solidFill>
                  <a:schemeClr val="tx1"/>
                </a:solidFill>
                <a:latin typeface="+mn-lt"/>
                <a:ea typeface="+mn-ea"/>
                <a:cs typeface="+mn-cs"/>
              </a:rPr>
              <a:t>sozialen</a:t>
            </a:r>
            <a:r>
              <a:rPr lang="it-IT" sz="1200" b="1" i="0" kern="1200" dirty="0">
                <a:solidFill>
                  <a:schemeClr val="tx1"/>
                </a:solidFill>
                <a:latin typeface="+mn-lt"/>
                <a:ea typeface="+mn-ea"/>
                <a:cs typeface="+mn-cs"/>
              </a:rPr>
              <a:t> </a:t>
            </a:r>
            <a:r>
              <a:rPr lang="it-IT" sz="1200" b="1" i="0" kern="1200" dirty="0" err="1">
                <a:solidFill>
                  <a:schemeClr val="tx1"/>
                </a:solidFill>
                <a:latin typeface="+mn-lt"/>
                <a:ea typeface="+mn-ea"/>
                <a:cs typeface="+mn-cs"/>
              </a:rPr>
              <a:t>Faktoren</a:t>
            </a:r>
            <a:r>
              <a:rPr lang="it-IT" sz="1200" b="1" i="0" kern="1200" dirty="0">
                <a:solidFill>
                  <a:schemeClr val="tx1"/>
                </a:solidFill>
                <a:latin typeface="+mn-lt"/>
                <a:ea typeface="+mn-ea"/>
                <a:cs typeface="+mn-cs"/>
              </a:rPr>
              <a:t> </a:t>
            </a:r>
            <a:r>
              <a:rPr lang="it-IT" sz="1200" b="1" i="0" kern="1200" dirty="0" err="1">
                <a:solidFill>
                  <a:schemeClr val="tx1"/>
                </a:solidFill>
                <a:latin typeface="+mn-lt"/>
                <a:ea typeface="+mn-ea"/>
                <a:cs typeface="+mn-cs"/>
              </a:rPr>
              <a:t>beeinflusst</a:t>
            </a:r>
            <a:r>
              <a:rPr lang="it-IT" sz="1200" b="0" i="0" kern="1200" dirty="0">
                <a:solidFill>
                  <a:schemeClr val="tx1"/>
                </a:solidFill>
                <a:latin typeface="+mn-lt"/>
                <a:ea typeface="+mn-ea"/>
                <a:cs typeface="+mn-cs"/>
              </a:rPr>
              <a:t>. </a:t>
            </a:r>
            <a:r>
              <a:rPr lang="it-IT" sz="1200" b="1" i="0" kern="1200" dirty="0" err="1">
                <a:solidFill>
                  <a:schemeClr val="tx1"/>
                </a:solidFill>
                <a:latin typeface="+mn-lt"/>
                <a:ea typeface="+mn-ea"/>
                <a:cs typeface="+mn-cs"/>
              </a:rPr>
              <a:t>Der</a:t>
            </a:r>
            <a:r>
              <a:rPr lang="it-IT" sz="1200" b="1" i="0" kern="1200" dirty="0">
                <a:solidFill>
                  <a:schemeClr val="tx1"/>
                </a:solidFill>
                <a:latin typeface="+mn-lt"/>
                <a:ea typeface="+mn-ea"/>
                <a:cs typeface="+mn-cs"/>
              </a:rPr>
              <a:t> </a:t>
            </a:r>
            <a:r>
              <a:rPr lang="it-IT" sz="1200" b="1" i="0" kern="1200" dirty="0" err="1">
                <a:solidFill>
                  <a:schemeClr val="tx1"/>
                </a:solidFill>
                <a:latin typeface="+mn-lt"/>
                <a:ea typeface="+mn-ea"/>
                <a:cs typeface="+mn-cs"/>
              </a:rPr>
              <a:t>Selbstmord</a:t>
            </a:r>
            <a:r>
              <a:rPr lang="it-IT" sz="1200" b="1" i="0" kern="1200" dirty="0">
                <a:solidFill>
                  <a:schemeClr val="tx1"/>
                </a:solidFill>
                <a:latin typeface="+mn-lt"/>
                <a:ea typeface="+mn-ea"/>
                <a:cs typeface="+mn-cs"/>
              </a:rPr>
              <a:t> bei </a:t>
            </a:r>
            <a:r>
              <a:rPr lang="it-IT" sz="1200" b="1" i="0" kern="1200" dirty="0" err="1">
                <a:solidFill>
                  <a:schemeClr val="tx1"/>
                </a:solidFill>
                <a:latin typeface="+mn-lt"/>
                <a:ea typeface="+mn-ea"/>
                <a:cs typeface="+mn-cs"/>
              </a:rPr>
              <a:t>den</a:t>
            </a:r>
            <a:r>
              <a:rPr lang="it-IT" sz="1200" b="1" i="0" kern="1200" dirty="0">
                <a:solidFill>
                  <a:schemeClr val="tx1"/>
                </a:solidFill>
                <a:latin typeface="+mn-lt"/>
                <a:ea typeface="+mn-ea"/>
                <a:cs typeface="+mn-cs"/>
              </a:rPr>
              <a:t> 15- bis 29-Jährigen </a:t>
            </a:r>
            <a:r>
              <a:rPr lang="it-IT" sz="1200" b="1" i="0" kern="1200" dirty="0" err="1">
                <a:solidFill>
                  <a:schemeClr val="tx1"/>
                </a:solidFill>
                <a:latin typeface="+mn-lt"/>
                <a:ea typeface="+mn-ea"/>
                <a:cs typeface="+mn-cs"/>
              </a:rPr>
              <a:t>steht</a:t>
            </a:r>
            <a:r>
              <a:rPr lang="it-IT" sz="1200" b="1" i="0" kern="1200" dirty="0">
                <a:solidFill>
                  <a:schemeClr val="tx1"/>
                </a:solidFill>
                <a:latin typeface="+mn-lt"/>
                <a:ea typeface="+mn-ea"/>
                <a:cs typeface="+mn-cs"/>
              </a:rPr>
              <a:t> an </a:t>
            </a:r>
            <a:r>
              <a:rPr lang="it-IT" sz="1200" b="1" i="0" kern="1200" dirty="0" err="1">
                <a:solidFill>
                  <a:schemeClr val="tx1"/>
                </a:solidFill>
                <a:latin typeface="+mn-lt"/>
                <a:ea typeface="+mn-ea"/>
                <a:cs typeface="+mn-cs"/>
              </a:rPr>
              <a:t>zweiter</a:t>
            </a:r>
            <a:r>
              <a:rPr lang="it-IT" sz="1200" b="1" i="0" kern="1200" dirty="0">
                <a:solidFill>
                  <a:schemeClr val="tx1"/>
                </a:solidFill>
                <a:latin typeface="+mn-lt"/>
                <a:ea typeface="+mn-ea"/>
                <a:cs typeface="+mn-cs"/>
              </a:rPr>
              <a:t> Stelle bei </a:t>
            </a:r>
            <a:r>
              <a:rPr lang="it-IT" sz="1200" b="1" i="0" kern="1200" dirty="0" err="1">
                <a:solidFill>
                  <a:schemeClr val="tx1"/>
                </a:solidFill>
                <a:latin typeface="+mn-lt"/>
                <a:ea typeface="+mn-ea"/>
                <a:cs typeface="+mn-cs"/>
              </a:rPr>
              <a:t>den</a:t>
            </a:r>
            <a:r>
              <a:rPr lang="it-IT" sz="1200" b="1" i="0" kern="1200" dirty="0">
                <a:solidFill>
                  <a:schemeClr val="tx1"/>
                </a:solidFill>
                <a:latin typeface="+mn-lt"/>
                <a:ea typeface="+mn-ea"/>
                <a:cs typeface="+mn-cs"/>
              </a:rPr>
              <a:t> </a:t>
            </a:r>
            <a:r>
              <a:rPr lang="it-IT" sz="1200" b="1" i="0" kern="1200" dirty="0" err="1">
                <a:solidFill>
                  <a:schemeClr val="tx1"/>
                </a:solidFill>
                <a:latin typeface="+mn-lt"/>
                <a:ea typeface="+mn-ea"/>
                <a:cs typeface="+mn-cs"/>
              </a:rPr>
              <a:t>Todesursachen</a:t>
            </a:r>
            <a:r>
              <a:rPr lang="it-IT" sz="1200" b="0" i="0" kern="1200" dirty="0">
                <a:solidFill>
                  <a:schemeClr val="tx1"/>
                </a:solidFill>
                <a:latin typeface="+mn-lt"/>
                <a:ea typeface="+mn-ea"/>
                <a:cs typeface="+mn-cs"/>
              </a:rPr>
              <a:t>.</a:t>
            </a:r>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15</a:t>
            </a:fld>
            <a:endParaRPr lang="de-DE"/>
          </a:p>
        </p:txBody>
      </p:sp>
    </p:spTree>
    <p:extLst>
      <p:ext uri="{BB962C8B-B14F-4D97-AF65-F5344CB8AC3E}">
        <p14:creationId xmlns:p14="http://schemas.microsoft.com/office/powerpoint/2010/main" val="4199513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de-DE" dirty="0"/>
          </a:p>
          <a:p>
            <a:endParaRPr lang="de-DE" dirty="0"/>
          </a:p>
          <a:p>
            <a:r>
              <a:rPr lang="de-DE" dirty="0" err="1"/>
              <a:t>Nonostante</a:t>
            </a:r>
            <a:r>
              <a:rPr lang="de-DE" dirty="0"/>
              <a:t> le </a:t>
            </a:r>
            <a:r>
              <a:rPr lang="de-DE" dirty="0" err="1"/>
              <a:t>ospedalizzazioni</a:t>
            </a:r>
            <a:r>
              <a:rPr lang="de-DE" dirty="0"/>
              <a:t> </a:t>
            </a:r>
            <a:r>
              <a:rPr lang="de-DE" dirty="0" err="1"/>
              <a:t>siano</a:t>
            </a:r>
            <a:r>
              <a:rPr lang="de-DE" dirty="0"/>
              <a:t> in </a:t>
            </a:r>
            <a:r>
              <a:rPr lang="de-DE" dirty="0" err="1"/>
              <a:t>continuo</a:t>
            </a:r>
            <a:r>
              <a:rPr lang="de-DE" baseline="0" dirty="0"/>
              <a:t> </a:t>
            </a:r>
            <a:r>
              <a:rPr lang="de-DE" baseline="0" dirty="0" err="1"/>
              <a:t>calo</a:t>
            </a:r>
            <a:r>
              <a:rPr lang="de-DE" baseline="0" dirty="0"/>
              <a:t>, i</a:t>
            </a:r>
            <a:r>
              <a:rPr lang="de-DE" dirty="0"/>
              <a:t>n Provincia</a:t>
            </a:r>
            <a:r>
              <a:rPr lang="de-DE" baseline="0" dirty="0"/>
              <a:t> di Bolzano si </a:t>
            </a:r>
            <a:r>
              <a:rPr lang="de-DE" baseline="0" dirty="0" err="1"/>
              <a:t>ospedalizza</a:t>
            </a:r>
            <a:r>
              <a:rPr lang="de-DE" baseline="0" dirty="0"/>
              <a:t> ancora molto.</a:t>
            </a:r>
          </a:p>
          <a:p>
            <a:endParaRPr lang="de-DE" baseline="0" dirty="0"/>
          </a:p>
          <a:p>
            <a:r>
              <a:rPr lang="de-DE" baseline="0" dirty="0" err="1"/>
              <a:t>Rispettiamo</a:t>
            </a:r>
            <a:r>
              <a:rPr lang="de-DE" baseline="0" dirty="0"/>
              <a:t> </a:t>
            </a:r>
            <a:r>
              <a:rPr lang="de-DE" baseline="0" dirty="0" err="1"/>
              <a:t>il</a:t>
            </a:r>
            <a:r>
              <a:rPr lang="de-DE" baseline="0" dirty="0"/>
              <a:t> </a:t>
            </a:r>
            <a:r>
              <a:rPr lang="de-DE" baseline="0" dirty="0" err="1"/>
              <a:t>parametro</a:t>
            </a:r>
            <a:r>
              <a:rPr lang="de-DE" baseline="0" dirty="0"/>
              <a:t> </a:t>
            </a:r>
            <a:r>
              <a:rPr lang="de-DE" baseline="0" dirty="0" err="1"/>
              <a:t>nazionale</a:t>
            </a:r>
            <a:r>
              <a:rPr lang="de-DE" baseline="0" dirty="0"/>
              <a:t>, </a:t>
            </a:r>
            <a:r>
              <a:rPr lang="de-DE" baseline="0" dirty="0" err="1"/>
              <a:t>ma</a:t>
            </a:r>
            <a:r>
              <a:rPr lang="de-DE" baseline="0" dirty="0"/>
              <a:t> </a:t>
            </a:r>
            <a:r>
              <a:rPr lang="de-DE" baseline="0" dirty="0" err="1"/>
              <a:t>rispetto</a:t>
            </a:r>
            <a:r>
              <a:rPr lang="de-DE" baseline="0" dirty="0"/>
              <a:t> ad altre </a:t>
            </a:r>
            <a:r>
              <a:rPr lang="de-DE" baseline="0" dirty="0" err="1"/>
              <a:t>realtá</a:t>
            </a:r>
            <a:r>
              <a:rPr lang="de-DE" baseline="0" dirty="0"/>
              <a:t> del </a:t>
            </a:r>
            <a:r>
              <a:rPr lang="de-DE" baseline="0" dirty="0" err="1"/>
              <a:t>paese</a:t>
            </a:r>
            <a:r>
              <a:rPr lang="de-DE" baseline="0" dirty="0"/>
              <a:t>, in Provincia si </a:t>
            </a:r>
            <a:r>
              <a:rPr lang="de-DE" baseline="0" dirty="0" err="1"/>
              <a:t>ospedaliiza</a:t>
            </a:r>
            <a:r>
              <a:rPr lang="de-DE" baseline="0" dirty="0"/>
              <a:t> di </a:t>
            </a:r>
            <a:r>
              <a:rPr lang="de-DE" baseline="0" dirty="0" err="1"/>
              <a:t>piú</a:t>
            </a:r>
            <a:r>
              <a:rPr lang="de-DE" baseline="0" dirty="0"/>
              <a:t>.</a:t>
            </a:r>
          </a:p>
          <a:p>
            <a:endParaRPr lang="de-DE" baseline="0" dirty="0"/>
          </a:p>
          <a:p>
            <a:endParaRPr lang="de-DE"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baseline="0" dirty="0"/>
              <a:t>Trotz Rückgang der </a:t>
            </a:r>
            <a:r>
              <a:rPr lang="de-DE" b="1" baseline="0" dirty="0"/>
              <a:t>Krankenhausaufenthalte ist die Zahl immer noch zu hoch</a:t>
            </a:r>
            <a:r>
              <a:rPr lang="de-DE" baseline="0" dirty="0"/>
              <a:t>. </a:t>
            </a:r>
            <a:r>
              <a:rPr lang="de-DE" b="1" baseline="0" dirty="0"/>
              <a:t>Südtirol hält sich an den nationalen Bezugswert, </a:t>
            </a:r>
            <a:r>
              <a:rPr lang="de-DE" baseline="0" dirty="0"/>
              <a:t>aber im Vergleich zu anderen Ländern erfolgen zu viele Einweisungen.</a:t>
            </a:r>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16</a:t>
            </a:fld>
            <a:endParaRPr lang="de-DE"/>
          </a:p>
        </p:txBody>
      </p:sp>
    </p:spTree>
    <p:extLst>
      <p:ext uri="{BB962C8B-B14F-4D97-AF65-F5344CB8AC3E}">
        <p14:creationId xmlns:p14="http://schemas.microsoft.com/office/powerpoint/2010/main" val="2082334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b="1" dirty="0" err="1"/>
              <a:t>Prestazioni</a:t>
            </a:r>
            <a:r>
              <a:rPr lang="de-DE" b="1" dirty="0"/>
              <a:t> di </a:t>
            </a:r>
            <a:r>
              <a:rPr lang="de-DE" b="1" dirty="0" err="1"/>
              <a:t>specialistica</a:t>
            </a:r>
            <a:r>
              <a:rPr lang="de-DE" b="1" dirty="0"/>
              <a:t> </a:t>
            </a:r>
            <a:r>
              <a:rPr lang="de-DE" b="1" dirty="0" err="1"/>
              <a:t>ambulatoriale</a:t>
            </a:r>
            <a:r>
              <a:rPr lang="de-DE" b="1" dirty="0"/>
              <a:t> in </a:t>
            </a:r>
            <a:r>
              <a:rPr lang="de-DE" b="1" dirty="0" err="1"/>
              <a:t>continuo</a:t>
            </a:r>
            <a:r>
              <a:rPr lang="de-DE" b="1" dirty="0"/>
              <a:t> </a:t>
            </a:r>
            <a:r>
              <a:rPr lang="de-DE" b="1" dirty="0" err="1"/>
              <a:t>aumento</a:t>
            </a:r>
            <a:r>
              <a:rPr lang="de-DE" b="1" dirty="0"/>
              <a:t>, </a:t>
            </a:r>
            <a:r>
              <a:rPr lang="de-DE" b="1" dirty="0" err="1"/>
              <a:t>anche</a:t>
            </a:r>
            <a:r>
              <a:rPr lang="de-DE" b="1" dirty="0"/>
              <a:t> se </a:t>
            </a:r>
            <a:r>
              <a:rPr lang="de-DE" b="1" dirty="0" err="1"/>
              <a:t>il</a:t>
            </a:r>
            <a:r>
              <a:rPr lang="de-DE" b="1" dirty="0"/>
              <a:t> pro-</a:t>
            </a:r>
            <a:r>
              <a:rPr lang="de-DE" b="1" dirty="0" err="1"/>
              <a:t>capite</a:t>
            </a:r>
            <a:r>
              <a:rPr lang="de-DE" b="1" dirty="0"/>
              <a:t> </a:t>
            </a:r>
            <a:r>
              <a:rPr lang="de-DE" b="1" dirty="0" err="1"/>
              <a:t>registra</a:t>
            </a:r>
            <a:r>
              <a:rPr lang="de-DE" b="1" dirty="0"/>
              <a:t> </a:t>
            </a:r>
            <a:r>
              <a:rPr lang="de-DE" b="1" dirty="0" err="1"/>
              <a:t>un</a:t>
            </a:r>
            <a:r>
              <a:rPr lang="de-DE" b="1" dirty="0"/>
              <a:t> </a:t>
            </a:r>
            <a:r>
              <a:rPr lang="de-DE" b="1" dirty="0" err="1"/>
              <a:t>incremento</a:t>
            </a:r>
            <a:r>
              <a:rPr lang="de-DE" b="1" dirty="0"/>
              <a:t> </a:t>
            </a:r>
            <a:r>
              <a:rPr lang="de-DE" b="1" dirty="0" err="1"/>
              <a:t>contenuto</a:t>
            </a:r>
            <a:r>
              <a:rPr lang="de-DE" b="1" dirty="0"/>
              <a:t>. Si </a:t>
            </a:r>
            <a:r>
              <a:rPr lang="de-DE" b="1" dirty="0" err="1"/>
              <a:t>spiega</a:t>
            </a:r>
            <a:r>
              <a:rPr lang="de-DE" b="1" dirty="0"/>
              <a:t> per </a:t>
            </a:r>
            <a:r>
              <a:rPr lang="de-DE" b="1" dirty="0" err="1"/>
              <a:t>il</a:t>
            </a:r>
            <a:r>
              <a:rPr lang="de-DE" b="1" dirty="0"/>
              <a:t> </a:t>
            </a:r>
            <a:r>
              <a:rPr lang="de-DE" b="1" dirty="0" err="1"/>
              <a:t>fatto</a:t>
            </a:r>
            <a:r>
              <a:rPr lang="de-DE" b="1" dirty="0"/>
              <a:t> </a:t>
            </a:r>
            <a:r>
              <a:rPr lang="de-DE" b="1" dirty="0" err="1"/>
              <a:t>che</a:t>
            </a:r>
            <a:r>
              <a:rPr lang="de-DE" b="1" dirty="0"/>
              <a:t> </a:t>
            </a:r>
            <a:r>
              <a:rPr lang="de-DE" b="1" dirty="0" err="1"/>
              <a:t>aumentano</a:t>
            </a:r>
            <a:r>
              <a:rPr lang="de-DE" b="1" dirty="0"/>
              <a:t> le </a:t>
            </a:r>
            <a:r>
              <a:rPr lang="de-DE" b="1" dirty="0" err="1"/>
              <a:t>persone</a:t>
            </a:r>
            <a:r>
              <a:rPr lang="de-DE" b="1" dirty="0"/>
              <a:t> in </a:t>
            </a:r>
            <a:r>
              <a:rPr lang="de-DE" b="1" dirty="0" err="1"/>
              <a:t>carico</a:t>
            </a:r>
            <a:r>
              <a:rPr lang="de-DE" b="1" dirty="0"/>
              <a:t> (</a:t>
            </a:r>
            <a:r>
              <a:rPr lang="de-DE" b="1" dirty="0" err="1"/>
              <a:t>piú</a:t>
            </a:r>
            <a:r>
              <a:rPr lang="de-DE" b="1" dirty="0"/>
              <a:t> </a:t>
            </a:r>
            <a:r>
              <a:rPr lang="de-DE" b="1" dirty="0" err="1"/>
              <a:t>anziani</a:t>
            </a:r>
            <a:r>
              <a:rPr lang="de-DE" b="1" dirty="0"/>
              <a:t> e </a:t>
            </a:r>
            <a:r>
              <a:rPr lang="de-DE" b="1" dirty="0" err="1"/>
              <a:t>piú</a:t>
            </a:r>
            <a:r>
              <a:rPr lang="de-DE" b="1" dirty="0"/>
              <a:t> </a:t>
            </a:r>
            <a:r>
              <a:rPr lang="de-DE" b="1" dirty="0" err="1"/>
              <a:t>cronici</a:t>
            </a:r>
            <a:r>
              <a:rPr lang="de-DE" b="1" dirty="0"/>
              <a:t>) </a:t>
            </a:r>
            <a:r>
              <a:rPr lang="de-DE" b="1" dirty="0" err="1"/>
              <a:t>ma</a:t>
            </a:r>
            <a:r>
              <a:rPr lang="de-DE" b="1" dirty="0"/>
              <a:t> </a:t>
            </a:r>
            <a:r>
              <a:rPr lang="de-DE" b="1" dirty="0" err="1"/>
              <a:t>insieme</a:t>
            </a:r>
            <a:r>
              <a:rPr lang="de-DE" b="1" dirty="0"/>
              <a:t> </a:t>
            </a:r>
            <a:r>
              <a:rPr lang="de-DE" b="1" dirty="0" err="1"/>
              <a:t>all‘Aumento</a:t>
            </a:r>
            <a:r>
              <a:rPr lang="de-DE" b="1" dirty="0"/>
              <a:t> della  </a:t>
            </a:r>
            <a:r>
              <a:rPr lang="de-DE" b="1" dirty="0" err="1"/>
              <a:t>popolazione</a:t>
            </a:r>
            <a:r>
              <a:rPr lang="de-DE" b="1" dirty="0"/>
              <a:t>. </a:t>
            </a:r>
          </a:p>
          <a:p>
            <a:endParaRPr lang="de-DE" b="1" dirty="0"/>
          </a:p>
          <a:p>
            <a:endParaRPr lang="de-DE" b="1" dirty="0"/>
          </a:p>
          <a:p>
            <a:r>
              <a:rPr lang="de-DE" b="1" dirty="0"/>
              <a:t>Fachärztliche Leistungen nehmen ständig zu</a:t>
            </a:r>
            <a:r>
              <a:rPr lang="de-DE" b="0" dirty="0"/>
              <a:t>, auch wenn die Pro-Kopf Rate abnimmt. Dies ergibt sich aus der steigenden Zahl der zu Betreuenden (mehr Senioren, mehr chronisch Kranke) und der allgemein größeren Bevölkerungszahl.</a:t>
            </a:r>
          </a:p>
          <a:p>
            <a:endParaRPr lang="de-DE" b="1"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17</a:t>
            </a:fld>
            <a:endParaRPr lang="de-DE"/>
          </a:p>
        </p:txBody>
      </p:sp>
    </p:spTree>
    <p:extLst>
      <p:ext uri="{BB962C8B-B14F-4D97-AF65-F5344CB8AC3E}">
        <p14:creationId xmlns:p14="http://schemas.microsoft.com/office/powerpoint/2010/main" val="1530373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100" b="0" i="0" u="none" strike="noStrike" kern="1200" dirty="0">
                <a:solidFill>
                  <a:schemeClr val="tx1"/>
                </a:solidFill>
                <a:effectLst/>
                <a:latin typeface="+mn-lt"/>
                <a:ea typeface="+mn-ea"/>
                <a:cs typeface="+mn-cs"/>
              </a:rPr>
              <a:t>Questo fenomeno lo si vede anche se si osserva la spesa farmaceutica. Indicatore che esprime il fabbisogno di assistenza della persona con patologia cronica, che fa un uso nell’Anno di farmaci.</a:t>
            </a:r>
          </a:p>
          <a:p>
            <a:r>
              <a:rPr lang="it-IT" sz="1100" b="0" i="0" u="none" strike="noStrike" kern="1200" dirty="0">
                <a:solidFill>
                  <a:schemeClr val="tx1"/>
                </a:solidFill>
                <a:effectLst/>
                <a:latin typeface="+mn-lt"/>
                <a:ea typeface="+mn-ea"/>
                <a:cs typeface="+mn-cs"/>
              </a:rPr>
              <a:t>Aumentano gli anziani, dunque le persone con patologie croniche, quindi la spesa per farmaci. Tuttavia, questo fenomeno è accompagnato da manovre di politica sanitaria, volte ad incrementare </a:t>
            </a:r>
            <a:r>
              <a:rPr lang="it-IT" sz="1100" b="1" i="0" u="none" strike="noStrike" kern="1200" dirty="0">
                <a:solidFill>
                  <a:schemeClr val="tx1"/>
                </a:solidFill>
                <a:effectLst/>
                <a:latin typeface="+mn-lt"/>
                <a:ea typeface="+mn-ea"/>
                <a:cs typeface="+mn-cs"/>
              </a:rPr>
              <a:t>l’utilizzo di farmaci equivalenti (a brevetto scaduto, i farmaci generici) </a:t>
            </a:r>
            <a:r>
              <a:rPr lang="it-IT" sz="1100" b="0" i="0" u="none" strike="noStrike" kern="1200" dirty="0">
                <a:solidFill>
                  <a:schemeClr val="tx1"/>
                </a:solidFill>
                <a:effectLst/>
                <a:latin typeface="+mn-lt"/>
                <a:ea typeface="+mn-ea"/>
                <a:cs typeface="+mn-cs"/>
              </a:rPr>
              <a:t>al fine di contenere l’incremento della spesa farmaceutica. </a:t>
            </a:r>
            <a:r>
              <a:rPr lang="it-IT" sz="1100" b="0" i="0" u="none" strike="noStrike" kern="1200" dirty="0" err="1">
                <a:solidFill>
                  <a:schemeClr val="tx1"/>
                </a:solidFill>
                <a:effectLst/>
                <a:latin typeface="+mn-lt"/>
                <a:ea typeface="+mn-ea"/>
                <a:cs typeface="+mn-cs"/>
              </a:rPr>
              <a:t>Ció</a:t>
            </a:r>
            <a:r>
              <a:rPr lang="it-IT" sz="1100" b="0" i="0" u="none" strike="noStrike" kern="1200" dirty="0">
                <a:solidFill>
                  <a:schemeClr val="tx1"/>
                </a:solidFill>
                <a:effectLst/>
                <a:latin typeface="+mn-lt"/>
                <a:ea typeface="+mn-ea"/>
                <a:cs typeface="+mn-cs"/>
              </a:rPr>
              <a:t> si evince molto chiaramente dal grafico se si osserva l’andamento della spesa per patologie quali il diabete, la BPCO, il Parkinson e le demenze. Per il trattamento delle diverse forme tumorali, la situazione appare differente: l’introduzione di  nuovi farmaci sempre </a:t>
            </a:r>
            <a:r>
              <a:rPr lang="it-IT" sz="1100" b="0" i="0" u="none" strike="noStrike" kern="1200" dirty="0" err="1">
                <a:solidFill>
                  <a:schemeClr val="tx1"/>
                </a:solidFill>
                <a:effectLst/>
                <a:latin typeface="+mn-lt"/>
                <a:ea typeface="+mn-ea"/>
                <a:cs typeface="+mn-cs"/>
              </a:rPr>
              <a:t>piú</a:t>
            </a:r>
            <a:r>
              <a:rPr lang="it-IT" sz="1100" b="0" i="0" u="none" strike="noStrike" kern="1200" dirty="0">
                <a:solidFill>
                  <a:schemeClr val="tx1"/>
                </a:solidFill>
                <a:effectLst/>
                <a:latin typeface="+mn-lt"/>
                <a:ea typeface="+mn-ea"/>
                <a:cs typeface="+mn-cs"/>
              </a:rPr>
              <a:t> efficaci,  fa ovviamente registrare un aumento della spesa </a:t>
            </a:r>
            <a:r>
              <a:rPr lang="it-IT" sz="1100" b="0" i="0" u="none" strike="noStrike" kern="1200" dirty="0" err="1">
                <a:solidFill>
                  <a:schemeClr val="tx1"/>
                </a:solidFill>
                <a:effectLst/>
                <a:latin typeface="+mn-lt"/>
                <a:ea typeface="+mn-ea"/>
                <a:cs typeface="+mn-cs"/>
              </a:rPr>
              <a:t>piú</a:t>
            </a:r>
            <a:r>
              <a:rPr lang="it-IT" sz="1100" b="0" i="0" u="none" strike="noStrike" kern="1200" dirty="0">
                <a:solidFill>
                  <a:schemeClr val="tx1"/>
                </a:solidFill>
                <a:effectLst/>
                <a:latin typeface="+mn-lt"/>
                <a:ea typeface="+mn-ea"/>
                <a:cs typeface="+mn-cs"/>
              </a:rPr>
              <a:t> significativa.</a:t>
            </a:r>
            <a:r>
              <a:rPr lang="it-IT" sz="1100" dirty="0"/>
              <a:t> </a:t>
            </a:r>
          </a:p>
          <a:p>
            <a:endParaRPr lang="it-IT" sz="1100" b="0" dirty="0"/>
          </a:p>
          <a:p>
            <a:r>
              <a:rPr lang="it-IT" sz="1100" b="0" dirty="0" err="1"/>
              <a:t>Dieses</a:t>
            </a:r>
            <a:r>
              <a:rPr lang="it-IT" sz="1100" b="0" dirty="0"/>
              <a:t> </a:t>
            </a:r>
            <a:r>
              <a:rPr lang="it-IT" sz="1100" b="0" dirty="0" err="1"/>
              <a:t>Phänomen</a:t>
            </a:r>
            <a:r>
              <a:rPr lang="it-IT" sz="1100" b="0" dirty="0"/>
              <a:t> </a:t>
            </a:r>
            <a:r>
              <a:rPr lang="it-IT" sz="1100" b="0" dirty="0" err="1"/>
              <a:t>tritt</a:t>
            </a:r>
            <a:r>
              <a:rPr lang="it-IT" sz="1100" b="0" dirty="0"/>
              <a:t> </a:t>
            </a:r>
            <a:r>
              <a:rPr lang="it-IT" sz="1100" b="0" dirty="0" err="1"/>
              <a:t>auch</a:t>
            </a:r>
            <a:r>
              <a:rPr lang="it-IT" sz="1100" b="0" dirty="0"/>
              <a:t> bei </a:t>
            </a:r>
            <a:r>
              <a:rPr lang="it-IT" sz="1100" b="0" dirty="0" err="1"/>
              <a:t>den</a:t>
            </a:r>
            <a:r>
              <a:rPr lang="it-IT" sz="1100" b="0" dirty="0"/>
              <a:t> </a:t>
            </a:r>
            <a:r>
              <a:rPr lang="it-IT" sz="1100" b="0" dirty="0" err="1"/>
              <a:t>Arzneimittelausgaben</a:t>
            </a:r>
            <a:r>
              <a:rPr lang="it-IT" sz="1100" b="0" dirty="0"/>
              <a:t> </a:t>
            </a:r>
            <a:r>
              <a:rPr lang="it-IT" sz="1100" b="0" dirty="0" err="1"/>
              <a:t>auf</a:t>
            </a:r>
            <a:r>
              <a:rPr lang="it-IT" sz="1100" b="0" dirty="0"/>
              <a:t>, die </a:t>
            </a:r>
            <a:r>
              <a:rPr lang="it-IT" sz="1100" b="0" dirty="0" err="1"/>
              <a:t>eine</a:t>
            </a:r>
            <a:r>
              <a:rPr lang="it-IT" sz="1100" b="0" dirty="0"/>
              <a:t> </a:t>
            </a:r>
            <a:r>
              <a:rPr lang="it-IT" sz="1100" b="0" dirty="0" err="1"/>
              <a:t>höhere</a:t>
            </a:r>
            <a:r>
              <a:rPr lang="it-IT" sz="1100" b="0" dirty="0"/>
              <a:t> </a:t>
            </a:r>
            <a:r>
              <a:rPr lang="it-IT" sz="1100" b="0" dirty="0" err="1"/>
              <a:t>Betreuungsnachfrage</a:t>
            </a:r>
            <a:r>
              <a:rPr lang="it-IT" sz="1100" b="0" dirty="0"/>
              <a:t> </a:t>
            </a:r>
            <a:r>
              <a:rPr lang="it-IT" sz="1100" b="0" dirty="0" err="1"/>
              <a:t>der</a:t>
            </a:r>
            <a:r>
              <a:rPr lang="it-IT" sz="1100" b="0" dirty="0"/>
              <a:t> </a:t>
            </a:r>
            <a:r>
              <a:rPr lang="it-IT" sz="1100" b="0" dirty="0" err="1"/>
              <a:t>chronisch</a:t>
            </a:r>
            <a:r>
              <a:rPr lang="it-IT" sz="1100" b="0" dirty="0"/>
              <a:t> </a:t>
            </a:r>
            <a:r>
              <a:rPr lang="it-IT" sz="1100" b="0" dirty="0" err="1"/>
              <a:t>Kranken</a:t>
            </a:r>
            <a:r>
              <a:rPr lang="it-IT" sz="1100" b="0" dirty="0"/>
              <a:t> </a:t>
            </a:r>
            <a:r>
              <a:rPr lang="it-IT" sz="1100" b="0" dirty="0" err="1"/>
              <a:t>aufzeigen</a:t>
            </a:r>
            <a:r>
              <a:rPr lang="it-IT" sz="1100" b="0" dirty="0"/>
              <a:t>.</a:t>
            </a:r>
          </a:p>
          <a:p>
            <a:r>
              <a:rPr lang="it-IT" sz="1100" b="0" dirty="0"/>
              <a:t>Die </a:t>
            </a:r>
            <a:r>
              <a:rPr lang="it-IT" sz="1100" b="0" dirty="0" err="1"/>
              <a:t>Zahl</a:t>
            </a:r>
            <a:r>
              <a:rPr lang="it-IT" sz="1100" b="0" dirty="0"/>
              <a:t> </a:t>
            </a:r>
            <a:r>
              <a:rPr lang="it-IT" sz="1100" b="0" dirty="0" err="1"/>
              <a:t>der</a:t>
            </a:r>
            <a:r>
              <a:rPr lang="it-IT" sz="1100" b="0" dirty="0"/>
              <a:t> </a:t>
            </a:r>
            <a:r>
              <a:rPr lang="it-IT" sz="1100" b="0" dirty="0" err="1"/>
              <a:t>Senioren</a:t>
            </a:r>
            <a:r>
              <a:rPr lang="it-IT" sz="1100" b="0" dirty="0"/>
              <a:t> </a:t>
            </a:r>
            <a:r>
              <a:rPr lang="it-IT" sz="1100" b="0" dirty="0" err="1"/>
              <a:t>nimmt</a:t>
            </a:r>
            <a:r>
              <a:rPr lang="it-IT" sz="1100" b="0" dirty="0"/>
              <a:t> </a:t>
            </a:r>
            <a:r>
              <a:rPr lang="it-IT" sz="1100" b="0" dirty="0" err="1"/>
              <a:t>zu</a:t>
            </a:r>
            <a:r>
              <a:rPr lang="it-IT" sz="1100" b="0" dirty="0"/>
              <a:t> und </a:t>
            </a:r>
            <a:r>
              <a:rPr lang="it-IT" sz="1100" b="0" dirty="0" err="1"/>
              <a:t>folglich</a:t>
            </a:r>
            <a:r>
              <a:rPr lang="it-IT" sz="1100" b="0" dirty="0"/>
              <a:t> </a:t>
            </a:r>
            <a:r>
              <a:rPr lang="it-IT" sz="1100" b="0" dirty="0" err="1"/>
              <a:t>auch</a:t>
            </a:r>
            <a:r>
              <a:rPr lang="it-IT" sz="1100" b="0" dirty="0"/>
              <a:t> die </a:t>
            </a:r>
            <a:r>
              <a:rPr lang="it-IT" sz="1100" b="0" dirty="0" err="1"/>
              <a:t>chronischen</a:t>
            </a:r>
            <a:r>
              <a:rPr lang="it-IT" sz="1100" b="0" dirty="0"/>
              <a:t> </a:t>
            </a:r>
            <a:r>
              <a:rPr lang="it-IT" sz="1100" b="0" dirty="0" err="1"/>
              <a:t>Krankheiten</a:t>
            </a:r>
            <a:r>
              <a:rPr lang="it-IT" sz="1100" b="0" dirty="0"/>
              <a:t> und die </a:t>
            </a:r>
            <a:r>
              <a:rPr lang="it-IT" sz="1100" b="0" dirty="0" err="1"/>
              <a:t>Arzneimittelausgaben</a:t>
            </a:r>
            <a:r>
              <a:rPr lang="it-IT" sz="1100" b="0" dirty="0"/>
              <a:t>. </a:t>
            </a:r>
            <a:r>
              <a:rPr lang="it-IT" sz="1100" b="1" dirty="0" err="1"/>
              <a:t>Politische</a:t>
            </a:r>
            <a:r>
              <a:rPr lang="it-IT" sz="1100" b="1" dirty="0"/>
              <a:t> </a:t>
            </a:r>
            <a:r>
              <a:rPr lang="it-IT" sz="1100" b="1" dirty="0" err="1"/>
              <a:t>Maßnahmen</a:t>
            </a:r>
            <a:r>
              <a:rPr lang="it-IT" sz="1100" b="1" dirty="0"/>
              <a:t> </a:t>
            </a:r>
            <a:r>
              <a:rPr lang="it-IT" sz="1100" b="1" dirty="0" err="1"/>
              <a:t>versuchen</a:t>
            </a:r>
            <a:r>
              <a:rPr lang="it-IT" sz="1100" b="1" dirty="0"/>
              <a:t> </a:t>
            </a:r>
            <a:r>
              <a:rPr lang="it-IT" sz="1100" b="1" dirty="0" err="1"/>
              <a:t>entgegenzuwirken</a:t>
            </a:r>
            <a:r>
              <a:rPr lang="it-IT" sz="1100" b="1" dirty="0"/>
              <a:t> </a:t>
            </a:r>
            <a:r>
              <a:rPr lang="it-IT" sz="1100" b="1" dirty="0" err="1"/>
              <a:t>wie</a:t>
            </a:r>
            <a:r>
              <a:rPr lang="it-IT" sz="1100" b="1" dirty="0"/>
              <a:t> </a:t>
            </a:r>
            <a:r>
              <a:rPr lang="it-IT" sz="1100" b="1" dirty="0" err="1"/>
              <a:t>beispielsweise</a:t>
            </a:r>
            <a:r>
              <a:rPr lang="it-IT" sz="1100" b="1" dirty="0"/>
              <a:t> die </a:t>
            </a:r>
            <a:r>
              <a:rPr lang="it-IT" sz="1100" b="1" dirty="0" err="1"/>
              <a:t>Verschreibung</a:t>
            </a:r>
            <a:r>
              <a:rPr lang="it-IT" sz="1100" b="1" dirty="0"/>
              <a:t> von </a:t>
            </a:r>
            <a:r>
              <a:rPr lang="it-IT" sz="1100" b="1" dirty="0" err="1"/>
              <a:t>Generika</a:t>
            </a:r>
            <a:r>
              <a:rPr lang="it-IT" sz="1100" b="1" dirty="0"/>
              <a:t>,</a:t>
            </a:r>
            <a:r>
              <a:rPr lang="it-IT" sz="1100" b="0" dirty="0"/>
              <a:t> </a:t>
            </a:r>
            <a:r>
              <a:rPr lang="it-IT" sz="1100" b="1" dirty="0" err="1"/>
              <a:t>um</a:t>
            </a:r>
            <a:r>
              <a:rPr lang="it-IT" sz="1100" b="1" dirty="0"/>
              <a:t> die </a:t>
            </a:r>
            <a:r>
              <a:rPr lang="it-IT" sz="1100" b="1" dirty="0" err="1"/>
              <a:t>Ausgaben</a:t>
            </a:r>
            <a:r>
              <a:rPr lang="it-IT" sz="1100" b="1" dirty="0"/>
              <a:t> </a:t>
            </a:r>
            <a:r>
              <a:rPr lang="it-IT" sz="1100" b="1" dirty="0" err="1"/>
              <a:t>einzudämmen</a:t>
            </a:r>
            <a:r>
              <a:rPr lang="it-IT" sz="1100" b="0" dirty="0"/>
              <a:t>. </a:t>
            </a:r>
            <a:r>
              <a:rPr lang="it-IT" sz="1100" b="0" dirty="0" err="1"/>
              <a:t>Der</a:t>
            </a:r>
            <a:r>
              <a:rPr lang="it-IT" sz="1100" b="0" dirty="0"/>
              <a:t> </a:t>
            </a:r>
            <a:r>
              <a:rPr lang="it-IT" sz="1100" b="0" dirty="0" err="1"/>
              <a:t>Verlauf</a:t>
            </a:r>
            <a:r>
              <a:rPr lang="it-IT" sz="1100" b="0" dirty="0"/>
              <a:t> </a:t>
            </a:r>
            <a:r>
              <a:rPr lang="it-IT" sz="1100" b="0" dirty="0" err="1"/>
              <a:t>der</a:t>
            </a:r>
            <a:r>
              <a:rPr lang="it-IT" sz="1100" b="0" dirty="0"/>
              <a:t> </a:t>
            </a:r>
            <a:r>
              <a:rPr lang="it-IT" sz="1100" b="0" dirty="0" err="1"/>
              <a:t>Ausgaben</a:t>
            </a:r>
            <a:r>
              <a:rPr lang="it-IT" sz="1100" b="0" dirty="0"/>
              <a:t> </a:t>
            </a:r>
            <a:r>
              <a:rPr lang="it-IT" sz="1100" b="0" dirty="0" err="1"/>
              <a:t>einiger</a:t>
            </a:r>
            <a:r>
              <a:rPr lang="it-IT" sz="1100" b="0" dirty="0"/>
              <a:t> </a:t>
            </a:r>
            <a:r>
              <a:rPr lang="it-IT" sz="1100" b="0" dirty="0" err="1"/>
              <a:t>Krankheiten</a:t>
            </a:r>
            <a:r>
              <a:rPr lang="it-IT" sz="1100" b="0" dirty="0"/>
              <a:t> </a:t>
            </a:r>
            <a:r>
              <a:rPr lang="it-IT" sz="1100" b="0" dirty="0" err="1"/>
              <a:t>wie</a:t>
            </a:r>
            <a:r>
              <a:rPr lang="it-IT" sz="1100" b="0" dirty="0"/>
              <a:t> </a:t>
            </a:r>
            <a:r>
              <a:rPr lang="it-IT" sz="1100" b="0" dirty="0" err="1"/>
              <a:t>beispielsweise</a:t>
            </a:r>
            <a:r>
              <a:rPr lang="it-IT" sz="1100" b="0" dirty="0"/>
              <a:t> </a:t>
            </a:r>
            <a:r>
              <a:rPr lang="it-IT" sz="1100" b="0" dirty="0" err="1"/>
              <a:t>Diabtes</a:t>
            </a:r>
            <a:r>
              <a:rPr lang="it-IT" sz="1100" b="0" dirty="0"/>
              <a:t> BPCO, Parkinson und </a:t>
            </a:r>
            <a:r>
              <a:rPr lang="it-IT" sz="1100" b="0" dirty="0" err="1"/>
              <a:t>Demenz</a:t>
            </a:r>
            <a:r>
              <a:rPr lang="it-IT" sz="1100" b="0" dirty="0"/>
              <a:t> </a:t>
            </a:r>
            <a:r>
              <a:rPr lang="it-IT" sz="1100" b="0" dirty="0" err="1"/>
              <a:t>zeugen</a:t>
            </a:r>
            <a:r>
              <a:rPr lang="it-IT" sz="1100" b="0" dirty="0"/>
              <a:t> in </a:t>
            </a:r>
            <a:r>
              <a:rPr lang="it-IT" sz="1100" b="0" dirty="0" err="1"/>
              <a:t>der</a:t>
            </a:r>
            <a:r>
              <a:rPr lang="it-IT" sz="1100" b="0" dirty="0"/>
              <a:t> </a:t>
            </a:r>
            <a:r>
              <a:rPr lang="it-IT" sz="1100" b="0" dirty="0" err="1"/>
              <a:t>Grafik</a:t>
            </a:r>
            <a:r>
              <a:rPr lang="it-IT" sz="1100" b="0" dirty="0"/>
              <a:t> von </a:t>
            </a:r>
            <a:r>
              <a:rPr lang="it-IT" sz="1100" b="0" dirty="0" err="1"/>
              <a:t>diesen</a:t>
            </a:r>
            <a:r>
              <a:rPr lang="it-IT" sz="1100" b="0" dirty="0"/>
              <a:t> </a:t>
            </a:r>
            <a:r>
              <a:rPr lang="it-IT" sz="1100" b="0" dirty="0" err="1"/>
              <a:t>Maßnahmen</a:t>
            </a:r>
            <a:r>
              <a:rPr lang="it-IT" sz="1100" b="0" dirty="0"/>
              <a:t>.</a:t>
            </a:r>
          </a:p>
          <a:p>
            <a:r>
              <a:rPr lang="de-DE" sz="1100" b="0" dirty="0"/>
              <a:t>Für die Behandlung einiger Tumorarten ist es anders, da neue wirksamere Arzneimittel zu einer Erhöhung der Ausgaben führen.</a:t>
            </a:r>
          </a:p>
          <a:p>
            <a:endParaRPr lang="de-DE" b="1"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18</a:t>
            </a:fld>
            <a:endParaRPr lang="de-DE"/>
          </a:p>
        </p:txBody>
      </p:sp>
    </p:spTree>
    <p:extLst>
      <p:ext uri="{BB962C8B-B14F-4D97-AF65-F5344CB8AC3E}">
        <p14:creationId xmlns:p14="http://schemas.microsoft.com/office/powerpoint/2010/main" val="589055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dirty="0"/>
              <a:t>In </a:t>
            </a:r>
            <a:r>
              <a:rPr lang="de-DE" dirty="0" err="1"/>
              <a:t>questi</a:t>
            </a:r>
            <a:r>
              <a:rPr lang="de-DE" dirty="0"/>
              <a:t> </a:t>
            </a:r>
            <a:r>
              <a:rPr lang="de-DE" dirty="0" err="1"/>
              <a:t>ultimi</a:t>
            </a:r>
            <a:r>
              <a:rPr lang="de-DE" dirty="0"/>
              <a:t> </a:t>
            </a:r>
            <a:r>
              <a:rPr lang="de-DE" dirty="0" err="1"/>
              <a:t>anni</a:t>
            </a:r>
            <a:r>
              <a:rPr lang="de-DE" dirty="0"/>
              <a:t> si </a:t>
            </a:r>
            <a:r>
              <a:rPr lang="de-DE" dirty="0" err="1"/>
              <a:t>cominciano</a:t>
            </a:r>
            <a:r>
              <a:rPr lang="de-DE" dirty="0"/>
              <a:t> a </a:t>
            </a:r>
            <a:r>
              <a:rPr lang="de-DE" dirty="0" err="1"/>
              <a:t>registrare</a:t>
            </a:r>
            <a:r>
              <a:rPr lang="de-DE" dirty="0"/>
              <a:t> </a:t>
            </a:r>
            <a:r>
              <a:rPr lang="de-DE" dirty="0" err="1"/>
              <a:t>segnali</a:t>
            </a:r>
            <a:r>
              <a:rPr lang="de-DE" dirty="0"/>
              <a:t>, </a:t>
            </a:r>
            <a:r>
              <a:rPr lang="de-DE" dirty="0" err="1"/>
              <a:t>seppur</a:t>
            </a:r>
            <a:r>
              <a:rPr lang="de-DE" dirty="0"/>
              <a:t> deboli, </a:t>
            </a:r>
            <a:r>
              <a:rPr lang="de-DE" dirty="0" err="1"/>
              <a:t>che</a:t>
            </a:r>
            <a:r>
              <a:rPr lang="de-DE" dirty="0"/>
              <a:t> </a:t>
            </a:r>
            <a:r>
              <a:rPr lang="de-DE" dirty="0" err="1"/>
              <a:t>indicano</a:t>
            </a:r>
            <a:r>
              <a:rPr lang="de-DE" dirty="0"/>
              <a:t> </a:t>
            </a:r>
            <a:r>
              <a:rPr lang="de-DE" dirty="0" err="1"/>
              <a:t>lo</a:t>
            </a:r>
            <a:r>
              <a:rPr lang="de-DE" dirty="0"/>
              <a:t> </a:t>
            </a:r>
            <a:r>
              <a:rPr lang="de-DE" dirty="0" err="1"/>
              <a:t>spostamento</a:t>
            </a:r>
            <a:r>
              <a:rPr lang="de-DE" dirty="0"/>
              <a:t> </a:t>
            </a:r>
            <a:r>
              <a:rPr lang="de-DE" b="1" dirty="0"/>
              <a:t>di </a:t>
            </a:r>
            <a:r>
              <a:rPr lang="de-DE" b="1" dirty="0" err="1"/>
              <a:t>trattamenti</a:t>
            </a:r>
            <a:r>
              <a:rPr lang="de-DE" b="1" dirty="0"/>
              <a:t> </a:t>
            </a:r>
            <a:r>
              <a:rPr lang="de-DE" b="1" dirty="0" err="1"/>
              <a:t>sanitari</a:t>
            </a:r>
            <a:r>
              <a:rPr lang="de-DE" b="1" dirty="0"/>
              <a:t> </a:t>
            </a:r>
            <a:r>
              <a:rPr lang="de-DE" b="1" dirty="0" err="1"/>
              <a:t>verso</a:t>
            </a:r>
            <a:r>
              <a:rPr lang="de-DE" b="1" dirty="0"/>
              <a:t> </a:t>
            </a:r>
            <a:r>
              <a:rPr lang="de-DE" b="1" dirty="0" err="1"/>
              <a:t>setting</a:t>
            </a:r>
            <a:r>
              <a:rPr lang="de-DE" b="1" dirty="0"/>
              <a:t> </a:t>
            </a:r>
            <a:r>
              <a:rPr lang="de-DE" b="1" dirty="0" err="1"/>
              <a:t>assistenziali</a:t>
            </a:r>
            <a:r>
              <a:rPr lang="de-DE" b="1" dirty="0"/>
              <a:t> </a:t>
            </a:r>
            <a:r>
              <a:rPr lang="de-DE" dirty="0"/>
              <a:t>sempre </a:t>
            </a:r>
            <a:r>
              <a:rPr lang="de-DE" dirty="0" err="1"/>
              <a:t>piú</a:t>
            </a:r>
            <a:r>
              <a:rPr lang="de-DE" dirty="0"/>
              <a:t> </a:t>
            </a:r>
            <a:r>
              <a:rPr lang="de-DE" dirty="0" err="1"/>
              <a:t>appropriati</a:t>
            </a:r>
            <a:r>
              <a:rPr lang="de-DE" dirty="0"/>
              <a:t>, </a:t>
            </a:r>
            <a:r>
              <a:rPr lang="de-DE" dirty="0" err="1"/>
              <a:t>sia</a:t>
            </a:r>
            <a:r>
              <a:rPr lang="de-DE" dirty="0"/>
              <a:t> per i </a:t>
            </a:r>
            <a:r>
              <a:rPr lang="de-DE" dirty="0" err="1"/>
              <a:t>tarttamenti</a:t>
            </a:r>
            <a:r>
              <a:rPr lang="de-DE" dirty="0"/>
              <a:t> </a:t>
            </a:r>
            <a:r>
              <a:rPr lang="de-DE" dirty="0" err="1"/>
              <a:t>chirurgici</a:t>
            </a:r>
            <a:r>
              <a:rPr lang="de-DE" dirty="0"/>
              <a:t> </a:t>
            </a:r>
            <a:r>
              <a:rPr lang="de-DE" dirty="0" err="1"/>
              <a:t>che</a:t>
            </a:r>
            <a:r>
              <a:rPr lang="de-DE" dirty="0"/>
              <a:t> per i </a:t>
            </a:r>
            <a:r>
              <a:rPr lang="de-DE" dirty="0" err="1"/>
              <a:t>ricoveri</a:t>
            </a:r>
            <a:r>
              <a:rPr lang="de-DE" dirty="0"/>
              <a:t> </a:t>
            </a:r>
            <a:r>
              <a:rPr lang="de-DE" dirty="0" err="1"/>
              <a:t>medici</a:t>
            </a:r>
            <a:r>
              <a:rPr lang="de-DE" dirty="0"/>
              <a:t>.</a:t>
            </a:r>
          </a:p>
          <a:p>
            <a:endParaRPr lang="de-DE" dirty="0"/>
          </a:p>
          <a:p>
            <a:r>
              <a:rPr lang="de-DE" dirty="0" err="1"/>
              <a:t>Questo</a:t>
            </a:r>
            <a:r>
              <a:rPr lang="de-DE" dirty="0"/>
              <a:t> </a:t>
            </a:r>
            <a:r>
              <a:rPr lang="de-DE" dirty="0" err="1"/>
              <a:t>nell‘ambito</a:t>
            </a:r>
            <a:r>
              <a:rPr lang="de-DE" dirty="0"/>
              <a:t> della </a:t>
            </a:r>
            <a:r>
              <a:rPr lang="de-DE" dirty="0" err="1"/>
              <a:t>chirurgia</a:t>
            </a:r>
            <a:r>
              <a:rPr lang="de-DE" dirty="0"/>
              <a:t> si </a:t>
            </a:r>
            <a:r>
              <a:rPr lang="de-DE" dirty="0" err="1"/>
              <a:t>misura</a:t>
            </a:r>
            <a:r>
              <a:rPr lang="de-DE" dirty="0"/>
              <a:t> </a:t>
            </a:r>
            <a:r>
              <a:rPr lang="de-DE" dirty="0" err="1"/>
              <a:t>attraverso</a:t>
            </a:r>
            <a:r>
              <a:rPr lang="de-DE" dirty="0"/>
              <a:t> ad </a:t>
            </a:r>
            <a:r>
              <a:rPr lang="de-DE" dirty="0" err="1"/>
              <a:t>esempio</a:t>
            </a:r>
            <a:r>
              <a:rPr lang="de-DE" dirty="0"/>
              <a:t> </a:t>
            </a:r>
            <a:r>
              <a:rPr lang="de-DE" dirty="0" err="1"/>
              <a:t>interventi</a:t>
            </a:r>
            <a:r>
              <a:rPr lang="de-DE" dirty="0"/>
              <a:t> di </a:t>
            </a:r>
            <a:r>
              <a:rPr lang="de-DE" dirty="0" err="1"/>
              <a:t>chirurgia</a:t>
            </a:r>
            <a:r>
              <a:rPr lang="de-DE" dirty="0"/>
              <a:t> </a:t>
            </a:r>
            <a:r>
              <a:rPr lang="de-DE" dirty="0" err="1"/>
              <a:t>elettiva</a:t>
            </a:r>
            <a:r>
              <a:rPr lang="de-DE" dirty="0"/>
              <a:t> (</a:t>
            </a:r>
            <a:r>
              <a:rPr lang="de-DE" dirty="0" err="1"/>
              <a:t>programmata</a:t>
            </a:r>
            <a:r>
              <a:rPr lang="de-DE" dirty="0"/>
              <a:t>) (</a:t>
            </a:r>
            <a:r>
              <a:rPr lang="de-DE" dirty="0" err="1"/>
              <a:t>interventi</a:t>
            </a:r>
            <a:r>
              <a:rPr lang="de-DE" dirty="0"/>
              <a:t> sul </a:t>
            </a:r>
            <a:r>
              <a:rPr lang="de-DE" dirty="0" err="1"/>
              <a:t>cristallino</a:t>
            </a:r>
            <a:r>
              <a:rPr lang="de-DE" dirty="0"/>
              <a:t> e </a:t>
            </a:r>
            <a:r>
              <a:rPr lang="de-DE" dirty="0" err="1"/>
              <a:t>stripping</a:t>
            </a:r>
            <a:r>
              <a:rPr lang="de-DE" dirty="0"/>
              <a:t> di </a:t>
            </a:r>
            <a:r>
              <a:rPr lang="de-DE" dirty="0" err="1"/>
              <a:t>vene</a:t>
            </a:r>
            <a:r>
              <a:rPr lang="de-DE" dirty="0"/>
              <a:t> </a:t>
            </a:r>
            <a:r>
              <a:rPr lang="de-DE" dirty="0" err="1"/>
              <a:t>che</a:t>
            </a:r>
            <a:r>
              <a:rPr lang="de-DE" dirty="0"/>
              <a:t> </a:t>
            </a:r>
            <a:r>
              <a:rPr lang="de-DE" dirty="0" err="1"/>
              <a:t>sono</a:t>
            </a:r>
            <a:r>
              <a:rPr lang="de-DE" dirty="0"/>
              <a:t> i </a:t>
            </a:r>
            <a:r>
              <a:rPr lang="de-DE" dirty="0" err="1"/>
              <a:t>piú</a:t>
            </a:r>
            <a:r>
              <a:rPr lang="de-DE" dirty="0"/>
              <a:t> </a:t>
            </a:r>
            <a:r>
              <a:rPr lang="de-DE" dirty="0" err="1"/>
              <a:t>frequenti</a:t>
            </a:r>
            <a:r>
              <a:rPr lang="de-DE" dirty="0"/>
              <a:t>) .</a:t>
            </a:r>
          </a:p>
          <a:p>
            <a:r>
              <a:rPr lang="de-DE" dirty="0" err="1"/>
              <a:t>Questi</a:t>
            </a:r>
            <a:r>
              <a:rPr lang="de-DE" dirty="0"/>
              <a:t> </a:t>
            </a:r>
            <a:r>
              <a:rPr lang="de-DE" dirty="0" err="1"/>
              <a:t>tipi</a:t>
            </a:r>
            <a:r>
              <a:rPr lang="de-DE" dirty="0"/>
              <a:t>  di  </a:t>
            </a:r>
            <a:r>
              <a:rPr lang="de-DE" dirty="0" err="1"/>
              <a:t>interventi</a:t>
            </a:r>
            <a:r>
              <a:rPr lang="de-DE" dirty="0"/>
              <a:t> </a:t>
            </a:r>
            <a:r>
              <a:rPr lang="de-DE" dirty="0" err="1"/>
              <a:t>sono</a:t>
            </a:r>
            <a:r>
              <a:rPr lang="de-DE" dirty="0"/>
              <a:t> </a:t>
            </a:r>
            <a:r>
              <a:rPr lang="de-DE" dirty="0" err="1"/>
              <a:t>effettuati</a:t>
            </a:r>
            <a:r>
              <a:rPr lang="de-DE" dirty="0"/>
              <a:t> </a:t>
            </a:r>
            <a:r>
              <a:rPr lang="de-DE" dirty="0" err="1"/>
              <a:t>ormai</a:t>
            </a:r>
            <a:r>
              <a:rPr lang="de-DE" dirty="0"/>
              <a:t> quasi </a:t>
            </a:r>
            <a:r>
              <a:rPr lang="de-DE" dirty="0" err="1"/>
              <a:t>esclusivamente</a:t>
            </a:r>
            <a:r>
              <a:rPr lang="de-DE" dirty="0"/>
              <a:t> in </a:t>
            </a:r>
            <a:r>
              <a:rPr lang="de-DE" dirty="0" err="1"/>
              <a:t>regime</a:t>
            </a:r>
            <a:r>
              <a:rPr lang="de-DE" dirty="0"/>
              <a:t> di </a:t>
            </a:r>
            <a:r>
              <a:rPr lang="de-DE" dirty="0" err="1"/>
              <a:t>day</a:t>
            </a:r>
            <a:r>
              <a:rPr lang="de-DE" dirty="0"/>
              <a:t> </a:t>
            </a:r>
            <a:r>
              <a:rPr lang="de-DE" dirty="0" err="1"/>
              <a:t>service</a:t>
            </a:r>
            <a:r>
              <a:rPr lang="de-DE" dirty="0"/>
              <a:t> (</a:t>
            </a:r>
            <a:r>
              <a:rPr lang="de-DE" dirty="0" err="1"/>
              <a:t>ambulatori</a:t>
            </a:r>
            <a:r>
              <a:rPr lang="de-DE" dirty="0"/>
              <a:t> </a:t>
            </a:r>
            <a:r>
              <a:rPr lang="de-DE" dirty="0" err="1"/>
              <a:t>chirurgici</a:t>
            </a:r>
            <a:r>
              <a:rPr lang="de-DE" dirty="0"/>
              <a:t> ), senza </a:t>
            </a:r>
            <a:r>
              <a:rPr lang="de-DE" dirty="0" err="1"/>
              <a:t>degenza</a:t>
            </a:r>
            <a:r>
              <a:rPr lang="de-DE" dirty="0"/>
              <a:t> </a:t>
            </a:r>
            <a:r>
              <a:rPr lang="de-DE" dirty="0" err="1"/>
              <a:t>ospedaliera</a:t>
            </a:r>
            <a:r>
              <a:rPr lang="de-DE" dirty="0"/>
              <a:t>.  </a:t>
            </a:r>
          </a:p>
          <a:p>
            <a:endParaRPr lang="de-DE" dirty="0"/>
          </a:p>
          <a:p>
            <a:endParaRPr lang="de-DE" dirty="0"/>
          </a:p>
          <a:p>
            <a:r>
              <a:rPr lang="de-DE" dirty="0"/>
              <a:t>In den letzten Jahren hat sich die Notwendigkeit von geeigneten chirurgischen und medizinischen Betreuungspfaden herauskristallisiert.</a:t>
            </a:r>
          </a:p>
          <a:p>
            <a:r>
              <a:rPr lang="de-DE" dirty="0"/>
              <a:t>In der Chirurgie spiegelt sich das bei den elektiven chirurgischen Eingriffen wieder.</a:t>
            </a:r>
          </a:p>
          <a:p>
            <a:r>
              <a:rPr lang="de-DE" b="1" dirty="0"/>
              <a:t>Diese Eingriffe werden im Rahmen der Tagesklinik-Aufenthalte oder immer mehr werden diese in Ambulatorium durchgeführt. </a:t>
            </a:r>
          </a:p>
          <a:p>
            <a:endParaRPr lang="de-DE" dirty="0"/>
          </a:p>
          <a:p>
            <a:endParaRPr lang="de-DE" dirty="0"/>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19</a:t>
            </a:fld>
            <a:endParaRPr lang="de-DE"/>
          </a:p>
        </p:txBody>
      </p:sp>
    </p:spTree>
    <p:extLst>
      <p:ext uri="{BB962C8B-B14F-4D97-AF65-F5344CB8AC3E}">
        <p14:creationId xmlns:p14="http://schemas.microsoft.com/office/powerpoint/2010/main" val="7110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a:noFill/>
          <a:ln/>
        </p:spPr>
        <p:txBody>
          <a:bodyPr/>
          <a:lstStyle/>
          <a:p>
            <a:pPr marL="228600" indent="-228600"/>
            <a:endParaRPr lang="de-DE" sz="1100" dirty="0">
              <a:solidFill>
                <a:schemeClr val="tx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sz="1200" b="0" i="0" u="none" strike="noStrike" kern="1200" baseline="0" dirty="0" err="1">
                <a:solidFill>
                  <a:schemeClr val="tx1"/>
                </a:solidFill>
                <a:latin typeface="+mn-lt"/>
                <a:ea typeface="+mn-ea"/>
                <a:cs typeface="+mn-cs"/>
              </a:rPr>
              <a:t>Alcuni</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esempi</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classici</a:t>
            </a:r>
            <a:r>
              <a:rPr lang="de-DE" sz="1200" b="0" i="0" u="none" strike="noStrike" kern="1200" baseline="0" dirty="0">
                <a:solidFill>
                  <a:schemeClr val="tx1"/>
                </a:solidFill>
                <a:latin typeface="+mn-lt"/>
                <a:ea typeface="+mn-ea"/>
                <a:cs typeface="+mn-cs"/>
              </a:rPr>
              <a:t> di </a:t>
            </a:r>
            <a:r>
              <a:rPr lang="de-DE" sz="1200" b="0" i="0" u="none" strike="noStrike" kern="1200" baseline="0" dirty="0" err="1">
                <a:solidFill>
                  <a:schemeClr val="tx1"/>
                </a:solidFill>
                <a:latin typeface="+mn-lt"/>
                <a:ea typeface="+mn-ea"/>
                <a:cs typeface="+mn-cs"/>
              </a:rPr>
              <a:t>chirurgia</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elettiva</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interventi</a:t>
            </a:r>
            <a:r>
              <a:rPr lang="de-DE" sz="1200" b="0" i="0" u="none" strike="noStrike" kern="1200" baseline="0" dirty="0">
                <a:solidFill>
                  <a:schemeClr val="tx1"/>
                </a:solidFill>
                <a:latin typeface="+mn-lt"/>
                <a:ea typeface="+mn-ea"/>
                <a:cs typeface="+mn-cs"/>
              </a:rPr>
              <a:t> sul </a:t>
            </a:r>
            <a:r>
              <a:rPr lang="de-DE" sz="1200" b="0" i="0" u="none" strike="noStrike" kern="1200" baseline="0" dirty="0" err="1">
                <a:solidFill>
                  <a:schemeClr val="tx1"/>
                </a:solidFill>
                <a:latin typeface="+mn-lt"/>
                <a:ea typeface="+mn-ea"/>
                <a:cs typeface="+mn-cs"/>
              </a:rPr>
              <a:t>cristallino</a:t>
            </a:r>
            <a:r>
              <a:rPr lang="de-DE" sz="1200" b="0" i="0" u="none" strike="noStrike" kern="1200" baseline="0" dirty="0">
                <a:solidFill>
                  <a:schemeClr val="tx1"/>
                </a:solidFill>
                <a:latin typeface="+mn-lt"/>
                <a:ea typeface="+mn-ea"/>
                <a:cs typeface="+mn-cs"/>
              </a:rPr>
              <a:t> e </a:t>
            </a:r>
            <a:r>
              <a:rPr lang="de-DE" sz="1200" b="0" i="0" u="none" strike="noStrike" kern="1200" baseline="0" dirty="0" err="1">
                <a:solidFill>
                  <a:schemeClr val="tx1"/>
                </a:solidFill>
                <a:latin typeface="+mn-lt"/>
                <a:ea typeface="+mn-ea"/>
                <a:cs typeface="+mn-cs"/>
              </a:rPr>
              <a:t>stripping</a:t>
            </a:r>
            <a:r>
              <a:rPr lang="de-DE" sz="1200" b="0" i="0" u="none" strike="noStrike" kern="1200" baseline="0" dirty="0">
                <a:solidFill>
                  <a:schemeClr val="tx1"/>
                </a:solidFill>
                <a:latin typeface="+mn-lt"/>
                <a:ea typeface="+mn-ea"/>
                <a:cs typeface="+mn-cs"/>
              </a:rPr>
              <a:t> di </a:t>
            </a:r>
            <a:r>
              <a:rPr lang="de-DE" sz="1200" b="0" i="0" u="none" strike="noStrike" kern="1200" baseline="0" dirty="0" err="1">
                <a:solidFill>
                  <a:schemeClr val="tx1"/>
                </a:solidFill>
                <a:latin typeface="+mn-lt"/>
                <a:ea typeface="+mn-ea"/>
                <a:cs typeface="+mn-cs"/>
              </a:rPr>
              <a:t>vene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Trattamenti</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erogati</a:t>
            </a:r>
            <a:r>
              <a:rPr lang="de-DE" sz="1200" b="0" i="0" u="none" strike="noStrike" kern="1200" baseline="0" dirty="0">
                <a:solidFill>
                  <a:schemeClr val="tx1"/>
                </a:solidFill>
                <a:latin typeface="+mn-lt"/>
                <a:ea typeface="+mn-ea"/>
                <a:cs typeface="+mn-cs"/>
              </a:rPr>
              <a:t> sempre </a:t>
            </a:r>
            <a:r>
              <a:rPr lang="de-DE" sz="1200" b="0" i="0" u="none" strike="noStrike" kern="1200" baseline="0" dirty="0" err="1">
                <a:solidFill>
                  <a:schemeClr val="tx1"/>
                </a:solidFill>
                <a:latin typeface="+mn-lt"/>
                <a:ea typeface="+mn-ea"/>
                <a:cs typeface="+mn-cs"/>
              </a:rPr>
              <a:t>piú</a:t>
            </a:r>
            <a:r>
              <a:rPr lang="de-DE" sz="1200" b="0" i="0" u="none" strike="noStrike" kern="1200" baseline="0" dirty="0">
                <a:solidFill>
                  <a:schemeClr val="tx1"/>
                </a:solidFill>
                <a:latin typeface="+mn-lt"/>
                <a:ea typeface="+mn-ea"/>
                <a:cs typeface="+mn-cs"/>
              </a:rPr>
              <a:t> in </a:t>
            </a:r>
            <a:r>
              <a:rPr lang="de-DE" sz="1200" b="0" i="0" u="none" strike="noStrike" kern="1200" baseline="0" dirty="0" err="1">
                <a:solidFill>
                  <a:schemeClr val="tx1"/>
                </a:solidFill>
                <a:latin typeface="+mn-lt"/>
                <a:ea typeface="+mn-ea"/>
                <a:cs typeface="+mn-cs"/>
              </a:rPr>
              <a:t>regime</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ambulatoriale</a:t>
            </a:r>
            <a:r>
              <a:rPr lang="de-DE" sz="1200" b="0" i="0" u="none" strike="noStrike" kern="1200" baseline="0" dirty="0">
                <a:solidFill>
                  <a:schemeClr val="tx1"/>
                </a:solidFill>
                <a:latin typeface="+mn-lt"/>
                <a:ea typeface="+mn-ea"/>
                <a:cs typeface="+mn-cs"/>
              </a:rPr>
              <a:t>.</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Einige Beispiele der Elektive Chirurgie: Eingriffe an der Linse und Stripping der Varizen . Chirurgische Eingriffe die immer öfter im ambulanten Bereich erbracht werden.</a:t>
            </a:r>
          </a:p>
          <a:p>
            <a:endParaRPr lang="de-DE" sz="1200" b="0" i="0" u="none" strike="noStrike" kern="1200" baseline="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solidFill>
                  <a:srgbClr val="FF3300"/>
                </a:solidFill>
              </a:rPr>
              <a:t>Verso  </a:t>
            </a:r>
            <a:r>
              <a:rPr lang="de-DE" sz="1200" dirty="0" err="1">
                <a:solidFill>
                  <a:srgbClr val="FF3300"/>
                </a:solidFill>
              </a:rPr>
              <a:t>setting</a:t>
            </a:r>
            <a:r>
              <a:rPr lang="de-DE" sz="1200" dirty="0">
                <a:solidFill>
                  <a:srgbClr val="FF3300"/>
                </a:solidFill>
              </a:rPr>
              <a:t> </a:t>
            </a:r>
            <a:r>
              <a:rPr lang="de-DE" sz="1200" dirty="0" err="1">
                <a:solidFill>
                  <a:srgbClr val="FF3300"/>
                </a:solidFill>
              </a:rPr>
              <a:t>assistenziali</a:t>
            </a:r>
            <a:r>
              <a:rPr lang="de-DE" sz="1200" dirty="0">
                <a:solidFill>
                  <a:srgbClr val="FF3300"/>
                </a:solidFill>
              </a:rPr>
              <a:t> </a:t>
            </a:r>
            <a:r>
              <a:rPr lang="de-DE" sz="1200" dirty="0" err="1">
                <a:solidFill>
                  <a:srgbClr val="FF3300"/>
                </a:solidFill>
              </a:rPr>
              <a:t>piú</a:t>
            </a:r>
            <a:r>
              <a:rPr lang="de-DE" sz="1200" dirty="0">
                <a:solidFill>
                  <a:srgbClr val="FF3300"/>
                </a:solidFill>
              </a:rPr>
              <a:t> </a:t>
            </a:r>
            <a:r>
              <a:rPr lang="de-DE" sz="1200" dirty="0" err="1">
                <a:solidFill>
                  <a:srgbClr val="FF3300"/>
                </a:solidFill>
              </a:rPr>
              <a:t>appropriati</a:t>
            </a:r>
            <a:r>
              <a:rPr lang="de-DE" sz="1200" dirty="0">
                <a:solidFill>
                  <a:srgbClr val="FF3300"/>
                </a:solidFill>
              </a:rPr>
              <a:t> : </a:t>
            </a:r>
            <a:r>
              <a:rPr lang="de-DE" sz="1200" dirty="0" err="1">
                <a:solidFill>
                  <a:srgbClr val="FF3300"/>
                </a:solidFill>
              </a:rPr>
              <a:t>piú</a:t>
            </a:r>
            <a:r>
              <a:rPr lang="de-DE" sz="1200" dirty="0">
                <a:solidFill>
                  <a:srgbClr val="FF3300"/>
                </a:solidFill>
              </a:rPr>
              <a:t> </a:t>
            </a:r>
            <a:r>
              <a:rPr lang="de-DE" sz="1200" dirty="0" err="1">
                <a:solidFill>
                  <a:srgbClr val="FF3300"/>
                </a:solidFill>
              </a:rPr>
              <a:t>chirurgia</a:t>
            </a:r>
            <a:r>
              <a:rPr lang="de-DE" sz="1200" dirty="0">
                <a:solidFill>
                  <a:srgbClr val="FF3300"/>
                </a:solidFill>
              </a:rPr>
              <a:t> </a:t>
            </a:r>
            <a:r>
              <a:rPr lang="de-DE" sz="1200" dirty="0" err="1">
                <a:solidFill>
                  <a:srgbClr val="FF3300"/>
                </a:solidFill>
              </a:rPr>
              <a:t>ambulatoriale</a:t>
            </a:r>
            <a:r>
              <a:rPr lang="de-DE" sz="1200" dirty="0">
                <a:solidFill>
                  <a:srgbClr val="FF3300"/>
                </a:solidFill>
              </a:rPr>
              <a:t> e </a:t>
            </a:r>
            <a:r>
              <a:rPr lang="de-DE" sz="1200" dirty="0" err="1">
                <a:solidFill>
                  <a:srgbClr val="FF3300"/>
                </a:solidFill>
              </a:rPr>
              <a:t>meno</a:t>
            </a:r>
            <a:r>
              <a:rPr lang="de-DE" sz="1200" dirty="0">
                <a:solidFill>
                  <a:srgbClr val="FF3300"/>
                </a:solidFill>
              </a:rPr>
              <a:t> </a:t>
            </a:r>
            <a:r>
              <a:rPr lang="de-DE" sz="1200" dirty="0" err="1">
                <a:solidFill>
                  <a:srgbClr val="FF3300"/>
                </a:solidFill>
              </a:rPr>
              <a:t>ricoveri</a:t>
            </a:r>
            <a:endParaRPr lang="de-DE" sz="1200" dirty="0">
              <a:solidFill>
                <a:srgbClr val="FF3300"/>
              </a:solidFill>
            </a:endParaRPr>
          </a:p>
          <a:p>
            <a:r>
              <a:rPr lang="de-DE" sz="1200" b="0" i="0" u="none" strike="noStrike" kern="1200" baseline="0" dirty="0">
                <a:solidFill>
                  <a:schemeClr val="tx1"/>
                </a:solidFill>
                <a:latin typeface="+mn-lt"/>
                <a:ea typeface="+mn-ea"/>
                <a:cs typeface="+mn-cs"/>
              </a:rPr>
              <a:t>In Richtung angemessener Betreuungspfaden: vermehrt ambulante Chirurgie und weniger Aufenthalte</a:t>
            </a:r>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20</a:t>
            </a:fld>
            <a:endParaRPr lang="de-DE"/>
          </a:p>
        </p:txBody>
      </p:sp>
    </p:spTree>
    <p:extLst>
      <p:ext uri="{BB962C8B-B14F-4D97-AF65-F5344CB8AC3E}">
        <p14:creationId xmlns:p14="http://schemas.microsoft.com/office/powerpoint/2010/main" val="2615786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100" b="1" dirty="0">
                <a:solidFill>
                  <a:srgbClr val="000066"/>
                </a:solidFill>
                <a:latin typeface="Fira Sans Hair"/>
              </a:rPr>
              <a:t>Ricoveri per patologie sensibili alle cure ambulatoriali  * 1.000 </a:t>
            </a:r>
          </a:p>
          <a:p>
            <a:r>
              <a:rPr lang="it-IT" sz="1100" b="0" i="0" kern="1200" dirty="0">
                <a:solidFill>
                  <a:schemeClr val="tx1"/>
                </a:solidFill>
                <a:effectLst/>
                <a:latin typeface="+mn-lt"/>
                <a:ea typeface="+mn-ea"/>
                <a:cs typeface="+mn-cs"/>
              </a:rPr>
              <a:t>Questo indicatore monitora </a:t>
            </a:r>
            <a:r>
              <a:rPr lang="it-IT" sz="1100" b="1" i="0" kern="1200" dirty="0">
                <a:solidFill>
                  <a:schemeClr val="tx1"/>
                </a:solidFill>
                <a:effectLst/>
                <a:latin typeface="+mn-lt"/>
                <a:ea typeface="+mn-ea"/>
                <a:cs typeface="+mn-cs"/>
              </a:rPr>
              <a:t>le ospedalizzazioni per una serie di patologie</a:t>
            </a:r>
            <a:r>
              <a:rPr lang="it-IT" sz="1100" b="0" i="0" kern="1200" dirty="0">
                <a:solidFill>
                  <a:schemeClr val="tx1"/>
                </a:solidFill>
                <a:effectLst/>
                <a:latin typeface="+mn-lt"/>
                <a:ea typeface="+mn-ea"/>
                <a:cs typeface="+mn-cs"/>
              </a:rPr>
              <a:t>, </a:t>
            </a:r>
            <a:r>
              <a:rPr lang="it-IT" sz="1100" b="1" i="0" kern="1200" dirty="0">
                <a:solidFill>
                  <a:schemeClr val="tx1"/>
                </a:solidFill>
                <a:effectLst/>
                <a:latin typeface="+mn-lt"/>
                <a:ea typeface="+mn-ea"/>
                <a:cs typeface="+mn-cs"/>
              </a:rPr>
              <a:t>croniche e non</a:t>
            </a:r>
            <a:r>
              <a:rPr lang="it-IT" sz="1100" b="0" i="0" kern="1200" dirty="0">
                <a:solidFill>
                  <a:schemeClr val="tx1"/>
                </a:solidFill>
                <a:effectLst/>
                <a:latin typeface="+mn-lt"/>
                <a:ea typeface="+mn-ea"/>
                <a:cs typeface="+mn-cs"/>
              </a:rPr>
              <a:t>, che, secondo le linee guida e gli standard internazionali, </a:t>
            </a:r>
            <a:r>
              <a:rPr lang="it-IT" sz="1100" b="1" i="0" kern="1200" dirty="0">
                <a:solidFill>
                  <a:schemeClr val="tx1"/>
                </a:solidFill>
                <a:effectLst/>
                <a:latin typeface="+mn-lt"/>
                <a:ea typeface="+mn-ea"/>
                <a:cs typeface="+mn-cs"/>
              </a:rPr>
              <a:t>devono essere prese in carico sul territorio</a:t>
            </a:r>
            <a:r>
              <a:rPr lang="it-IT" sz="1100" b="0" i="0" kern="1200" dirty="0">
                <a:solidFill>
                  <a:schemeClr val="tx1"/>
                </a:solidFill>
                <a:effectLst/>
                <a:latin typeface="+mn-lt"/>
                <a:ea typeface="+mn-ea"/>
                <a:cs typeface="+mn-cs"/>
              </a:rPr>
              <a:t>. </a:t>
            </a:r>
          </a:p>
          <a:p>
            <a:r>
              <a:rPr lang="it-IT" sz="1100" b="1" i="0" kern="1200" dirty="0">
                <a:solidFill>
                  <a:schemeClr val="tx1"/>
                </a:solidFill>
                <a:effectLst/>
                <a:latin typeface="+mn-lt"/>
                <a:ea typeface="+mn-ea"/>
                <a:cs typeface="+mn-cs"/>
              </a:rPr>
              <a:t>Tali patologie, che richiedono principalmente assistenza di tipo medico, </a:t>
            </a:r>
            <a:r>
              <a:rPr lang="it-IT" sz="1100" b="0" i="0" kern="1200" dirty="0">
                <a:solidFill>
                  <a:schemeClr val="tx1"/>
                </a:solidFill>
                <a:effectLst/>
                <a:latin typeface="+mn-lt"/>
                <a:ea typeface="+mn-ea"/>
                <a:cs typeface="+mn-cs"/>
              </a:rPr>
              <a:t> sono, quindi, definite come "sensibili </a:t>
            </a:r>
            <a:r>
              <a:rPr lang="it-IT" sz="1100" b="1" i="0" kern="1200" dirty="0">
                <a:solidFill>
                  <a:schemeClr val="tx1"/>
                </a:solidFill>
                <a:effectLst/>
                <a:latin typeface="+mn-lt"/>
                <a:ea typeface="+mn-ea"/>
                <a:cs typeface="+mn-cs"/>
              </a:rPr>
              <a:t>alle cure ambulatoriali", in quanto un'assistenza ambulatoriale appropriata può contribuire a tenere sotto controllo la malatti</a:t>
            </a:r>
            <a:r>
              <a:rPr lang="it-IT" sz="1100" b="0" i="0" kern="1200" dirty="0">
                <a:solidFill>
                  <a:schemeClr val="tx1"/>
                </a:solidFill>
                <a:effectLst/>
                <a:latin typeface="+mn-lt"/>
                <a:ea typeface="+mn-ea"/>
                <a:cs typeface="+mn-cs"/>
              </a:rPr>
              <a:t>a, evitando riacutizzazioni che potrebbero portare a ricoveri non appropriati.</a:t>
            </a:r>
          </a:p>
          <a:p>
            <a:r>
              <a:rPr lang="it-IT" sz="1100" b="1" i="0" kern="1200" dirty="0">
                <a:solidFill>
                  <a:schemeClr val="tx1"/>
                </a:solidFill>
                <a:effectLst/>
                <a:latin typeface="+mn-lt"/>
                <a:ea typeface="+mn-ea"/>
                <a:cs typeface="+mn-cs"/>
              </a:rPr>
              <a:t>Epilessia: infezioni orecchio, naso e gola, BPCO,  Asma, Insufficienza cardiaca congestizia, Cellulite, ipoglicemia, Gastroenterite, Anemia per deficienza di ferro ….</a:t>
            </a:r>
          </a:p>
          <a:p>
            <a:endParaRPr lang="it-IT" sz="1100" b="1" i="0" kern="1200" dirty="0">
              <a:solidFill>
                <a:schemeClr val="tx1"/>
              </a:solidFill>
              <a:effectLst/>
              <a:latin typeface="+mn-lt"/>
              <a:ea typeface="+mn-ea"/>
              <a:cs typeface="+mn-cs"/>
            </a:endParaRPr>
          </a:p>
          <a:p>
            <a:r>
              <a:rPr lang="it-IT" sz="1100" b="1" i="0" kern="1200" dirty="0" err="1">
                <a:solidFill>
                  <a:schemeClr val="tx1"/>
                </a:solidFill>
                <a:effectLst/>
                <a:latin typeface="+mn-lt"/>
                <a:ea typeface="+mn-ea"/>
                <a:cs typeface="+mn-cs"/>
              </a:rPr>
              <a:t>Aufenthalte</a:t>
            </a:r>
            <a:r>
              <a:rPr lang="it-IT" sz="1100" b="1" i="0" kern="1200" dirty="0">
                <a:solidFill>
                  <a:schemeClr val="tx1"/>
                </a:solidFill>
                <a:effectLst/>
                <a:latin typeface="+mn-lt"/>
                <a:ea typeface="+mn-ea"/>
                <a:cs typeface="+mn-cs"/>
              </a:rPr>
              <a:t> von </a:t>
            </a:r>
            <a:r>
              <a:rPr lang="it-IT" sz="1100" b="1" i="0" kern="1200" dirty="0" err="1">
                <a:solidFill>
                  <a:schemeClr val="tx1"/>
                </a:solidFill>
                <a:effectLst/>
                <a:latin typeface="+mn-lt"/>
                <a:ea typeface="+mn-ea"/>
                <a:cs typeface="+mn-cs"/>
              </a:rPr>
              <a:t>Krankheiten</a:t>
            </a:r>
            <a:r>
              <a:rPr lang="it-IT" sz="1100" b="1" i="0" kern="1200" dirty="0">
                <a:solidFill>
                  <a:schemeClr val="tx1"/>
                </a:solidFill>
                <a:effectLst/>
                <a:latin typeface="+mn-lt"/>
                <a:ea typeface="+mn-ea"/>
                <a:cs typeface="+mn-cs"/>
              </a:rPr>
              <a:t>, die </a:t>
            </a:r>
            <a:r>
              <a:rPr lang="it-IT" sz="1100" b="1" i="0" kern="1200" dirty="0" err="1">
                <a:solidFill>
                  <a:schemeClr val="tx1"/>
                </a:solidFill>
                <a:effectLst/>
                <a:latin typeface="+mn-lt"/>
                <a:ea typeface="+mn-ea"/>
                <a:cs typeface="+mn-cs"/>
              </a:rPr>
              <a:t>sensibel</a:t>
            </a:r>
            <a:r>
              <a:rPr lang="it-IT" sz="1100" b="1" i="0" kern="1200" dirty="0">
                <a:solidFill>
                  <a:schemeClr val="tx1"/>
                </a:solidFill>
                <a:effectLst/>
                <a:latin typeface="+mn-lt"/>
                <a:ea typeface="+mn-ea"/>
                <a:cs typeface="+mn-cs"/>
              </a:rPr>
              <a:t> </a:t>
            </a:r>
            <a:r>
              <a:rPr lang="it-IT" sz="1100" b="1" i="0" kern="1200" dirty="0" err="1">
                <a:solidFill>
                  <a:schemeClr val="tx1"/>
                </a:solidFill>
                <a:effectLst/>
                <a:latin typeface="+mn-lt"/>
                <a:ea typeface="+mn-ea"/>
                <a:cs typeface="+mn-cs"/>
              </a:rPr>
              <a:t>auf</a:t>
            </a:r>
            <a:r>
              <a:rPr lang="it-IT" sz="1100" b="1" i="0" kern="1200" dirty="0">
                <a:solidFill>
                  <a:schemeClr val="tx1"/>
                </a:solidFill>
                <a:effectLst/>
                <a:latin typeface="+mn-lt"/>
                <a:ea typeface="+mn-ea"/>
                <a:cs typeface="+mn-cs"/>
              </a:rPr>
              <a:t> ambulate </a:t>
            </a:r>
            <a:r>
              <a:rPr lang="it-IT" sz="1100" b="1" i="0" kern="1200" dirty="0" err="1">
                <a:solidFill>
                  <a:schemeClr val="tx1"/>
                </a:solidFill>
                <a:effectLst/>
                <a:latin typeface="+mn-lt"/>
                <a:ea typeface="+mn-ea"/>
                <a:cs typeface="+mn-cs"/>
              </a:rPr>
              <a:t>Behandlungen</a:t>
            </a:r>
            <a:r>
              <a:rPr lang="it-IT" sz="1100" b="1" i="0" kern="1200" dirty="0">
                <a:solidFill>
                  <a:schemeClr val="tx1"/>
                </a:solidFill>
                <a:effectLst/>
                <a:latin typeface="+mn-lt"/>
                <a:ea typeface="+mn-ea"/>
                <a:cs typeface="+mn-cs"/>
              </a:rPr>
              <a:t> </a:t>
            </a:r>
            <a:r>
              <a:rPr lang="it-IT" sz="1100" b="1" i="0" kern="1200" dirty="0" err="1">
                <a:solidFill>
                  <a:schemeClr val="tx1"/>
                </a:solidFill>
                <a:effectLst/>
                <a:latin typeface="+mn-lt"/>
                <a:ea typeface="+mn-ea"/>
                <a:cs typeface="+mn-cs"/>
              </a:rPr>
              <a:t>sind</a:t>
            </a:r>
            <a:r>
              <a:rPr lang="it-IT" sz="1100" b="1" i="0" kern="1200" dirty="0">
                <a:solidFill>
                  <a:schemeClr val="tx1"/>
                </a:solidFill>
                <a:effectLst/>
                <a:latin typeface="+mn-lt"/>
                <a:ea typeface="+mn-ea"/>
                <a:cs typeface="+mn-cs"/>
              </a:rPr>
              <a:t> </a:t>
            </a:r>
            <a:r>
              <a:rPr lang="it-IT" sz="1100" b="0" i="0" kern="1200" dirty="0">
                <a:solidFill>
                  <a:schemeClr val="tx1"/>
                </a:solidFill>
                <a:effectLst/>
                <a:latin typeface="+mn-lt"/>
                <a:ea typeface="+mn-ea"/>
                <a:cs typeface="+mn-cs"/>
              </a:rPr>
              <a:t>* 1.000</a:t>
            </a:r>
          </a:p>
          <a:p>
            <a:r>
              <a:rPr lang="de-DE" sz="1100" dirty="0"/>
              <a:t>Dieser Indikator verbessert die Hospitalisierung von einer Reihe von chronischen und nicht chronischen Krankheiten, die laut den internationalen und Standard-Richtlinien vom Territorium übernommen werden müssen. Diese Krankheiten benötigen insbesondere medizinische Betreuung und werden daher als „</a:t>
            </a:r>
            <a:r>
              <a:rPr lang="it-IT" sz="1100" b="0" i="0" kern="1200" dirty="0" err="1">
                <a:solidFill>
                  <a:schemeClr val="tx1"/>
                </a:solidFill>
                <a:effectLst/>
                <a:latin typeface="+mn-lt"/>
                <a:ea typeface="+mn-ea"/>
                <a:cs typeface="+mn-cs"/>
              </a:rPr>
              <a:t>sensibel</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auf</a:t>
            </a:r>
            <a:r>
              <a:rPr lang="it-IT" sz="1100" b="0" i="0" kern="1200" dirty="0">
                <a:solidFill>
                  <a:schemeClr val="tx1"/>
                </a:solidFill>
                <a:effectLst/>
                <a:latin typeface="+mn-lt"/>
                <a:ea typeface="+mn-ea"/>
                <a:cs typeface="+mn-cs"/>
              </a:rPr>
              <a:t> ambulate </a:t>
            </a:r>
            <a:r>
              <a:rPr lang="it-IT" sz="1100" b="0" i="0" kern="1200" dirty="0" err="1">
                <a:solidFill>
                  <a:schemeClr val="tx1"/>
                </a:solidFill>
                <a:effectLst/>
                <a:latin typeface="+mn-lt"/>
                <a:ea typeface="+mn-ea"/>
                <a:cs typeface="+mn-cs"/>
              </a:rPr>
              <a:t>Behandlungen</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definiert</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Eine</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geeignete</a:t>
            </a:r>
            <a:r>
              <a:rPr lang="it-IT" sz="1100" b="0" i="0" kern="1200" dirty="0">
                <a:solidFill>
                  <a:schemeClr val="tx1"/>
                </a:solidFill>
                <a:effectLst/>
                <a:latin typeface="+mn-lt"/>
                <a:ea typeface="+mn-ea"/>
                <a:cs typeface="+mn-cs"/>
              </a:rPr>
              <a:t> ambulate </a:t>
            </a:r>
            <a:r>
              <a:rPr lang="it-IT" sz="1100" b="0" i="0" kern="1200" dirty="0" err="1">
                <a:solidFill>
                  <a:schemeClr val="tx1"/>
                </a:solidFill>
                <a:effectLst/>
                <a:latin typeface="+mn-lt"/>
                <a:ea typeface="+mn-ea"/>
                <a:cs typeface="+mn-cs"/>
              </a:rPr>
              <a:t>Betreuung</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kann</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dazu</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beitragen</a:t>
            </a:r>
            <a:r>
              <a:rPr lang="it-IT" sz="1100" b="0" i="0" kern="1200" dirty="0">
                <a:solidFill>
                  <a:schemeClr val="tx1"/>
                </a:solidFill>
                <a:effectLst/>
                <a:latin typeface="+mn-lt"/>
                <a:ea typeface="+mn-ea"/>
                <a:cs typeface="+mn-cs"/>
              </a:rPr>
              <a:t>, die </a:t>
            </a:r>
            <a:r>
              <a:rPr lang="it-IT" sz="1100" b="0" i="0" kern="1200" dirty="0" err="1">
                <a:solidFill>
                  <a:schemeClr val="tx1"/>
                </a:solidFill>
                <a:effectLst/>
                <a:latin typeface="+mn-lt"/>
                <a:ea typeface="+mn-ea"/>
                <a:cs typeface="+mn-cs"/>
              </a:rPr>
              <a:t>Krankheit</a:t>
            </a:r>
            <a:r>
              <a:rPr lang="it-IT" sz="1100" b="0" i="0" kern="1200" dirty="0">
                <a:solidFill>
                  <a:schemeClr val="tx1"/>
                </a:solidFill>
                <a:effectLst/>
                <a:latin typeface="+mn-lt"/>
                <a:ea typeface="+mn-ea"/>
                <a:cs typeface="+mn-cs"/>
              </a:rPr>
              <a:t> in </a:t>
            </a:r>
            <a:r>
              <a:rPr lang="it-IT" sz="1100" b="0" i="0" kern="1200" dirty="0" err="1">
                <a:solidFill>
                  <a:schemeClr val="tx1"/>
                </a:solidFill>
                <a:effectLst/>
                <a:latin typeface="+mn-lt"/>
                <a:ea typeface="+mn-ea"/>
                <a:cs typeface="+mn-cs"/>
              </a:rPr>
              <a:t>Schacht</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zu</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halten</a:t>
            </a:r>
            <a:r>
              <a:rPr lang="it-IT" sz="1100" b="0" i="0" kern="1200" dirty="0">
                <a:solidFill>
                  <a:schemeClr val="tx1"/>
                </a:solidFill>
                <a:effectLst/>
                <a:latin typeface="+mn-lt"/>
                <a:ea typeface="+mn-ea"/>
                <a:cs typeface="+mn-cs"/>
              </a:rPr>
              <a:t> und </a:t>
            </a:r>
            <a:r>
              <a:rPr lang="it-IT" sz="1100" b="0" i="0" kern="1200" dirty="0" err="1">
                <a:solidFill>
                  <a:schemeClr val="tx1"/>
                </a:solidFill>
                <a:effectLst/>
                <a:latin typeface="+mn-lt"/>
                <a:ea typeface="+mn-ea"/>
                <a:cs typeface="+mn-cs"/>
              </a:rPr>
              <a:t>zusätzliche</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Krankenhausaufenthalte</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zu</a:t>
            </a:r>
            <a:r>
              <a:rPr lang="it-IT" sz="1100" b="0" i="0" kern="1200" dirty="0">
                <a:solidFill>
                  <a:schemeClr val="tx1"/>
                </a:solidFill>
                <a:effectLst/>
                <a:latin typeface="+mn-lt"/>
                <a:ea typeface="+mn-ea"/>
                <a:cs typeface="+mn-cs"/>
              </a:rPr>
              <a:t> </a:t>
            </a:r>
            <a:r>
              <a:rPr lang="it-IT" sz="1100" b="0" i="0" kern="1200" dirty="0" err="1">
                <a:solidFill>
                  <a:schemeClr val="tx1"/>
                </a:solidFill>
                <a:effectLst/>
                <a:latin typeface="+mn-lt"/>
                <a:ea typeface="+mn-ea"/>
                <a:cs typeface="+mn-cs"/>
              </a:rPr>
              <a:t>vermeiden</a:t>
            </a:r>
            <a:r>
              <a:rPr lang="it-IT" sz="1100" b="0" i="0" kern="1200" dirty="0">
                <a:solidFill>
                  <a:schemeClr val="tx1"/>
                </a:solidFill>
                <a:effectLst/>
                <a:latin typeface="+mn-lt"/>
                <a:ea typeface="+mn-ea"/>
                <a:cs typeface="+mn-cs"/>
              </a:rPr>
              <a:t>.</a:t>
            </a:r>
          </a:p>
          <a:p>
            <a:r>
              <a:rPr lang="de-DE" sz="1100" b="1" i="0" kern="1200" dirty="0">
                <a:solidFill>
                  <a:schemeClr val="tx1"/>
                </a:solidFill>
                <a:effectLst/>
                <a:latin typeface="+mn-lt"/>
                <a:ea typeface="+mn-ea"/>
                <a:cs typeface="+mn-cs"/>
              </a:rPr>
              <a:t>Epilepsie: Entzündungen beim Ohr, Nase und Hals, BPCO, Asthma, kongestive Herzinsuffizienz, Gewebeentzündungen, Hypoglykämie, Gastroenteritis, Eisenmangel….</a:t>
            </a:r>
            <a:endParaRPr lang="it-IT" sz="1100" b="1" i="0" u="none" kern="1200" dirty="0">
              <a:solidFill>
                <a:schemeClr val="tx1"/>
              </a:solidFill>
              <a:effectLst/>
              <a:latin typeface="+mn-lt"/>
              <a:ea typeface="+mn-ea"/>
              <a:cs typeface="+mn-cs"/>
            </a:endParaRPr>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21</a:t>
            </a:fld>
            <a:endParaRPr lang="de-DE"/>
          </a:p>
        </p:txBody>
      </p:sp>
    </p:spTree>
    <p:extLst>
      <p:ext uri="{BB962C8B-B14F-4D97-AF65-F5344CB8AC3E}">
        <p14:creationId xmlns:p14="http://schemas.microsoft.com/office/powerpoint/2010/main" val="16998312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u="sng" dirty="0" err="1">
                <a:solidFill>
                  <a:srgbClr val="000066"/>
                </a:solidFill>
                <a:latin typeface="Arial" charset="0"/>
                <a:cs typeface="Arial" charset="0"/>
              </a:rPr>
              <a:t>Betreuung</a:t>
            </a:r>
            <a:r>
              <a:rPr lang="it-IT" u="sng" dirty="0">
                <a:solidFill>
                  <a:srgbClr val="000066"/>
                </a:solidFill>
                <a:latin typeface="Arial" charset="0"/>
                <a:cs typeface="Arial" charset="0"/>
              </a:rPr>
              <a:t> </a:t>
            </a:r>
            <a:r>
              <a:rPr lang="it-IT" u="sng" dirty="0" err="1">
                <a:solidFill>
                  <a:srgbClr val="000066"/>
                </a:solidFill>
                <a:latin typeface="Arial" charset="0"/>
                <a:cs typeface="Arial" charset="0"/>
              </a:rPr>
              <a:t>der</a:t>
            </a:r>
            <a:r>
              <a:rPr lang="it-IT" u="sng" dirty="0">
                <a:solidFill>
                  <a:srgbClr val="000066"/>
                </a:solidFill>
                <a:latin typeface="Arial" charset="0"/>
                <a:cs typeface="Arial" charset="0"/>
              </a:rPr>
              <a:t> </a:t>
            </a:r>
            <a:r>
              <a:rPr lang="it-IT" u="sng" dirty="0" err="1">
                <a:solidFill>
                  <a:srgbClr val="000066"/>
                </a:solidFill>
                <a:latin typeface="Arial" charset="0"/>
                <a:cs typeface="Arial" charset="0"/>
              </a:rPr>
              <a:t>chronische</a:t>
            </a:r>
            <a:r>
              <a:rPr lang="it-IT" u="sng" dirty="0">
                <a:solidFill>
                  <a:srgbClr val="000066"/>
                </a:solidFill>
                <a:latin typeface="Arial" charset="0"/>
                <a:cs typeface="Arial" charset="0"/>
              </a:rPr>
              <a:t> </a:t>
            </a:r>
            <a:r>
              <a:rPr lang="it-IT" u="sng" dirty="0" err="1">
                <a:solidFill>
                  <a:srgbClr val="000066"/>
                </a:solidFill>
                <a:latin typeface="Arial" charset="0"/>
                <a:cs typeface="Arial" charset="0"/>
              </a:rPr>
              <a:t>Krankheiten</a:t>
            </a:r>
            <a:r>
              <a:rPr lang="it-IT" dirty="0">
                <a:solidFill>
                  <a:srgbClr val="000066"/>
                </a:solidFill>
                <a:latin typeface="Arial" charset="0"/>
                <a:cs typeface="Arial" charset="0"/>
              </a:rPr>
              <a:t> / </a:t>
            </a:r>
            <a:r>
              <a:rPr lang="it-IT" i="1" u="sng" dirty="0">
                <a:solidFill>
                  <a:srgbClr val="000066"/>
                </a:solidFill>
                <a:latin typeface="Arial" charset="0"/>
                <a:cs typeface="Arial" charset="0"/>
              </a:rPr>
              <a:t>Efficacia assistenziale delle patologie croniche</a:t>
            </a:r>
          </a:p>
          <a:p>
            <a:endParaRPr lang="de-DE" dirty="0"/>
          </a:p>
          <a:p>
            <a:r>
              <a:rPr lang="de-DE" dirty="0"/>
              <a:t>Lo </a:t>
            </a:r>
            <a:r>
              <a:rPr lang="de-DE" b="1" dirty="0" err="1"/>
              <a:t>scompenso</a:t>
            </a:r>
            <a:r>
              <a:rPr lang="de-DE" b="1" dirty="0"/>
              <a:t> </a:t>
            </a:r>
            <a:r>
              <a:rPr lang="de-DE" b="1" dirty="0" err="1"/>
              <a:t>cardiaco</a:t>
            </a:r>
            <a:r>
              <a:rPr lang="de-DE" b="1" dirty="0"/>
              <a:t> e </a:t>
            </a:r>
            <a:r>
              <a:rPr lang="de-DE" b="1" dirty="0" err="1"/>
              <a:t>il</a:t>
            </a:r>
            <a:r>
              <a:rPr lang="de-DE" b="1" dirty="0"/>
              <a:t> </a:t>
            </a:r>
            <a:r>
              <a:rPr lang="de-DE" b="1" dirty="0" err="1"/>
              <a:t>trattameto</a:t>
            </a:r>
            <a:r>
              <a:rPr lang="de-DE" b="1" dirty="0"/>
              <a:t> della BPCO</a:t>
            </a:r>
            <a:r>
              <a:rPr lang="de-DE" dirty="0"/>
              <a:t> </a:t>
            </a:r>
            <a:r>
              <a:rPr lang="de-DE" dirty="0" err="1"/>
              <a:t>sono</a:t>
            </a:r>
            <a:r>
              <a:rPr lang="de-DE" dirty="0"/>
              <a:t> </a:t>
            </a:r>
            <a:r>
              <a:rPr lang="de-DE" dirty="0" err="1"/>
              <a:t>tipicamente</a:t>
            </a:r>
            <a:r>
              <a:rPr lang="de-DE" dirty="0"/>
              <a:t> </a:t>
            </a:r>
            <a:r>
              <a:rPr lang="de-DE" dirty="0" err="1"/>
              <a:t>casistiche</a:t>
            </a:r>
            <a:r>
              <a:rPr lang="de-DE" dirty="0"/>
              <a:t> </a:t>
            </a:r>
            <a:r>
              <a:rPr lang="de-DE" dirty="0" err="1"/>
              <a:t>che</a:t>
            </a:r>
            <a:r>
              <a:rPr lang="de-DE" dirty="0"/>
              <a:t> </a:t>
            </a:r>
            <a:r>
              <a:rPr lang="de-DE" dirty="0" err="1"/>
              <a:t>devono</a:t>
            </a:r>
            <a:r>
              <a:rPr lang="de-DE" dirty="0"/>
              <a:t> </a:t>
            </a:r>
            <a:r>
              <a:rPr lang="de-DE" dirty="0" err="1"/>
              <a:t>essere</a:t>
            </a:r>
            <a:r>
              <a:rPr lang="de-DE" dirty="0"/>
              <a:t> </a:t>
            </a:r>
            <a:r>
              <a:rPr lang="de-DE" dirty="0" err="1"/>
              <a:t>prese</a:t>
            </a:r>
            <a:r>
              <a:rPr lang="de-DE" dirty="0"/>
              <a:t> in </a:t>
            </a:r>
            <a:r>
              <a:rPr lang="de-DE" dirty="0" err="1"/>
              <a:t>carico</a:t>
            </a:r>
            <a:r>
              <a:rPr lang="de-DE" dirty="0"/>
              <a:t> </a:t>
            </a:r>
            <a:r>
              <a:rPr lang="de-DE" dirty="0" err="1"/>
              <a:t>dal</a:t>
            </a:r>
            <a:r>
              <a:rPr lang="de-DE" dirty="0"/>
              <a:t> </a:t>
            </a:r>
            <a:r>
              <a:rPr lang="de-DE" dirty="0" err="1"/>
              <a:t>territorio</a:t>
            </a:r>
            <a:r>
              <a:rPr lang="de-DE" dirty="0"/>
              <a:t>. </a:t>
            </a:r>
          </a:p>
          <a:p>
            <a:endParaRPr lang="de-DE" dirty="0"/>
          </a:p>
          <a:p>
            <a:r>
              <a:rPr lang="de-DE" dirty="0" err="1"/>
              <a:t>Anche</a:t>
            </a:r>
            <a:r>
              <a:rPr lang="de-DE" dirty="0"/>
              <a:t> da </a:t>
            </a:r>
            <a:r>
              <a:rPr lang="de-DE" dirty="0" err="1"/>
              <a:t>questi</a:t>
            </a:r>
            <a:r>
              <a:rPr lang="de-DE" dirty="0"/>
              <a:t> </a:t>
            </a:r>
            <a:r>
              <a:rPr lang="de-DE" dirty="0" err="1"/>
              <a:t>grafici</a:t>
            </a:r>
            <a:r>
              <a:rPr lang="de-DE" dirty="0"/>
              <a:t> </a:t>
            </a:r>
            <a:r>
              <a:rPr lang="de-DE" dirty="0" err="1"/>
              <a:t>emerge</a:t>
            </a:r>
            <a:r>
              <a:rPr lang="de-DE" dirty="0"/>
              <a:t> </a:t>
            </a:r>
            <a:r>
              <a:rPr lang="de-DE" dirty="0" err="1"/>
              <a:t>come</a:t>
            </a:r>
            <a:r>
              <a:rPr lang="de-DE" dirty="0"/>
              <a:t> i </a:t>
            </a:r>
            <a:r>
              <a:rPr lang="de-DE" dirty="0" err="1"/>
              <a:t>ricoveri</a:t>
            </a:r>
            <a:r>
              <a:rPr lang="de-DE" dirty="0"/>
              <a:t> per queste </a:t>
            </a:r>
            <a:r>
              <a:rPr lang="de-DE" dirty="0" err="1"/>
              <a:t>patologie</a:t>
            </a:r>
            <a:r>
              <a:rPr lang="de-DE" dirty="0"/>
              <a:t> </a:t>
            </a:r>
            <a:r>
              <a:rPr lang="de-DE" dirty="0" err="1"/>
              <a:t>sono</a:t>
            </a:r>
            <a:r>
              <a:rPr lang="de-DE" dirty="0"/>
              <a:t> </a:t>
            </a:r>
            <a:r>
              <a:rPr lang="de-DE" dirty="0" err="1"/>
              <a:t>ormai</a:t>
            </a:r>
            <a:r>
              <a:rPr lang="de-DE" dirty="0"/>
              <a:t> in </a:t>
            </a:r>
            <a:r>
              <a:rPr lang="de-DE" dirty="0" err="1"/>
              <a:t>calo</a:t>
            </a:r>
            <a:r>
              <a:rPr lang="de-DE" dirty="0"/>
              <a:t> da </a:t>
            </a:r>
            <a:r>
              <a:rPr lang="de-DE" dirty="0" err="1"/>
              <a:t>anni</a:t>
            </a:r>
            <a:r>
              <a:rPr lang="de-DE" dirty="0"/>
              <a:t>.</a:t>
            </a:r>
          </a:p>
          <a:p>
            <a:endParaRPr lang="de-DE" dirty="0"/>
          </a:p>
          <a:p>
            <a:endParaRPr lang="de-DE" dirty="0"/>
          </a:p>
          <a:p>
            <a:r>
              <a:rPr lang="de-DE" b="1" dirty="0"/>
              <a:t>Herzinsuffizienz und die Behandlung einer </a:t>
            </a:r>
            <a:r>
              <a:rPr lang="de-DE" b="1" dirty="0">
                <a:effectLst/>
              </a:rPr>
              <a:t>Lungenerkrankung </a:t>
            </a:r>
            <a:r>
              <a:rPr lang="de-DE" dirty="0">
                <a:effectLst/>
              </a:rPr>
              <a:t>sind Beispiele von Krankheiten, die vom Territorium übernommen werden müssen.</a:t>
            </a:r>
          </a:p>
          <a:p>
            <a:endParaRPr lang="de-DE" dirty="0">
              <a:effectLst/>
            </a:endParaRPr>
          </a:p>
          <a:p>
            <a:r>
              <a:rPr lang="de-DE" dirty="0">
                <a:effectLst/>
              </a:rPr>
              <a:t>Aus den Grafiken </a:t>
            </a:r>
            <a:r>
              <a:rPr lang="de-DE" b="1" dirty="0">
                <a:effectLst/>
              </a:rPr>
              <a:t>geht ein rückläufiger Trend der Aufenthalte für diese Krankheiten hervor</a:t>
            </a:r>
            <a:r>
              <a:rPr lang="de-DE" dirty="0">
                <a:effectLst/>
              </a:rPr>
              <a:t>. </a:t>
            </a:r>
            <a:endParaRPr lang="de-DE" dirty="0"/>
          </a:p>
          <a:p>
            <a:endParaRPr lang="de-DE" dirty="0"/>
          </a:p>
          <a:p>
            <a:endParaRPr lang="de-DE" dirty="0"/>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22</a:t>
            </a:fld>
            <a:endParaRPr lang="de-DE"/>
          </a:p>
        </p:txBody>
      </p:sp>
    </p:spTree>
    <p:extLst>
      <p:ext uri="{BB962C8B-B14F-4D97-AF65-F5344CB8AC3E}">
        <p14:creationId xmlns:p14="http://schemas.microsoft.com/office/powerpoint/2010/main" val="2713330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sz="1200" b="0" i="0" kern="1200" dirty="0">
                <a:solidFill>
                  <a:schemeClr val="tx1"/>
                </a:solidFill>
                <a:effectLst/>
                <a:latin typeface="+mn-lt"/>
                <a:ea typeface="+mn-ea"/>
                <a:cs typeface="+mn-cs"/>
              </a:rPr>
              <a:t> </a:t>
            </a:r>
            <a:r>
              <a:rPr lang="it-IT" sz="1200" b="1" i="0" kern="1200" dirty="0">
                <a:solidFill>
                  <a:schemeClr val="tx1"/>
                </a:solidFill>
                <a:effectLst/>
                <a:latin typeface="+mn-lt"/>
                <a:ea typeface="+mn-ea"/>
                <a:cs typeface="+mn-cs"/>
              </a:rPr>
              <a:t>Tale indicatore non monitora l’attività del PS ma è in realtà un indicatore indiretto per misurare l’efficacia di risposta assistenziale del territorio.</a:t>
            </a:r>
          </a:p>
          <a:p>
            <a:br>
              <a:rPr lang="it-IT" dirty="0"/>
            </a:br>
            <a:r>
              <a:rPr lang="it-IT" b="1" dirty="0" err="1"/>
              <a:t>Der</a:t>
            </a:r>
            <a:r>
              <a:rPr lang="it-IT" b="1" dirty="0"/>
              <a:t> </a:t>
            </a:r>
            <a:r>
              <a:rPr lang="it-IT" b="1" dirty="0" err="1"/>
              <a:t>Indiaktor</a:t>
            </a:r>
            <a:r>
              <a:rPr lang="it-IT" b="1" dirty="0"/>
              <a:t> (</a:t>
            </a:r>
            <a:r>
              <a:rPr lang="it-IT" b="1" dirty="0" err="1"/>
              <a:t>Zugänge</a:t>
            </a:r>
            <a:r>
              <a:rPr lang="it-IT" b="1" dirty="0"/>
              <a:t> </a:t>
            </a:r>
            <a:r>
              <a:rPr lang="it-IT" b="1" dirty="0" err="1"/>
              <a:t>zur</a:t>
            </a:r>
            <a:r>
              <a:rPr lang="it-IT" b="1" dirty="0"/>
              <a:t> </a:t>
            </a:r>
            <a:r>
              <a:rPr lang="it-IT" b="1" dirty="0" err="1"/>
              <a:t>Erste</a:t>
            </a:r>
            <a:r>
              <a:rPr lang="it-IT" b="1" dirty="0"/>
              <a:t> </a:t>
            </a:r>
            <a:r>
              <a:rPr lang="it-IT" b="1" dirty="0" err="1"/>
              <a:t>Hilfe</a:t>
            </a:r>
            <a:r>
              <a:rPr lang="it-IT" b="1" dirty="0"/>
              <a:t>) </a:t>
            </a:r>
            <a:r>
              <a:rPr lang="it-IT" dirty="0" err="1"/>
              <a:t>überwacht</a:t>
            </a:r>
            <a:r>
              <a:rPr lang="it-IT" dirty="0"/>
              <a:t> </a:t>
            </a:r>
            <a:r>
              <a:rPr lang="it-IT" dirty="0" err="1"/>
              <a:t>nicht</a:t>
            </a:r>
            <a:r>
              <a:rPr lang="it-IT" dirty="0"/>
              <a:t> </a:t>
            </a:r>
            <a:r>
              <a:rPr lang="it-IT" dirty="0" err="1"/>
              <a:t>nur</a:t>
            </a:r>
            <a:r>
              <a:rPr lang="it-IT" dirty="0"/>
              <a:t> die </a:t>
            </a:r>
            <a:r>
              <a:rPr lang="it-IT" dirty="0" err="1"/>
              <a:t>Tätigkeiten</a:t>
            </a:r>
            <a:r>
              <a:rPr lang="it-IT" dirty="0"/>
              <a:t> </a:t>
            </a:r>
            <a:r>
              <a:rPr lang="it-IT" dirty="0" err="1"/>
              <a:t>der</a:t>
            </a:r>
            <a:r>
              <a:rPr lang="it-IT" dirty="0"/>
              <a:t> </a:t>
            </a:r>
            <a:r>
              <a:rPr lang="it-IT" dirty="0" err="1"/>
              <a:t>Erste</a:t>
            </a:r>
            <a:r>
              <a:rPr lang="it-IT" dirty="0"/>
              <a:t> </a:t>
            </a:r>
            <a:r>
              <a:rPr lang="it-IT" dirty="0" err="1"/>
              <a:t>Hilfe-Abteilungen</a:t>
            </a:r>
            <a:r>
              <a:rPr lang="it-IT" dirty="0"/>
              <a:t>, </a:t>
            </a:r>
            <a:r>
              <a:rPr lang="it-IT" dirty="0" err="1"/>
              <a:t>sondern</a:t>
            </a:r>
            <a:r>
              <a:rPr lang="it-IT" dirty="0"/>
              <a:t> </a:t>
            </a:r>
            <a:r>
              <a:rPr lang="it-IT" b="1" dirty="0" err="1"/>
              <a:t>erfasst</a:t>
            </a:r>
            <a:r>
              <a:rPr lang="it-IT" b="1" dirty="0"/>
              <a:t> die </a:t>
            </a:r>
            <a:r>
              <a:rPr lang="it-IT" b="1" dirty="0" err="1"/>
              <a:t>Wirksamkeit</a:t>
            </a:r>
            <a:r>
              <a:rPr lang="it-IT" b="1" dirty="0"/>
              <a:t> </a:t>
            </a:r>
            <a:r>
              <a:rPr lang="it-IT" b="1" dirty="0" err="1"/>
              <a:t>der</a:t>
            </a:r>
            <a:r>
              <a:rPr lang="it-IT" b="1" dirty="0"/>
              <a:t> </a:t>
            </a:r>
            <a:r>
              <a:rPr lang="it-IT" b="1" dirty="0" err="1"/>
              <a:t>Betreuung</a:t>
            </a:r>
            <a:r>
              <a:rPr lang="it-IT" b="1" dirty="0"/>
              <a:t> von </a:t>
            </a:r>
            <a:r>
              <a:rPr lang="it-IT" b="1" dirty="0" err="1"/>
              <a:t>Seiten</a:t>
            </a:r>
            <a:r>
              <a:rPr lang="it-IT" b="1" dirty="0"/>
              <a:t> des </a:t>
            </a:r>
            <a:r>
              <a:rPr lang="it-IT" b="1" dirty="0" err="1"/>
              <a:t>Territoriums</a:t>
            </a:r>
            <a:r>
              <a:rPr lang="it-IT" b="1" dirty="0"/>
              <a:t>.</a:t>
            </a:r>
          </a:p>
          <a:p>
            <a:endParaRPr lang="it-IT" dirty="0"/>
          </a:p>
          <a:p>
            <a:endParaRPr lang="it-IT" dirty="0"/>
          </a:p>
          <a:p>
            <a:endParaRPr lang="it-IT"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23</a:t>
            </a:fld>
            <a:endParaRPr lang="de-DE"/>
          </a:p>
        </p:txBody>
      </p:sp>
    </p:spTree>
    <p:extLst>
      <p:ext uri="{BB962C8B-B14F-4D97-AF65-F5344CB8AC3E}">
        <p14:creationId xmlns:p14="http://schemas.microsoft.com/office/powerpoint/2010/main" val="1628788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100" b="1" dirty="0">
                <a:solidFill>
                  <a:schemeClr val="tx1"/>
                </a:solidFill>
              </a:rPr>
              <a:t>Territorialer Antibiotikaverbrauch / </a:t>
            </a:r>
            <a:r>
              <a:rPr lang="de-DE" sz="1100" b="1" dirty="0" err="1">
                <a:solidFill>
                  <a:schemeClr val="tx1"/>
                </a:solidFill>
              </a:rPr>
              <a:t>Consumo</a:t>
            </a:r>
            <a:r>
              <a:rPr lang="de-DE" sz="1100" b="1" dirty="0">
                <a:solidFill>
                  <a:schemeClr val="tx1"/>
                </a:solidFill>
              </a:rPr>
              <a:t> pro </a:t>
            </a:r>
            <a:r>
              <a:rPr lang="de-DE" sz="1100" b="1" dirty="0" err="1">
                <a:solidFill>
                  <a:schemeClr val="tx1"/>
                </a:solidFill>
              </a:rPr>
              <a:t>capite</a:t>
            </a:r>
            <a:r>
              <a:rPr lang="de-DE" sz="1100" b="1" dirty="0">
                <a:solidFill>
                  <a:schemeClr val="tx1"/>
                </a:solidFill>
              </a:rPr>
              <a:t> di </a:t>
            </a:r>
            <a:r>
              <a:rPr lang="de-DE" sz="1100" b="1" dirty="0" err="1">
                <a:solidFill>
                  <a:schemeClr val="tx1"/>
                </a:solidFill>
              </a:rPr>
              <a:t>antibiotici</a:t>
            </a:r>
            <a:r>
              <a:rPr lang="de-DE" sz="1100" b="1" dirty="0">
                <a:solidFill>
                  <a:schemeClr val="tx1"/>
                </a:solidFill>
              </a:rPr>
              <a:t> sul </a:t>
            </a:r>
            <a:r>
              <a:rPr lang="de-DE" sz="1100" b="1" dirty="0" err="1">
                <a:solidFill>
                  <a:schemeClr val="tx1"/>
                </a:solidFill>
              </a:rPr>
              <a:t>territorio</a:t>
            </a:r>
            <a:r>
              <a:rPr lang="de-DE" sz="1100" b="1" dirty="0">
                <a:solidFill>
                  <a:schemeClr val="tx1"/>
                </a:solidFill>
              </a:rPr>
              <a:t>  (10 </a:t>
            </a:r>
            <a:r>
              <a:rPr lang="de-DE" sz="1100" b="1" dirty="0" err="1">
                <a:solidFill>
                  <a:schemeClr val="tx1"/>
                </a:solidFill>
              </a:rPr>
              <a:t>dosi</a:t>
            </a:r>
            <a:r>
              <a:rPr lang="de-DE" sz="1100" b="1" dirty="0">
                <a:solidFill>
                  <a:schemeClr val="tx1"/>
                </a:solidFill>
              </a:rPr>
              <a:t> </a:t>
            </a:r>
            <a:r>
              <a:rPr lang="de-DE" sz="1100" b="1" dirty="0" err="1">
                <a:solidFill>
                  <a:schemeClr val="tx1"/>
                </a:solidFill>
              </a:rPr>
              <a:t>medie</a:t>
            </a:r>
            <a:r>
              <a:rPr lang="de-DE" sz="1100" b="1" dirty="0">
                <a:solidFill>
                  <a:schemeClr val="tx1"/>
                </a:solidFill>
              </a:rPr>
              <a:t> </a:t>
            </a:r>
            <a:r>
              <a:rPr lang="de-DE" sz="1100" b="1" dirty="0" err="1">
                <a:solidFill>
                  <a:schemeClr val="tx1"/>
                </a:solidFill>
              </a:rPr>
              <a:t>giornaliere</a:t>
            </a:r>
            <a:r>
              <a:rPr lang="de-DE" sz="1100" b="1" dirty="0">
                <a:solidFill>
                  <a:schemeClr val="tx1"/>
                </a:solidFill>
              </a:rPr>
              <a:t> </a:t>
            </a:r>
            <a:r>
              <a:rPr lang="de-DE" sz="1100" b="1" dirty="0" err="1">
                <a:solidFill>
                  <a:schemeClr val="tx1"/>
                </a:solidFill>
              </a:rPr>
              <a:t>procapite</a:t>
            </a:r>
            <a:r>
              <a:rPr lang="de-DE" sz="1100" b="1" dirty="0">
                <a:solidFill>
                  <a:schemeClr val="tx1"/>
                </a:solidFill>
              </a:rPr>
              <a:t> </a:t>
            </a:r>
            <a:r>
              <a:rPr lang="de-DE" sz="1100" b="1" dirty="0" err="1">
                <a:solidFill>
                  <a:schemeClr val="tx1"/>
                </a:solidFill>
              </a:rPr>
              <a:t>nel</a:t>
            </a:r>
            <a:r>
              <a:rPr lang="de-DE" sz="1100" b="1" dirty="0">
                <a:solidFill>
                  <a:schemeClr val="tx1"/>
                </a:solidFill>
              </a:rPr>
              <a:t> 2017) .</a:t>
            </a:r>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24</a:t>
            </a:fld>
            <a:endParaRPr lang="de-DE"/>
          </a:p>
        </p:txBody>
      </p:sp>
    </p:spTree>
    <p:extLst>
      <p:ext uri="{BB962C8B-B14F-4D97-AF65-F5344CB8AC3E}">
        <p14:creationId xmlns:p14="http://schemas.microsoft.com/office/powerpoint/2010/main" val="1820292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de-DE"/>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25</a:t>
            </a:fld>
            <a:endParaRPr lang="de-DE"/>
          </a:p>
        </p:txBody>
      </p:sp>
    </p:spTree>
    <p:extLst>
      <p:ext uri="{BB962C8B-B14F-4D97-AF65-F5344CB8AC3E}">
        <p14:creationId xmlns:p14="http://schemas.microsoft.com/office/powerpoint/2010/main" val="196355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sz="1200" b="1" kern="1200" dirty="0">
                <a:solidFill>
                  <a:schemeClr val="tx1"/>
                </a:solidFill>
                <a:effectLst/>
                <a:latin typeface="+mn-lt"/>
                <a:ea typeface="+mn-ea"/>
                <a:cs typeface="+mn-cs"/>
              </a:rPr>
              <a:t>Gute/sehr gute Qualität </a:t>
            </a:r>
            <a:r>
              <a:rPr lang="de-DE" sz="1200" kern="1200" dirty="0">
                <a:solidFill>
                  <a:schemeClr val="tx1"/>
                </a:solidFill>
                <a:effectLst/>
                <a:latin typeface="+mn-lt"/>
                <a:ea typeface="+mn-ea"/>
                <a:cs typeface="+mn-cs"/>
              </a:rPr>
              <a:t>der onkologischen Betreuungspfade in Südtirol im Vergleich zum restlichen Italien, von der </a:t>
            </a:r>
            <a:r>
              <a:rPr lang="de-DE" sz="1200" b="1" kern="1200" dirty="0">
                <a:solidFill>
                  <a:schemeClr val="tx1"/>
                </a:solidFill>
                <a:effectLst/>
                <a:latin typeface="+mn-lt"/>
                <a:ea typeface="+mn-ea"/>
                <a:cs typeface="+mn-cs"/>
              </a:rPr>
              <a:t>Diagnose zur Behandlung </a:t>
            </a:r>
            <a:r>
              <a:rPr lang="de-DE" sz="1200" kern="1200" dirty="0">
                <a:solidFill>
                  <a:schemeClr val="tx1"/>
                </a:solidFill>
                <a:effectLst/>
                <a:latin typeface="+mn-lt"/>
                <a:ea typeface="+mn-ea"/>
                <a:cs typeface="+mn-cs"/>
              </a:rPr>
              <a:t>zum </a:t>
            </a:r>
            <a:r>
              <a:rPr lang="de-DE" sz="1200" b="1" kern="1200" dirty="0">
                <a:solidFill>
                  <a:schemeClr val="tx1"/>
                </a:solidFill>
                <a:effectLst/>
                <a:latin typeface="+mn-lt"/>
                <a:ea typeface="+mn-ea"/>
                <a:cs typeface="+mn-cs"/>
              </a:rPr>
              <a:t>chirurgischen Eingriff </a:t>
            </a:r>
            <a:r>
              <a:rPr lang="de-DE" sz="1200" kern="1200" dirty="0">
                <a:solidFill>
                  <a:schemeClr val="tx1"/>
                </a:solidFill>
                <a:effectLst/>
                <a:latin typeface="+mn-lt"/>
                <a:ea typeface="+mn-ea"/>
                <a:cs typeface="+mn-cs"/>
              </a:rPr>
              <a:t>bis hin </a:t>
            </a:r>
            <a:r>
              <a:rPr lang="de-DE" sz="1200" b="1" kern="1200" dirty="0">
                <a:solidFill>
                  <a:schemeClr val="tx1"/>
                </a:solidFill>
                <a:effectLst/>
                <a:latin typeface="+mn-lt"/>
                <a:ea typeface="+mn-ea"/>
                <a:cs typeface="+mn-cs"/>
              </a:rPr>
              <a:t>zum letzten Lebensabschnitt</a:t>
            </a:r>
          </a:p>
          <a:p>
            <a:r>
              <a:rPr lang="de-DE" sz="1200" kern="1200" dirty="0">
                <a:solidFill>
                  <a:schemeClr val="tx1"/>
                </a:solidFill>
                <a:effectLst/>
                <a:latin typeface="+mn-lt"/>
                <a:ea typeface="+mn-ea"/>
                <a:cs typeface="+mn-cs"/>
              </a:rPr>
              <a:t> </a:t>
            </a:r>
          </a:p>
          <a:p>
            <a:r>
              <a:rPr lang="de-DE" sz="1200" b="1" kern="1200" dirty="0">
                <a:solidFill>
                  <a:schemeClr val="tx1"/>
                </a:solidFill>
                <a:effectLst/>
                <a:latin typeface="+mn-lt"/>
                <a:ea typeface="+mn-ea"/>
                <a:cs typeface="+mn-cs"/>
              </a:rPr>
              <a:t>Kurze </a:t>
            </a:r>
            <a:r>
              <a:rPr lang="de-DE" sz="1200" kern="1200" dirty="0">
                <a:solidFill>
                  <a:schemeClr val="tx1"/>
                </a:solidFill>
                <a:effectLst/>
                <a:latin typeface="+mn-lt"/>
                <a:ea typeface="+mn-ea"/>
                <a:cs typeface="+mn-cs"/>
              </a:rPr>
              <a:t>Wartezeiten für chirurgische Eingriffe: ein integriertes</a:t>
            </a:r>
            <a:r>
              <a:rPr lang="de-DE" sz="1200" b="0" kern="1200" dirty="0">
                <a:solidFill>
                  <a:schemeClr val="tx1"/>
                </a:solidFill>
                <a:effectLst/>
                <a:latin typeface="+mn-lt"/>
                <a:ea typeface="+mn-ea"/>
                <a:cs typeface="+mn-cs"/>
              </a:rPr>
              <a:t> Netzwerk, das eine angemessene und zeitnahe </a:t>
            </a:r>
            <a:r>
              <a:rPr lang="de-DE" altLang="de-DE" sz="1200" dirty="0">
                <a:solidFill>
                  <a:schemeClr val="bg1"/>
                </a:solidFill>
              </a:rPr>
              <a:t>Übernahme des Patienten </a:t>
            </a:r>
            <a:r>
              <a:rPr lang="de-DE" sz="1200" b="0" kern="1200" dirty="0">
                <a:solidFill>
                  <a:schemeClr val="tx1"/>
                </a:solidFill>
                <a:effectLst/>
                <a:latin typeface="+mn-lt"/>
                <a:ea typeface="+mn-ea"/>
                <a:cs typeface="+mn-cs"/>
              </a:rPr>
              <a:t>garantiert</a:t>
            </a:r>
            <a:r>
              <a:rPr lang="de-DE" sz="1200" kern="1200" dirty="0">
                <a:solidFill>
                  <a:schemeClr val="tx1"/>
                </a:solidFill>
                <a:effectLst/>
                <a:latin typeface="+mn-lt"/>
                <a:ea typeface="+mn-ea"/>
                <a:cs typeface="+mn-cs"/>
              </a:rPr>
              <a:t> </a:t>
            </a:r>
          </a:p>
          <a:p>
            <a:r>
              <a:rPr lang="de-DE" sz="1200" b="1" kern="1200" dirty="0">
                <a:solidFill>
                  <a:schemeClr val="tx1"/>
                </a:solidFill>
                <a:effectLst/>
                <a:latin typeface="+mn-lt"/>
                <a:ea typeface="+mn-ea"/>
                <a:cs typeface="+mn-cs"/>
              </a:rPr>
              <a:t>Gute Wahl der chirurgischen </a:t>
            </a:r>
            <a:r>
              <a:rPr lang="de-DE" sz="1200" kern="1200" dirty="0">
                <a:solidFill>
                  <a:schemeClr val="tx1"/>
                </a:solidFill>
                <a:effectLst/>
                <a:latin typeface="+mn-lt"/>
                <a:ea typeface="+mn-ea"/>
                <a:cs typeface="+mn-cs"/>
              </a:rPr>
              <a:t>Methoden, weniger invasiv und konservativ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kern="1200" dirty="0">
                <a:solidFill>
                  <a:schemeClr val="tx1"/>
                </a:solidFill>
                <a:effectLst/>
                <a:latin typeface="+mn-lt"/>
                <a:ea typeface="+mn-ea"/>
                <a:cs typeface="+mn-cs"/>
              </a:rPr>
              <a:t>Gute Übernahme </a:t>
            </a:r>
            <a:r>
              <a:rPr lang="de-DE" sz="1200" kern="1200" dirty="0">
                <a:solidFill>
                  <a:schemeClr val="tx1"/>
                </a:solidFill>
                <a:effectLst/>
                <a:latin typeface="+mn-lt"/>
                <a:ea typeface="+mn-ea"/>
                <a:cs typeface="+mn-cs"/>
              </a:rPr>
              <a:t>des Patienten von Seiten der Palliativmedizin: zeitnah und angemessen. E</a:t>
            </a:r>
            <a:r>
              <a:rPr lang="de-DE" sz="1200" b="0" kern="1200" dirty="0">
                <a:solidFill>
                  <a:schemeClr val="tx1"/>
                </a:solidFill>
                <a:effectLst/>
                <a:latin typeface="+mn-lt"/>
                <a:ea typeface="+mn-ea"/>
                <a:cs typeface="+mn-cs"/>
              </a:rPr>
              <a:t>in organisiertes und integriertes Netzwerksystem, das den rechtzeitigen Zugang zu Einrichtungen außerhalb des Krankenhauses gewährleistet</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kern="1200" dirty="0" err="1">
                <a:solidFill>
                  <a:schemeClr val="tx1"/>
                </a:solidFill>
                <a:effectLst/>
                <a:latin typeface="+mn-lt"/>
                <a:ea typeface="+mn-ea"/>
                <a:cs typeface="+mn-cs"/>
              </a:rPr>
              <a:t>Angemmessenheit</a:t>
            </a:r>
            <a:r>
              <a:rPr lang="de-DE" sz="1200" b="1" kern="1200" dirty="0">
                <a:solidFill>
                  <a:schemeClr val="tx1"/>
                </a:solidFill>
                <a:effectLst/>
                <a:latin typeface="+mn-lt"/>
                <a:ea typeface="+mn-ea"/>
                <a:cs typeface="+mn-cs"/>
              </a:rPr>
              <a:t> der Verschreibungen der Tumorbiomarker</a:t>
            </a:r>
            <a:r>
              <a:rPr lang="de-DE" sz="1200" b="0" kern="1200" dirty="0">
                <a:solidFill>
                  <a:schemeClr val="tx1"/>
                </a:solidFill>
                <a:effectLst/>
                <a:latin typeface="+mn-lt"/>
                <a:ea typeface="+mn-ea"/>
                <a:cs typeface="+mn-cs"/>
              </a:rPr>
              <a:t>. Diese sind sehr nützlich, um ein mögliches Wiederauftreten nach dem Primärtumor zu überwachen</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pPr lvl="0"/>
            <a:r>
              <a:rPr lang="it-IT" sz="1200" b="1" kern="1200" dirty="0">
                <a:solidFill>
                  <a:schemeClr val="tx1"/>
                </a:solidFill>
                <a:effectLst/>
                <a:latin typeface="+mn-lt"/>
                <a:ea typeface="+mn-ea"/>
                <a:cs typeface="+mn-cs"/>
              </a:rPr>
              <a:t>Buona/ottima la qualitá del percorso oncologico nella provincia di Bolzano in </a:t>
            </a:r>
            <a:r>
              <a:rPr lang="it-IT" sz="1200" kern="1200" dirty="0">
                <a:solidFill>
                  <a:schemeClr val="tx1"/>
                </a:solidFill>
                <a:effectLst/>
                <a:latin typeface="+mn-lt"/>
                <a:ea typeface="+mn-ea"/>
                <a:cs typeface="+mn-cs"/>
              </a:rPr>
              <a:t>relazione al resto del paese, per la maggior parte delle fasi in cui si articola della</a:t>
            </a:r>
            <a:r>
              <a:rPr lang="it-IT" sz="1200" b="1" kern="1200" dirty="0">
                <a:solidFill>
                  <a:schemeClr val="tx1"/>
                </a:solidFill>
                <a:effectLst/>
                <a:latin typeface="+mn-lt"/>
                <a:ea typeface="+mn-ea"/>
                <a:cs typeface="+mn-cs"/>
              </a:rPr>
              <a:t> diagnosi -trattamento/approccio chirurgico e fine vita.</a:t>
            </a:r>
            <a:endParaRPr lang="de-DE"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pPr lvl="1"/>
            <a:r>
              <a:rPr lang="it-IT" sz="1200" b="1" kern="1200" dirty="0">
                <a:solidFill>
                  <a:schemeClr val="tx1"/>
                </a:solidFill>
                <a:effectLst/>
                <a:latin typeface="+mn-lt"/>
                <a:ea typeface="+mn-ea"/>
                <a:cs typeface="+mn-cs"/>
              </a:rPr>
              <a:t>Ottime performance per i tempi di attesa per l’intervento chirurgico: sistema di rete organizzato che garantisce presa in carico adeguata e tempestiva</a:t>
            </a:r>
            <a:endParaRPr lang="de-DE" dirty="0">
              <a:effectLst/>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effectLst/>
                <a:latin typeface="+mn-lt"/>
                <a:ea typeface="+mn-ea"/>
                <a:cs typeface="+mn-cs"/>
              </a:rPr>
              <a:t>Buona la scelta verso approcci chirurgici sempre meno invasivi e conservativi</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effectLst/>
                <a:latin typeface="+mn-lt"/>
                <a:ea typeface="+mn-ea"/>
                <a:cs typeface="+mn-cs"/>
              </a:rPr>
              <a:t>Ottima la presa in carico dalla cure palliative: ad indicare un sistema di rete organizzato e integrato che garantisce un accesso tempestivo a strutture non ospedaliere e il contenimento di trattamenti aggressivi negli ultimi mesi prima del decesso, garantendo miglior qualitá di vita ai pazienti e alle loro famiglie</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effectLst/>
                <a:latin typeface="+mn-lt"/>
                <a:ea typeface="+mn-ea"/>
                <a:cs typeface="+mn-cs"/>
              </a:rPr>
              <a:t>Molto buona l’appropriatezza prescrittiva dei </a:t>
            </a:r>
            <a:r>
              <a:rPr lang="it-IT" sz="1200" b="1" kern="1200" dirty="0" err="1">
                <a:solidFill>
                  <a:schemeClr val="tx1"/>
                </a:solidFill>
                <a:effectLst/>
                <a:latin typeface="+mn-lt"/>
                <a:ea typeface="+mn-ea"/>
                <a:cs typeface="+mn-cs"/>
              </a:rPr>
              <a:t>biomarcatori</a:t>
            </a:r>
            <a:r>
              <a:rPr lang="it-IT" sz="1200" b="1" kern="1200" dirty="0">
                <a:solidFill>
                  <a:schemeClr val="tx1"/>
                </a:solidFill>
                <a:effectLst/>
                <a:latin typeface="+mn-lt"/>
                <a:ea typeface="+mn-ea"/>
                <a:cs typeface="+mn-cs"/>
              </a:rPr>
              <a:t> tumorali. </a:t>
            </a:r>
            <a:r>
              <a:rPr lang="it-IT" sz="1200" b="1" i="0" kern="1200" dirty="0">
                <a:solidFill>
                  <a:schemeClr val="tx1"/>
                </a:solidFill>
                <a:effectLst/>
                <a:latin typeface="+mn-lt"/>
                <a:ea typeface="+mn-ea"/>
                <a:cs typeface="+mn-cs"/>
              </a:rPr>
              <a:t>Utili per monitorare un’eventuale recidiva dopo il tumore primario</a:t>
            </a:r>
            <a:r>
              <a:rPr lang="it-IT" sz="1200" b="0" i="0" kern="1200" dirty="0">
                <a:solidFill>
                  <a:schemeClr val="tx1"/>
                </a:solidFill>
                <a:effectLst/>
                <a:latin typeface="+mn-lt"/>
                <a:ea typeface="+mn-ea"/>
                <a:cs typeface="+mn-cs"/>
              </a:rPr>
              <a:t>. </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de-DE" dirty="0">
              <a:effectLst/>
            </a:endParaRPr>
          </a:p>
          <a:p>
            <a:pPr lvl="1"/>
            <a:endParaRPr lang="de-DE" dirty="0">
              <a:effectLst/>
            </a:endParaRPr>
          </a:p>
          <a:p>
            <a:r>
              <a:rPr lang="it-IT" sz="1200" b="1" i="0" kern="1200" dirty="0">
                <a:solidFill>
                  <a:schemeClr val="tx1"/>
                </a:solidFill>
                <a:effectLst/>
                <a:latin typeface="+mn-lt"/>
                <a:ea typeface="+mn-ea"/>
                <a:cs typeface="+mn-cs"/>
              </a:rPr>
              <a:t>Su questa fascia sono rappresentati gli indicatori che misurano alcuni elementi caratterizzanti il percorso oncologico quali il processo, i volumi, la spesa farmaceutica e l’appropriatezza chirurgica</a:t>
            </a:r>
            <a:r>
              <a:rPr lang="it-IT" sz="1200" b="0" i="0" kern="1200" dirty="0">
                <a:solidFill>
                  <a:schemeClr val="tx1"/>
                </a:solidFill>
                <a:effectLst/>
                <a:latin typeface="+mn-lt"/>
                <a:ea typeface="+mn-ea"/>
                <a:cs typeface="+mn-cs"/>
              </a:rPr>
              <a:t>. Alcuni degli indicatori si riferiscono ai trattamenti di cura per il tumore della mammella, della prostata e del colon-retto.</a:t>
            </a:r>
          </a:p>
          <a:p>
            <a:r>
              <a:rPr lang="it-IT" sz="1100" b="0" i="0" kern="1200" dirty="0">
                <a:solidFill>
                  <a:schemeClr val="tx1"/>
                </a:solidFill>
                <a:effectLst/>
                <a:latin typeface="+mn-lt"/>
                <a:ea typeface="+mn-ea"/>
                <a:cs typeface="+mn-cs"/>
              </a:rPr>
              <a:t>Questo insieme di indicatori  descrivono la </a:t>
            </a:r>
            <a:r>
              <a:rPr lang="it-IT" sz="1100" b="1" i="0" kern="1200" dirty="0">
                <a:solidFill>
                  <a:schemeClr val="tx1"/>
                </a:solidFill>
                <a:effectLst/>
                <a:latin typeface="+mn-lt"/>
                <a:ea typeface="+mn-ea"/>
                <a:cs typeface="+mn-cs"/>
              </a:rPr>
              <a:t>qualitá del percorso oncologico nella provincia di Bolzano in </a:t>
            </a:r>
            <a:r>
              <a:rPr lang="it-IT" sz="1100" b="0" i="0" kern="1200" dirty="0">
                <a:solidFill>
                  <a:schemeClr val="tx1"/>
                </a:solidFill>
                <a:effectLst/>
                <a:latin typeface="+mn-lt"/>
                <a:ea typeface="+mn-ea"/>
                <a:cs typeface="+mn-cs"/>
              </a:rPr>
              <a:t>relazione al resto del paese. </a:t>
            </a:r>
          </a:p>
          <a:p>
            <a:endParaRPr lang="it-IT" sz="1100" b="0" i="0" kern="1200" dirty="0">
              <a:solidFill>
                <a:schemeClr val="tx1"/>
              </a:solidFill>
              <a:effectLst/>
              <a:latin typeface="+mn-lt"/>
              <a:ea typeface="+mn-ea"/>
              <a:cs typeface="+mn-cs"/>
            </a:endParaRPr>
          </a:p>
          <a:p>
            <a:r>
              <a:rPr lang="it-IT" sz="1100" b="0" i="0" kern="1200" dirty="0">
                <a:solidFill>
                  <a:schemeClr val="tx1"/>
                </a:solidFill>
                <a:effectLst/>
                <a:latin typeface="+mn-lt"/>
                <a:ea typeface="+mn-ea"/>
                <a:cs typeface="+mn-cs"/>
              </a:rPr>
              <a:t>Indicatori rappresentati su un pentagramma, su una fascia , che permettono di leggere i </a:t>
            </a:r>
            <a:r>
              <a:rPr lang="it-IT" sz="1100" b="1" i="0" kern="1200" dirty="0">
                <a:solidFill>
                  <a:schemeClr val="tx1"/>
                </a:solidFill>
                <a:effectLst/>
                <a:latin typeface="+mn-lt"/>
                <a:ea typeface="+mn-ea"/>
                <a:cs typeface="+mn-cs"/>
              </a:rPr>
              <a:t>risultati in un’ottica di percorso</a:t>
            </a:r>
            <a:r>
              <a:rPr lang="it-IT" sz="1100" b="0" i="0" kern="1200" dirty="0">
                <a:solidFill>
                  <a:schemeClr val="tx1"/>
                </a:solidFill>
                <a:effectLst/>
                <a:latin typeface="+mn-lt"/>
                <a:ea typeface="+mn-ea"/>
                <a:cs typeface="+mn-cs"/>
              </a:rPr>
              <a:t>. Una </a:t>
            </a:r>
            <a:r>
              <a:rPr lang="it-IT" sz="1100" b="0" i="0" kern="1200" dirty="0" err="1">
                <a:solidFill>
                  <a:schemeClr val="tx1"/>
                </a:solidFill>
                <a:effectLst/>
                <a:latin typeface="+mn-lt"/>
                <a:ea typeface="+mn-ea"/>
                <a:cs typeface="+mn-cs"/>
              </a:rPr>
              <a:t>modalitá</a:t>
            </a:r>
            <a:r>
              <a:rPr lang="it-IT" sz="1100" b="0" i="0" kern="1200" dirty="0">
                <a:solidFill>
                  <a:schemeClr val="tx1"/>
                </a:solidFill>
                <a:effectLst/>
                <a:latin typeface="+mn-lt"/>
                <a:ea typeface="+mn-ea"/>
                <a:cs typeface="+mn-cs"/>
              </a:rPr>
              <a:t> che riporta </a:t>
            </a:r>
            <a:r>
              <a:rPr lang="it-IT" sz="1100" b="1" i="0" kern="1200" dirty="0">
                <a:solidFill>
                  <a:schemeClr val="tx1"/>
                </a:solidFill>
                <a:effectLst/>
                <a:latin typeface="+mn-lt"/>
                <a:ea typeface="+mn-ea"/>
                <a:cs typeface="+mn-cs"/>
              </a:rPr>
              <a:t>di fatto il punto di vista dell’utente</a:t>
            </a:r>
            <a:r>
              <a:rPr lang="it-IT" sz="1100" b="0" i="0" kern="1200" dirty="0">
                <a:solidFill>
                  <a:schemeClr val="tx1"/>
                </a:solidFill>
                <a:effectLst/>
                <a:latin typeface="+mn-lt"/>
                <a:ea typeface="+mn-ea"/>
                <a:cs typeface="+mn-cs"/>
              </a:rPr>
              <a:t> e non il servizio che eroga le prestazioni. Sono rappresentate le 5 fasce di valutazioni.</a:t>
            </a:r>
          </a:p>
          <a:p>
            <a:r>
              <a:rPr lang="it-IT" sz="1100" b="0" i="0" kern="1200" dirty="0">
                <a:solidFill>
                  <a:schemeClr val="tx1"/>
                </a:solidFill>
                <a:effectLst/>
                <a:latin typeface="+mn-lt"/>
                <a:ea typeface="+mn-ea"/>
                <a:cs typeface="+mn-cs"/>
              </a:rPr>
              <a:t>Qui è rappresentato </a:t>
            </a:r>
            <a:r>
              <a:rPr lang="it-IT" sz="1100" b="1" i="0" kern="1200" dirty="0">
                <a:solidFill>
                  <a:schemeClr val="tx1"/>
                </a:solidFill>
                <a:effectLst/>
                <a:latin typeface="+mn-lt"/>
                <a:ea typeface="+mn-ea"/>
                <a:cs typeface="+mn-cs"/>
              </a:rPr>
              <a:t>il percorso oncologico e le fasi in cui si articola</a:t>
            </a:r>
            <a:r>
              <a:rPr lang="it-IT" sz="1100" b="0" i="0" kern="1200" dirty="0">
                <a:solidFill>
                  <a:schemeClr val="tx1"/>
                </a:solidFill>
                <a:effectLst/>
                <a:latin typeface="+mn-lt"/>
                <a:ea typeface="+mn-ea"/>
                <a:cs typeface="+mn-cs"/>
              </a:rPr>
              <a:t>:</a:t>
            </a:r>
          </a:p>
          <a:p>
            <a:pPr marL="228600" indent="-228600">
              <a:buFont typeface="+mj-lt"/>
              <a:buAutoNum type="arabicPeriod"/>
            </a:pPr>
            <a:r>
              <a:rPr lang="it-IT" sz="1100" b="1" i="0" kern="1200" dirty="0">
                <a:solidFill>
                  <a:schemeClr val="tx1"/>
                </a:solidFill>
                <a:effectLst/>
                <a:latin typeface="+mn-lt"/>
                <a:ea typeface="+mn-ea"/>
                <a:cs typeface="+mn-cs"/>
              </a:rPr>
              <a:t>Diagnosi</a:t>
            </a:r>
          </a:p>
          <a:p>
            <a:pPr marL="228600" indent="-228600">
              <a:buFont typeface="+mj-lt"/>
              <a:buAutoNum type="arabicPeriod"/>
            </a:pPr>
            <a:r>
              <a:rPr lang="it-IT" sz="1100" b="1" i="0" kern="1200" dirty="0">
                <a:solidFill>
                  <a:schemeClr val="tx1"/>
                </a:solidFill>
                <a:effectLst/>
                <a:latin typeface="+mn-lt"/>
                <a:ea typeface="+mn-ea"/>
                <a:cs typeface="+mn-cs"/>
              </a:rPr>
              <a:t>Trattamento</a:t>
            </a:r>
          </a:p>
          <a:p>
            <a:pPr marL="228600" indent="-228600">
              <a:buFont typeface="+mj-lt"/>
              <a:buAutoNum type="arabicPeriod"/>
            </a:pPr>
            <a:r>
              <a:rPr lang="it-IT" sz="1100" b="1" i="0" kern="1200" dirty="0">
                <a:solidFill>
                  <a:schemeClr val="tx1"/>
                </a:solidFill>
                <a:effectLst/>
                <a:latin typeface="+mn-lt"/>
                <a:ea typeface="+mn-ea"/>
                <a:cs typeface="+mn-cs"/>
              </a:rPr>
              <a:t>Fine vita</a:t>
            </a:r>
          </a:p>
          <a:p>
            <a:pPr marL="171450" indent="-171450">
              <a:buFont typeface="Arial" panose="020B0604020202020204" pitchFamily="34" charset="0"/>
              <a:buChar char="•"/>
            </a:pPr>
            <a:endParaRPr lang="it-IT" sz="1100" b="1" i="0" kern="1200" dirty="0">
              <a:solidFill>
                <a:schemeClr val="tx1"/>
              </a:solidFill>
              <a:effectLst/>
              <a:latin typeface="+mn-lt"/>
              <a:ea typeface="+mn-ea"/>
              <a:cs typeface="+mn-cs"/>
            </a:endParaRPr>
          </a:p>
          <a:p>
            <a:pPr marL="0" indent="0">
              <a:buFont typeface="Arial" panose="020B0604020202020204" pitchFamily="34" charset="0"/>
              <a:buNone/>
            </a:pPr>
            <a:r>
              <a:rPr lang="it-IT" sz="1100" b="1" i="0" kern="1200" dirty="0">
                <a:solidFill>
                  <a:schemeClr val="tx1"/>
                </a:solidFill>
                <a:effectLst/>
                <a:latin typeface="+mn-lt"/>
                <a:ea typeface="+mn-ea"/>
                <a:cs typeface="+mn-cs"/>
              </a:rPr>
              <a:t>1. Rispetto alla diagnosi si misura l’appropriatezza prescrittiva dei </a:t>
            </a:r>
            <a:r>
              <a:rPr lang="it-IT" sz="1100" b="1" i="0" kern="1200" dirty="0" err="1">
                <a:solidFill>
                  <a:schemeClr val="tx1"/>
                </a:solidFill>
                <a:effectLst/>
                <a:latin typeface="+mn-lt"/>
                <a:ea typeface="+mn-ea"/>
                <a:cs typeface="+mn-cs"/>
              </a:rPr>
              <a:t>biomarcatori</a:t>
            </a:r>
            <a:r>
              <a:rPr lang="it-IT" sz="1100" b="1" i="0" kern="1200" dirty="0">
                <a:solidFill>
                  <a:schemeClr val="tx1"/>
                </a:solidFill>
                <a:effectLst/>
                <a:latin typeface="+mn-lt"/>
                <a:ea typeface="+mn-ea"/>
                <a:cs typeface="+mn-cs"/>
              </a:rPr>
              <a:t> tumorali. Utili per monitorare un’eventuale recidiva dopo il tumore primario</a:t>
            </a:r>
            <a:r>
              <a:rPr lang="it-IT" sz="1100" b="0" i="0" kern="1200" dirty="0">
                <a:solidFill>
                  <a:schemeClr val="tx1"/>
                </a:solidFill>
                <a:effectLst/>
                <a:latin typeface="+mn-lt"/>
                <a:ea typeface="+mn-ea"/>
                <a:cs typeface="+mn-cs"/>
              </a:rPr>
              <a:t>. </a:t>
            </a:r>
          </a:p>
          <a:p>
            <a:pPr marL="0" indent="0">
              <a:buFont typeface="Arial" panose="020B0604020202020204" pitchFamily="34" charset="0"/>
              <a:buNone/>
            </a:pPr>
            <a:r>
              <a:rPr lang="it-IT" sz="1100" b="0" i="0" kern="1200" dirty="0">
                <a:solidFill>
                  <a:schemeClr val="tx1"/>
                </a:solidFill>
                <a:effectLst/>
                <a:latin typeface="+mn-lt"/>
                <a:ea typeface="+mn-ea"/>
                <a:cs typeface="+mn-cs"/>
              </a:rPr>
              <a:t>La nostra appropriatezza prescrittiva è molto buona a confronto con le altre regioni d’Italia.</a:t>
            </a:r>
          </a:p>
          <a:p>
            <a:pPr marL="0" indent="0">
              <a:buFont typeface="Arial" panose="020B0604020202020204" pitchFamily="34" charset="0"/>
              <a:buNone/>
            </a:pPr>
            <a:r>
              <a:rPr lang="it-IT" sz="1100" b="1" i="0" kern="1200" dirty="0">
                <a:solidFill>
                  <a:schemeClr val="tx1"/>
                </a:solidFill>
                <a:effectLst/>
                <a:latin typeface="+mn-lt"/>
                <a:ea typeface="+mn-ea"/>
                <a:cs typeface="+mn-cs"/>
              </a:rPr>
              <a:t>2. Rispetto al trattamento</a:t>
            </a:r>
            <a:r>
              <a:rPr lang="it-IT" sz="1100" b="0" i="0" kern="1200" dirty="0">
                <a:solidFill>
                  <a:schemeClr val="tx1"/>
                </a:solidFill>
                <a:effectLst/>
                <a:latin typeface="+mn-lt"/>
                <a:ea typeface="+mn-ea"/>
                <a:cs typeface="+mn-cs"/>
              </a:rPr>
              <a:t> sono calcolati indicatori su </a:t>
            </a:r>
          </a:p>
          <a:p>
            <a:pPr marL="228600" indent="-228600">
              <a:buFont typeface="+mj-lt"/>
              <a:buAutoNum type="alphaLcPeriod"/>
            </a:pPr>
            <a:r>
              <a:rPr lang="it-IT" sz="1100" b="0" i="0" kern="1200" dirty="0">
                <a:solidFill>
                  <a:schemeClr val="tx1"/>
                </a:solidFill>
                <a:effectLst/>
                <a:latin typeface="+mn-lt"/>
                <a:ea typeface="+mn-ea"/>
                <a:cs typeface="+mn-cs"/>
              </a:rPr>
              <a:t>Tempi di attesa per intervento chirurgico per tumore </a:t>
            </a:r>
          </a:p>
          <a:p>
            <a:pPr marL="228600" indent="-228600">
              <a:buFont typeface="+mj-lt"/>
              <a:buAutoNum type="alphaLcPeriod"/>
            </a:pPr>
            <a:r>
              <a:rPr lang="it-IT" sz="1100" b="0" i="0" kern="1200" dirty="0">
                <a:solidFill>
                  <a:schemeClr val="tx1"/>
                </a:solidFill>
                <a:effectLst/>
                <a:latin typeface="+mn-lt"/>
                <a:ea typeface="+mn-ea"/>
                <a:cs typeface="+mn-cs"/>
              </a:rPr>
              <a:t>Volumi</a:t>
            </a:r>
          </a:p>
          <a:p>
            <a:pPr marL="228600" indent="-228600">
              <a:buFont typeface="+mj-lt"/>
              <a:buAutoNum type="alphaLcPeriod"/>
            </a:pPr>
            <a:r>
              <a:rPr lang="it-IT" sz="1100" b="0" i="0" kern="1200" dirty="0">
                <a:solidFill>
                  <a:schemeClr val="tx1"/>
                </a:solidFill>
                <a:effectLst/>
                <a:latin typeface="+mn-lt"/>
                <a:ea typeface="+mn-ea"/>
                <a:cs typeface="+mn-cs"/>
              </a:rPr>
              <a:t>Approcci chirurgici (sempre meno invasivi) </a:t>
            </a:r>
          </a:p>
          <a:p>
            <a:pPr marL="171450" indent="-171450">
              <a:buFont typeface="Arial" panose="020B0604020202020204" pitchFamily="34" charset="0"/>
              <a:buChar char="•"/>
            </a:pPr>
            <a:endParaRPr lang="it-IT" sz="1100" b="0" i="0" kern="1200" dirty="0">
              <a:solidFill>
                <a:schemeClr val="tx1"/>
              </a:solidFill>
              <a:effectLst/>
              <a:latin typeface="+mn-lt"/>
              <a:ea typeface="+mn-ea"/>
              <a:cs typeface="+mn-cs"/>
            </a:endParaRPr>
          </a:p>
          <a:p>
            <a:pPr marL="0" indent="0">
              <a:buFont typeface="Arial" panose="020B0604020202020204" pitchFamily="34" charset="0"/>
              <a:buNone/>
            </a:pPr>
            <a:r>
              <a:rPr lang="it-IT" sz="1100" b="1" i="0" kern="1200" dirty="0">
                <a:solidFill>
                  <a:schemeClr val="tx1"/>
                </a:solidFill>
                <a:effectLst/>
                <a:latin typeface="+mn-lt"/>
                <a:ea typeface="+mn-ea"/>
                <a:cs typeface="+mn-cs"/>
              </a:rPr>
              <a:t>a. Ottime performance per i tempi di attesa</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it-IT" sz="1100" b="1" i="0" kern="1200" dirty="0">
                <a:solidFill>
                  <a:schemeClr val="tx1"/>
                </a:solidFill>
                <a:effectLst/>
                <a:latin typeface="+mn-lt"/>
                <a:ea typeface="+mn-ea"/>
                <a:cs typeface="+mn-cs"/>
              </a:rPr>
              <a:t>b.  In via di miglioramento la </a:t>
            </a:r>
            <a:r>
              <a:rPr lang="it-IT" sz="1100" b="1" i="0" kern="1200" dirty="0" err="1">
                <a:solidFill>
                  <a:schemeClr val="tx1"/>
                </a:solidFill>
                <a:effectLst/>
                <a:latin typeface="+mn-lt"/>
                <a:ea typeface="+mn-ea"/>
                <a:cs typeface="+mn-cs"/>
              </a:rPr>
              <a:t>la</a:t>
            </a:r>
            <a:r>
              <a:rPr lang="it-IT" sz="1100" b="1" i="0" kern="1200" dirty="0">
                <a:solidFill>
                  <a:schemeClr val="tx1"/>
                </a:solidFill>
                <a:effectLst/>
                <a:latin typeface="+mn-lt"/>
                <a:ea typeface="+mn-ea"/>
                <a:cs typeface="+mn-cs"/>
              </a:rPr>
              <a:t> dispersione</a:t>
            </a:r>
            <a:r>
              <a:rPr lang="it-IT" sz="1100" b="0" i="0" kern="1200" dirty="0">
                <a:solidFill>
                  <a:schemeClr val="tx1"/>
                </a:solidFill>
                <a:effectLst/>
                <a:latin typeface="+mn-lt"/>
                <a:ea typeface="+mn-ea"/>
                <a:cs typeface="+mn-cs"/>
              </a:rPr>
              <a:t>, ossia di quanto il volume erogato si discosta dalla soglia </a:t>
            </a:r>
            <a:r>
              <a:rPr lang="it-IT" sz="1100" b="1" i="0" kern="1200" dirty="0">
                <a:solidFill>
                  <a:schemeClr val="tx1"/>
                </a:solidFill>
                <a:effectLst/>
                <a:latin typeface="+mn-lt"/>
                <a:ea typeface="+mn-ea"/>
                <a:cs typeface="+mn-cs"/>
              </a:rPr>
              <a:t>stabilita dal Ministero (150 mammella e 50 prostata).</a:t>
            </a:r>
            <a:endParaRPr lang="it-IT" sz="1100" b="0" i="0" kern="1200" dirty="0">
              <a:solidFill>
                <a:schemeClr val="tx1"/>
              </a:solidFill>
              <a:effectLst/>
              <a:latin typeface="+mn-lt"/>
              <a:ea typeface="+mn-ea"/>
              <a:cs typeface="+mn-cs"/>
            </a:endParaRPr>
          </a:p>
          <a:p>
            <a:pPr marL="0" indent="0">
              <a:buFont typeface="Arial" panose="020B0604020202020204" pitchFamily="34" charset="0"/>
              <a:buNone/>
            </a:pPr>
            <a:r>
              <a:rPr lang="it-IT" sz="1100" b="1" i="0" kern="1200" dirty="0">
                <a:solidFill>
                  <a:schemeClr val="tx1"/>
                </a:solidFill>
                <a:effectLst/>
                <a:latin typeface="+mn-lt"/>
                <a:ea typeface="+mn-ea"/>
                <a:cs typeface="+mn-cs"/>
              </a:rPr>
              <a:t>questione volumi</a:t>
            </a:r>
          </a:p>
          <a:p>
            <a:pPr marL="0" indent="0">
              <a:buFont typeface="Arial" panose="020B0604020202020204" pitchFamily="34" charset="0"/>
              <a:buNone/>
            </a:pPr>
            <a:endParaRPr lang="it-IT" sz="1100" b="1" i="0" kern="1200" dirty="0">
              <a:solidFill>
                <a:schemeClr val="tx1"/>
              </a:solidFill>
              <a:effectLst/>
              <a:latin typeface="+mn-lt"/>
              <a:ea typeface="+mn-ea"/>
              <a:cs typeface="+mn-cs"/>
            </a:endParaRPr>
          </a:p>
          <a:p>
            <a:r>
              <a:rPr lang="it-IT" sz="1100" b="0" i="0" u="none" strike="noStrike" kern="1200" baseline="0" dirty="0">
                <a:solidFill>
                  <a:schemeClr val="tx1"/>
                </a:solidFill>
                <a:latin typeface="+mn-lt"/>
                <a:ea typeface="+mn-ea"/>
                <a:cs typeface="+mn-cs"/>
              </a:rPr>
              <a:t>Per molte attività ospedaliere è provato che esiste un’associazione tra volumi di attività e migliori esiti delle cure (ad esempio mortalità a 30 giorni, complicanze od altri esiti). </a:t>
            </a:r>
            <a:r>
              <a:rPr lang="it-IT" sz="1100" b="1" i="0" u="none" strike="noStrike" kern="1200" baseline="0" dirty="0" err="1">
                <a:solidFill>
                  <a:schemeClr val="tx1"/>
                </a:solidFill>
                <a:latin typeface="+mn-lt"/>
                <a:ea typeface="+mn-ea"/>
                <a:cs typeface="+mn-cs"/>
              </a:rPr>
              <a:t>Ció</a:t>
            </a:r>
            <a:r>
              <a:rPr lang="it-IT" sz="1100" b="1" i="0" u="none" strike="noStrike" kern="1200" baseline="0" dirty="0">
                <a:solidFill>
                  <a:schemeClr val="tx1"/>
                </a:solidFill>
                <a:latin typeface="+mn-lt"/>
                <a:ea typeface="+mn-ea"/>
                <a:cs typeface="+mn-cs"/>
              </a:rPr>
              <a:t> vale ad esempio per la chirurgia oncologia. </a:t>
            </a:r>
          </a:p>
          <a:p>
            <a:r>
              <a:rPr lang="it-IT" sz="1100" b="1" i="0" u="none" strike="noStrike" kern="1200" baseline="0" dirty="0">
                <a:solidFill>
                  <a:schemeClr val="tx1"/>
                </a:solidFill>
                <a:latin typeface="+mn-lt"/>
                <a:ea typeface="+mn-ea"/>
                <a:cs typeface="+mn-cs"/>
              </a:rPr>
              <a:t>Il Ministero ha individuato delle soglie minime (150 per tumore alla mammella e 50 per tumore alla prostata).</a:t>
            </a:r>
          </a:p>
          <a:p>
            <a:r>
              <a:rPr lang="it-IT" sz="1100" b="0" i="0" kern="1200" dirty="0">
                <a:solidFill>
                  <a:schemeClr val="tx1"/>
                </a:solidFill>
                <a:effectLst/>
                <a:latin typeface="+mn-lt"/>
                <a:ea typeface="+mn-ea"/>
                <a:cs typeface="+mn-cs"/>
              </a:rPr>
              <a:t>Si misura sia:</a:t>
            </a:r>
          </a:p>
          <a:p>
            <a:pPr marL="228600" indent="-228600">
              <a:buFont typeface="+mj-lt"/>
              <a:buAutoNum type="alphaLcPeriod"/>
            </a:pPr>
            <a:r>
              <a:rPr lang="it-IT" sz="1100" b="1" i="0" kern="1200" dirty="0">
                <a:solidFill>
                  <a:schemeClr val="tx1"/>
                </a:solidFill>
                <a:effectLst/>
                <a:latin typeface="+mn-lt"/>
                <a:ea typeface="+mn-ea"/>
                <a:cs typeface="+mn-cs"/>
              </a:rPr>
              <a:t>la % di ricoveri per tumore della mammella/prostata </a:t>
            </a:r>
            <a:r>
              <a:rPr lang="it-IT" sz="1100" b="0" i="0" kern="1200" dirty="0">
                <a:solidFill>
                  <a:schemeClr val="tx1"/>
                </a:solidFill>
                <a:effectLst/>
                <a:latin typeface="+mn-lt"/>
                <a:ea typeface="+mn-ea"/>
                <a:cs typeface="+mn-cs"/>
              </a:rPr>
              <a:t>effettuati in reparti che eseguono </a:t>
            </a:r>
            <a:r>
              <a:rPr lang="it-IT" sz="1100" b="1" i="0" kern="1200" dirty="0">
                <a:solidFill>
                  <a:schemeClr val="tx1"/>
                </a:solidFill>
                <a:effectLst/>
                <a:latin typeface="+mn-lt"/>
                <a:ea typeface="+mn-ea"/>
                <a:cs typeface="+mn-cs"/>
              </a:rPr>
              <a:t>un numero di interventi chirurgici superiore al valore soglia</a:t>
            </a:r>
            <a:r>
              <a:rPr lang="it-IT" sz="1100" b="0" i="0" kern="1200" dirty="0">
                <a:solidFill>
                  <a:schemeClr val="tx1"/>
                </a:solidFill>
                <a:effectLst/>
                <a:latin typeface="+mn-lt"/>
                <a:ea typeface="+mn-ea"/>
                <a:cs typeface="+mn-cs"/>
              </a:rPr>
              <a:t> </a:t>
            </a:r>
            <a:r>
              <a:rPr lang="it-IT" sz="1100" b="1" i="0" kern="1200" dirty="0">
                <a:solidFill>
                  <a:schemeClr val="tx1"/>
                </a:solidFill>
                <a:effectLst/>
                <a:latin typeface="+mn-lt"/>
                <a:ea typeface="+mn-ea"/>
                <a:cs typeface="+mn-cs"/>
              </a:rPr>
              <a:t>(150/50/anno) </a:t>
            </a:r>
            <a:r>
              <a:rPr lang="it-IT" sz="1100" b="0" i="0" kern="1200" dirty="0">
                <a:solidFill>
                  <a:schemeClr val="tx1"/>
                </a:solidFill>
                <a:effectLst/>
                <a:latin typeface="+mn-lt"/>
                <a:ea typeface="+mn-ea"/>
                <a:cs typeface="+mn-cs"/>
              </a:rPr>
              <a:t>rispetto al totale degli interventi per tumore della mammella/prostata erogati,  che </a:t>
            </a:r>
          </a:p>
          <a:p>
            <a:pPr marL="228600" indent="-228600">
              <a:buFont typeface="+mj-lt"/>
              <a:buAutoNum type="alphaLcPeriod"/>
            </a:pPr>
            <a:r>
              <a:rPr lang="it-IT" sz="1100" b="1" i="0" kern="1200" dirty="0">
                <a:solidFill>
                  <a:schemeClr val="tx1"/>
                </a:solidFill>
                <a:effectLst/>
                <a:latin typeface="+mn-lt"/>
                <a:ea typeface="+mn-ea"/>
                <a:cs typeface="+mn-cs"/>
              </a:rPr>
              <a:t>la dispersione</a:t>
            </a:r>
            <a:r>
              <a:rPr lang="it-IT" sz="1100" b="0" i="0" kern="1200" dirty="0">
                <a:solidFill>
                  <a:schemeClr val="tx1"/>
                </a:solidFill>
                <a:effectLst/>
                <a:latin typeface="+mn-lt"/>
                <a:ea typeface="+mn-ea"/>
                <a:cs typeface="+mn-cs"/>
              </a:rPr>
              <a:t>, ossia di quanto il volume erogato si discosta dalla soglia </a:t>
            </a:r>
            <a:r>
              <a:rPr lang="it-IT" sz="1100" b="1" i="0" kern="1200" dirty="0">
                <a:solidFill>
                  <a:schemeClr val="tx1"/>
                </a:solidFill>
                <a:effectLst/>
                <a:latin typeface="+mn-lt"/>
                <a:ea typeface="+mn-ea"/>
                <a:cs typeface="+mn-cs"/>
              </a:rPr>
              <a:t>stabilita.</a:t>
            </a:r>
            <a:endParaRPr lang="it-IT" sz="1100" b="0" i="0" kern="1200" dirty="0">
              <a:solidFill>
                <a:schemeClr val="tx1"/>
              </a:solidFill>
              <a:effectLst/>
              <a:latin typeface="+mn-lt"/>
              <a:ea typeface="+mn-ea"/>
              <a:cs typeface="+mn-cs"/>
            </a:endParaRPr>
          </a:p>
          <a:p>
            <a:endParaRPr lang="it-IT" sz="11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100" b="1" i="0" kern="1200" dirty="0">
                <a:solidFill>
                  <a:schemeClr val="tx1"/>
                </a:solidFill>
                <a:effectLst/>
                <a:latin typeface="+mn-lt"/>
                <a:ea typeface="+mn-ea"/>
                <a:cs typeface="+mn-cs"/>
              </a:rPr>
              <a:t>c. </a:t>
            </a:r>
            <a:r>
              <a:rPr lang="it-IT" sz="1100" b="0" i="0" kern="1200" dirty="0">
                <a:solidFill>
                  <a:schemeClr val="tx1"/>
                </a:solidFill>
                <a:effectLst/>
                <a:latin typeface="+mn-lt"/>
                <a:ea typeface="+mn-ea"/>
                <a:cs typeface="+mn-cs"/>
              </a:rPr>
              <a:t>Rispetto all’approccio chirurgico </a:t>
            </a:r>
            <a:r>
              <a:rPr lang="it-IT" sz="1100" b="1" i="0" kern="1200" dirty="0">
                <a:solidFill>
                  <a:schemeClr val="tx1"/>
                </a:solidFill>
                <a:effectLst/>
                <a:latin typeface="+mn-lt"/>
                <a:ea typeface="+mn-ea"/>
                <a:cs typeface="+mn-cs"/>
              </a:rPr>
              <a:t>gli indicatori  hanno l’obiettivo di valutare l’uso di trattamenti sempre meno invasivi e conservativi.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100" b="0" i="0" kern="1200" dirty="0">
                <a:solidFill>
                  <a:schemeClr val="tx1"/>
                </a:solidFill>
                <a:effectLst/>
                <a:latin typeface="+mn-lt"/>
                <a:ea typeface="+mn-ea"/>
                <a:cs typeface="+mn-cs"/>
              </a:rPr>
              <a:t>Ad esempio nel tumore alla mammella </a:t>
            </a:r>
            <a:r>
              <a:rPr lang="it-IT" sz="1100" b="1" i="0" kern="1200" dirty="0">
                <a:solidFill>
                  <a:schemeClr val="tx1"/>
                </a:solidFill>
                <a:effectLst/>
                <a:latin typeface="+mn-lt"/>
                <a:ea typeface="+mn-ea"/>
                <a:cs typeface="+mn-cs"/>
              </a:rPr>
              <a:t>per valutare la qualità del trattamento chirurgico si rapportano gli interventi chirurgici conservativi e che prevedono la ricostruzione rispetto alle mastectomie, ossia all’asportazione totale</a:t>
            </a:r>
            <a:r>
              <a:rPr lang="it-IT" sz="1100" b="0" i="0" kern="1200" dirty="0">
                <a:solidFill>
                  <a:schemeClr val="tx1"/>
                </a:solidFill>
                <a:effectLst/>
                <a:latin typeface="+mn-lt"/>
                <a:ea typeface="+mn-ea"/>
                <a:cs typeface="+mn-cs"/>
              </a:rPr>
              <a:t> (</a:t>
            </a:r>
            <a:r>
              <a:rPr lang="it-IT" sz="1100" b="1" i="0" kern="1200" dirty="0">
                <a:solidFill>
                  <a:schemeClr val="tx1"/>
                </a:solidFill>
                <a:effectLst/>
                <a:latin typeface="+mn-lt"/>
                <a:ea typeface="+mn-ea"/>
                <a:cs typeface="+mn-cs"/>
              </a:rPr>
              <a:t>% di interventi conservativi e </a:t>
            </a:r>
            <a:r>
              <a:rPr lang="it-IT" sz="1100" b="1" i="0" kern="1200" dirty="0" err="1">
                <a:solidFill>
                  <a:schemeClr val="tx1"/>
                </a:solidFill>
                <a:effectLst/>
                <a:latin typeface="+mn-lt"/>
                <a:ea typeface="+mn-ea"/>
                <a:cs typeface="+mn-cs"/>
              </a:rPr>
              <a:t>nipple-skin</a:t>
            </a:r>
            <a:r>
              <a:rPr lang="it-IT" sz="1100" b="1" i="0" kern="1200" dirty="0">
                <a:solidFill>
                  <a:schemeClr val="tx1"/>
                </a:solidFill>
                <a:effectLst/>
                <a:latin typeface="+mn-lt"/>
                <a:ea typeface="+mn-ea"/>
                <a:cs typeface="+mn-cs"/>
              </a:rPr>
              <a:t> </a:t>
            </a:r>
            <a:r>
              <a:rPr lang="it-IT" sz="1100" b="1" i="0" kern="1200" dirty="0" err="1">
                <a:solidFill>
                  <a:schemeClr val="tx1"/>
                </a:solidFill>
                <a:effectLst/>
                <a:latin typeface="+mn-lt"/>
                <a:ea typeface="+mn-ea"/>
                <a:cs typeface="+mn-cs"/>
              </a:rPr>
              <a:t>sparing</a:t>
            </a:r>
            <a:r>
              <a:rPr lang="it-IT" sz="1100" b="1" i="0" kern="1200" dirty="0">
                <a:solidFill>
                  <a:schemeClr val="tx1"/>
                </a:solidFill>
                <a:effectLst/>
                <a:latin typeface="+mn-lt"/>
                <a:ea typeface="+mn-ea"/>
                <a:cs typeface="+mn-cs"/>
              </a:rPr>
              <a:t>-ricostruttivi alla mammella per tumore maligno)</a:t>
            </a:r>
          </a:p>
          <a:p>
            <a:pPr marL="0" marR="0" lvl="0" indent="0" algn="l" defTabSz="914400" rtl="0" eaLnBrk="0" fontAlgn="base" latinLnBrk="0" hangingPunct="0">
              <a:lnSpc>
                <a:spcPct val="100000"/>
              </a:lnSpc>
              <a:spcBef>
                <a:spcPct val="30000"/>
              </a:spcBef>
              <a:spcAft>
                <a:spcPct val="0"/>
              </a:spcAft>
              <a:buClrTx/>
              <a:buSzTx/>
              <a:buFontTx/>
              <a:buNone/>
              <a:tabLst/>
              <a:defRPr/>
            </a:pPr>
            <a:br>
              <a:rPr lang="it-IT" sz="1100" dirty="0"/>
            </a:br>
            <a:r>
              <a:rPr lang="it-IT" sz="1100" b="1" i="0" kern="1200" dirty="0">
                <a:solidFill>
                  <a:schemeClr val="tx1"/>
                </a:solidFill>
                <a:effectLst/>
                <a:latin typeface="+mn-lt"/>
                <a:ea typeface="+mn-ea"/>
                <a:cs typeface="+mn-cs"/>
              </a:rPr>
              <a:t>% di donne che eseguono l'asportazione del linfonodo sentinella.</a:t>
            </a:r>
          </a:p>
          <a:p>
            <a:r>
              <a:rPr lang="it-IT" sz="1100" b="0" i="0" kern="1200" dirty="0">
                <a:solidFill>
                  <a:schemeClr val="tx1"/>
                </a:solidFill>
                <a:effectLst/>
                <a:latin typeface="+mn-lt"/>
                <a:ea typeface="+mn-ea"/>
                <a:cs typeface="+mn-cs"/>
              </a:rPr>
              <a:t>L'indicatore misura la %  di </a:t>
            </a:r>
            <a:r>
              <a:rPr lang="it-IT" sz="1100" b="1" i="0" kern="1200" dirty="0">
                <a:solidFill>
                  <a:schemeClr val="tx1"/>
                </a:solidFill>
                <a:effectLst/>
                <a:latin typeface="+mn-lt"/>
                <a:ea typeface="+mn-ea"/>
                <a:cs typeface="+mn-cs"/>
              </a:rPr>
              <a:t>donne sottoposte ad asportazione del linfonodo sentinella </a:t>
            </a:r>
            <a:r>
              <a:rPr lang="it-IT" sz="1100" b="0" i="0" kern="1200" dirty="0">
                <a:solidFill>
                  <a:schemeClr val="tx1"/>
                </a:solidFill>
                <a:effectLst/>
                <a:latin typeface="+mn-lt"/>
                <a:ea typeface="+mn-ea"/>
                <a:cs typeface="+mn-cs"/>
              </a:rPr>
              <a:t>contestualmente al ricovero per intervento chirurgico per tumore al seno.  La biopsia del Linfonodo Sentinella (SLNB) aiuta a fare poi una </a:t>
            </a:r>
            <a:r>
              <a:rPr lang="it-IT" sz="1100" b="0" i="0" kern="1200" dirty="0" err="1">
                <a:solidFill>
                  <a:schemeClr val="tx1"/>
                </a:solidFill>
                <a:effectLst/>
                <a:latin typeface="+mn-lt"/>
                <a:ea typeface="+mn-ea"/>
                <a:cs typeface="+mn-cs"/>
              </a:rPr>
              <a:t>piú</a:t>
            </a:r>
            <a:r>
              <a:rPr lang="it-IT" sz="1100" b="0" i="0" kern="1200" dirty="0">
                <a:solidFill>
                  <a:schemeClr val="tx1"/>
                </a:solidFill>
                <a:effectLst/>
                <a:latin typeface="+mn-lt"/>
                <a:ea typeface="+mn-ea"/>
                <a:cs typeface="+mn-cs"/>
              </a:rPr>
              <a:t> corretta </a:t>
            </a:r>
            <a:r>
              <a:rPr lang="it-IT" sz="1100" b="0" i="0" kern="1200" dirty="0" err="1">
                <a:solidFill>
                  <a:schemeClr val="tx1"/>
                </a:solidFill>
                <a:effectLst/>
                <a:latin typeface="+mn-lt"/>
                <a:ea typeface="+mn-ea"/>
                <a:cs typeface="+mn-cs"/>
              </a:rPr>
              <a:t>stadiazione</a:t>
            </a:r>
            <a:r>
              <a:rPr lang="it-IT" sz="1100" b="0" i="0" kern="1200" dirty="0">
                <a:solidFill>
                  <a:schemeClr val="tx1"/>
                </a:solidFill>
                <a:effectLst/>
                <a:latin typeface="+mn-lt"/>
                <a:ea typeface="+mn-ea"/>
                <a:cs typeface="+mn-cs"/>
              </a:rPr>
              <a:t> del tumore e a pianificare i trattamenti post-chirurgici.</a:t>
            </a:r>
          </a:p>
          <a:p>
            <a:endParaRPr lang="it-IT" sz="1100" b="0" i="0" kern="1200" dirty="0">
              <a:solidFill>
                <a:schemeClr val="tx1"/>
              </a:solidFill>
              <a:effectLst/>
              <a:latin typeface="+mn-lt"/>
              <a:ea typeface="+mn-ea"/>
              <a:cs typeface="+mn-cs"/>
            </a:endParaRPr>
          </a:p>
          <a:p>
            <a:r>
              <a:rPr lang="it-IT" sz="1100" b="1" i="0" kern="1200" dirty="0">
                <a:solidFill>
                  <a:schemeClr val="tx1"/>
                </a:solidFill>
                <a:effectLst/>
                <a:latin typeface="+mn-lt"/>
                <a:ea typeface="+mn-ea"/>
                <a:cs typeface="+mn-cs"/>
              </a:rPr>
              <a:t>3. Ottima la presa in carico dalla cure palliative: tempestiva e appropriata</a:t>
            </a:r>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26</a:t>
            </a:fld>
            <a:endParaRPr lang="de-DE"/>
          </a:p>
        </p:txBody>
      </p:sp>
    </p:spTree>
    <p:extLst>
      <p:ext uri="{BB962C8B-B14F-4D97-AF65-F5344CB8AC3E}">
        <p14:creationId xmlns:p14="http://schemas.microsoft.com/office/powerpoint/2010/main" val="2718291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a:extLst>
              <a:ext uri="{FF2B5EF4-FFF2-40B4-BE49-F238E27FC236}">
                <a16:creationId xmlns:a16="http://schemas.microsoft.com/office/drawing/2014/main" id="{818B3E42-F489-48A7-B54A-0A06A6290A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Segnaposto note 2">
            <a:extLst>
              <a:ext uri="{FF2B5EF4-FFF2-40B4-BE49-F238E27FC236}">
                <a16:creationId xmlns:a16="http://schemas.microsoft.com/office/drawing/2014/main" id="{721D3ACE-5A8E-4638-89EE-1B4B00E069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it-IT" altLang="de-DE"/>
          </a:p>
          <a:p>
            <a:pPr>
              <a:lnSpc>
                <a:spcPct val="90000"/>
              </a:lnSpc>
            </a:pPr>
            <a:endParaRPr lang="it-IT" altLang="de-DE"/>
          </a:p>
          <a:p>
            <a:pPr>
              <a:lnSpc>
                <a:spcPct val="90000"/>
              </a:lnSpc>
            </a:pPr>
            <a:endParaRPr lang="it-IT" altLang="de-DE"/>
          </a:p>
        </p:txBody>
      </p:sp>
      <p:sp>
        <p:nvSpPr>
          <p:cNvPr id="52228" name="Segnaposto numero diapositiva 3">
            <a:extLst>
              <a:ext uri="{FF2B5EF4-FFF2-40B4-BE49-F238E27FC236}">
                <a16:creationId xmlns:a16="http://schemas.microsoft.com/office/drawing/2014/main" id="{46EEC19B-10FF-4633-AFAE-D32F5AFF6DD6}"/>
              </a:ext>
            </a:extLst>
          </p:cNvPr>
          <p:cNvSpPr txBox="1">
            <a:spLocks noGrp="1"/>
          </p:cNvSpPr>
          <p:nvPr/>
        </p:nvSpPr>
        <p:spPr bwMode="auto">
          <a:xfrm>
            <a:off x="3856038" y="9442450"/>
            <a:ext cx="29511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8" tIns="45784" rIns="91568" bIns="45784" anchor="b"/>
          <a:lstStyle>
            <a:lvl1pPr defTabSz="915988" eaLnBrk="0" hangingPunct="0">
              <a:defRPr sz="2100">
                <a:solidFill>
                  <a:schemeClr val="tx1"/>
                </a:solidFill>
                <a:latin typeface="Arial" panose="020B0604020202020204" pitchFamily="34" charset="0"/>
                <a:cs typeface="Arial" panose="020B0604020202020204" pitchFamily="34" charset="0"/>
              </a:defRPr>
            </a:lvl1pPr>
            <a:lvl2pPr marL="742950" indent="-285750" defTabSz="915988" eaLnBrk="0" hangingPunct="0">
              <a:defRPr sz="2100">
                <a:solidFill>
                  <a:schemeClr val="tx1"/>
                </a:solidFill>
                <a:latin typeface="Arial" panose="020B0604020202020204" pitchFamily="34" charset="0"/>
                <a:cs typeface="Arial" panose="020B0604020202020204" pitchFamily="34" charset="0"/>
              </a:defRPr>
            </a:lvl2pPr>
            <a:lvl3pPr marL="1143000" indent="-228600" defTabSz="915988" eaLnBrk="0" hangingPunct="0">
              <a:defRPr sz="2100">
                <a:solidFill>
                  <a:schemeClr val="tx1"/>
                </a:solidFill>
                <a:latin typeface="Arial" panose="020B0604020202020204" pitchFamily="34" charset="0"/>
                <a:cs typeface="Arial" panose="020B0604020202020204" pitchFamily="34" charset="0"/>
              </a:defRPr>
            </a:lvl3pPr>
            <a:lvl4pPr marL="1600200" indent="-228600" defTabSz="915988" eaLnBrk="0" hangingPunct="0">
              <a:defRPr sz="2100">
                <a:solidFill>
                  <a:schemeClr val="tx1"/>
                </a:solidFill>
                <a:latin typeface="Arial" panose="020B0604020202020204" pitchFamily="34" charset="0"/>
                <a:cs typeface="Arial" panose="020B0604020202020204" pitchFamily="34" charset="0"/>
              </a:defRPr>
            </a:lvl4pPr>
            <a:lvl5pPr marL="2057400" indent="-228600" defTabSz="915988" eaLnBrk="0" hangingPunct="0">
              <a:defRPr sz="2100">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r" eaLnBrk="1" hangingPunct="1"/>
            <a:fld id="{4275C626-4198-446B-AA03-436039501690}" type="slidenum">
              <a:rPr lang="de-DE" altLang="de-DE" sz="1200">
                <a:latin typeface="Calibri" panose="020F0502020204030204" pitchFamily="34" charset="0"/>
              </a:rPr>
              <a:pPr algn="r" eaLnBrk="1" hangingPunct="1"/>
              <a:t>27</a:t>
            </a:fld>
            <a:endParaRPr lang="de-DE" altLang="de-DE" sz="1200">
              <a:latin typeface="Calibri" panose="020F0502020204030204" pitchFamily="34" charset="0"/>
            </a:endParaRPr>
          </a:p>
        </p:txBody>
      </p:sp>
    </p:spTree>
    <p:extLst>
      <p:ext uri="{BB962C8B-B14F-4D97-AF65-F5344CB8AC3E}">
        <p14:creationId xmlns:p14="http://schemas.microsoft.com/office/powerpoint/2010/main" val="2290852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a:extLst>
              <a:ext uri="{FF2B5EF4-FFF2-40B4-BE49-F238E27FC236}">
                <a16:creationId xmlns:a16="http://schemas.microsoft.com/office/drawing/2014/main" id="{CE6F7005-114F-4C82-BD4F-9EAB39B25A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egnaposto note 2">
            <a:extLst>
              <a:ext uri="{FF2B5EF4-FFF2-40B4-BE49-F238E27FC236}">
                <a16:creationId xmlns:a16="http://schemas.microsoft.com/office/drawing/2014/main" id="{6022D088-3EB4-4BE3-BE20-DAFDAFBDD8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90000"/>
              </a:lnSpc>
              <a:spcBef>
                <a:spcPct val="30000"/>
              </a:spcBef>
              <a:spcAft>
                <a:spcPct val="0"/>
              </a:spcAft>
              <a:buClrTx/>
              <a:buSzTx/>
              <a:buFontTx/>
              <a:buNone/>
              <a:tabLst/>
              <a:defRPr/>
            </a:pPr>
            <a:r>
              <a:rPr lang="it-IT" sz="1100" kern="1200" dirty="0">
                <a:solidFill>
                  <a:schemeClr val="tx1"/>
                </a:solidFill>
                <a:effectLst/>
                <a:latin typeface="+mn-lt"/>
                <a:ea typeface="+mn-ea"/>
                <a:cs typeface="+mn-cs"/>
              </a:rPr>
              <a:t>La </a:t>
            </a:r>
            <a:r>
              <a:rPr lang="it-IT" sz="1100" b="1" kern="1200" dirty="0">
                <a:solidFill>
                  <a:schemeClr val="tx1"/>
                </a:solidFill>
                <a:effectLst/>
                <a:latin typeface="+mn-lt"/>
                <a:ea typeface="+mn-ea"/>
                <a:cs typeface="+mn-cs"/>
              </a:rPr>
              <a:t>riorganizzazione del territorio è un processo molto complesso </a:t>
            </a:r>
            <a:r>
              <a:rPr lang="it-IT" sz="1100" kern="1200" dirty="0">
                <a:solidFill>
                  <a:schemeClr val="tx1"/>
                </a:solidFill>
                <a:effectLst/>
                <a:latin typeface="+mn-lt"/>
                <a:ea typeface="+mn-ea"/>
                <a:cs typeface="+mn-cs"/>
              </a:rPr>
              <a:t>che porta a spostare  la programmazione degli interventi dall’ospedale alla comunità. Al centro del sistema vi sono </a:t>
            </a:r>
            <a:r>
              <a:rPr lang="it-IT" sz="1100" b="1" kern="1200" dirty="0">
                <a:solidFill>
                  <a:schemeClr val="tx1"/>
                </a:solidFill>
                <a:effectLst/>
                <a:latin typeface="+mn-lt"/>
                <a:ea typeface="+mn-ea"/>
                <a:cs typeface="+mn-cs"/>
              </a:rPr>
              <a:t>i cittadini più bisognosi </a:t>
            </a:r>
            <a:r>
              <a:rPr lang="it-IT" sz="1100" kern="1200" dirty="0">
                <a:solidFill>
                  <a:schemeClr val="tx1"/>
                </a:solidFill>
                <a:effectLst/>
                <a:latin typeface="+mn-lt"/>
                <a:ea typeface="+mn-ea"/>
                <a:cs typeface="+mn-cs"/>
              </a:rPr>
              <a:t>ed in difficoltà: </a:t>
            </a:r>
            <a:r>
              <a:rPr lang="it-IT" sz="1100" b="1" kern="1200" dirty="0">
                <a:solidFill>
                  <a:schemeClr val="tx1"/>
                </a:solidFill>
                <a:effectLst/>
                <a:latin typeface="+mn-lt"/>
                <a:ea typeface="+mn-ea"/>
                <a:cs typeface="+mn-cs"/>
              </a:rPr>
              <a:t>gli anziani</a:t>
            </a:r>
            <a:r>
              <a:rPr lang="it-IT" sz="1100" kern="1200" dirty="0">
                <a:solidFill>
                  <a:schemeClr val="tx1"/>
                </a:solidFill>
                <a:effectLst/>
                <a:latin typeface="+mn-lt"/>
                <a:ea typeface="+mn-ea"/>
                <a:cs typeface="+mn-cs"/>
              </a:rPr>
              <a:t>, i </a:t>
            </a:r>
            <a:r>
              <a:rPr lang="it-IT" sz="1100" b="1" kern="1200" dirty="0">
                <a:solidFill>
                  <a:schemeClr val="tx1"/>
                </a:solidFill>
                <a:effectLst/>
                <a:latin typeface="+mn-lt"/>
                <a:ea typeface="+mn-ea"/>
                <a:cs typeface="+mn-cs"/>
              </a:rPr>
              <a:t>pazienti con gravi patologie croniche</a:t>
            </a:r>
            <a:r>
              <a:rPr lang="it-IT" sz="1100" kern="1200" dirty="0">
                <a:solidFill>
                  <a:schemeClr val="tx1"/>
                </a:solidFill>
                <a:effectLst/>
                <a:latin typeface="+mn-lt"/>
                <a:ea typeface="+mn-ea"/>
                <a:cs typeface="+mn-cs"/>
              </a:rPr>
              <a:t>, i </a:t>
            </a:r>
            <a:r>
              <a:rPr lang="it-IT" sz="1100" b="1" kern="1200" dirty="0">
                <a:solidFill>
                  <a:schemeClr val="tx1"/>
                </a:solidFill>
                <a:effectLst/>
                <a:latin typeface="+mn-lt"/>
                <a:ea typeface="+mn-ea"/>
                <a:cs typeface="+mn-cs"/>
              </a:rPr>
              <a:t>non autosufficienti</a:t>
            </a:r>
            <a:r>
              <a:rPr lang="it-IT" sz="1100" kern="1200" dirty="0">
                <a:solidFill>
                  <a:schemeClr val="tx1"/>
                </a:solidFill>
                <a:effectLst/>
                <a:latin typeface="+mn-lt"/>
                <a:ea typeface="+mn-ea"/>
                <a:cs typeface="+mn-cs"/>
              </a:rPr>
              <a:t>.   Cambiano:</a:t>
            </a:r>
          </a:p>
          <a:p>
            <a:pPr marL="171450" marR="0" lvl="0" indent="-171450" algn="l" defTabSz="914400" rtl="0" eaLnBrk="0" fontAlgn="base" latinLnBrk="0" hangingPunct="0">
              <a:lnSpc>
                <a:spcPct val="90000"/>
              </a:lnSpc>
              <a:spcBef>
                <a:spcPct val="30000"/>
              </a:spcBef>
              <a:spcAft>
                <a:spcPct val="0"/>
              </a:spcAft>
              <a:buClrTx/>
              <a:buSzTx/>
              <a:buFont typeface="Arial" panose="020B0604020202020204" pitchFamily="34" charset="0"/>
              <a:buChar char="•"/>
              <a:tabLst/>
              <a:defRPr/>
            </a:pPr>
            <a:r>
              <a:rPr lang="it-IT" sz="1100" kern="1200" dirty="0">
                <a:solidFill>
                  <a:schemeClr val="tx1"/>
                </a:solidFill>
                <a:effectLst/>
                <a:latin typeface="+mn-lt"/>
                <a:ea typeface="+mn-ea"/>
                <a:cs typeface="+mn-cs"/>
              </a:rPr>
              <a:t>le modalità di lavoro del personale, </a:t>
            </a:r>
          </a:p>
          <a:p>
            <a:pPr marL="171450" marR="0" lvl="0" indent="-171450" algn="l" defTabSz="914400" rtl="0" eaLnBrk="0" fontAlgn="base" latinLnBrk="0" hangingPunct="0">
              <a:lnSpc>
                <a:spcPct val="90000"/>
              </a:lnSpc>
              <a:spcBef>
                <a:spcPct val="30000"/>
              </a:spcBef>
              <a:spcAft>
                <a:spcPct val="0"/>
              </a:spcAft>
              <a:buClrTx/>
              <a:buSzTx/>
              <a:buFont typeface="Arial" panose="020B0604020202020204" pitchFamily="34" charset="0"/>
              <a:buChar char="•"/>
              <a:tabLst/>
              <a:defRPr/>
            </a:pPr>
            <a:r>
              <a:rPr lang="it-IT" sz="1100" kern="1200" dirty="0">
                <a:solidFill>
                  <a:schemeClr val="tx1"/>
                </a:solidFill>
                <a:effectLst/>
                <a:latin typeface="+mn-lt"/>
                <a:ea typeface="+mn-ea"/>
                <a:cs typeface="+mn-cs"/>
              </a:rPr>
              <a:t>i rapporti tra le Istituzioni (sociale e </a:t>
            </a:r>
            <a:r>
              <a:rPr lang="it-IT" sz="1100" kern="1200" dirty="0" err="1">
                <a:solidFill>
                  <a:schemeClr val="tx1"/>
                </a:solidFill>
                <a:effectLst/>
                <a:latin typeface="+mn-lt"/>
                <a:ea typeface="+mn-ea"/>
                <a:cs typeface="+mn-cs"/>
              </a:rPr>
              <a:t>sanitá</a:t>
            </a:r>
            <a:r>
              <a:rPr lang="it-IT" sz="1100" kern="1200" dirty="0">
                <a:solidFill>
                  <a:schemeClr val="tx1"/>
                </a:solidFill>
                <a:effectLst/>
                <a:latin typeface="+mn-lt"/>
                <a:ea typeface="+mn-ea"/>
                <a:cs typeface="+mn-cs"/>
              </a:rPr>
              <a:t>)</a:t>
            </a:r>
          </a:p>
          <a:p>
            <a:pPr marL="171450" marR="0" lvl="0" indent="-171450" algn="l" defTabSz="914400" rtl="0" eaLnBrk="0" fontAlgn="base" latinLnBrk="0" hangingPunct="0">
              <a:lnSpc>
                <a:spcPct val="90000"/>
              </a:lnSpc>
              <a:spcBef>
                <a:spcPct val="30000"/>
              </a:spcBef>
              <a:spcAft>
                <a:spcPct val="0"/>
              </a:spcAft>
              <a:buClrTx/>
              <a:buSzTx/>
              <a:buFont typeface="Arial" panose="020B0604020202020204" pitchFamily="34" charset="0"/>
              <a:buChar char="•"/>
              <a:tabLst/>
              <a:defRPr/>
            </a:pPr>
            <a:r>
              <a:rPr lang="it-IT" sz="1100" kern="1200" dirty="0">
                <a:solidFill>
                  <a:schemeClr val="tx1"/>
                </a:solidFill>
                <a:effectLst/>
                <a:latin typeface="+mn-lt"/>
                <a:ea typeface="+mn-ea"/>
                <a:cs typeface="+mn-cs"/>
              </a:rPr>
              <a:t>il modo di comunicare degli operatori verso i pazienti</a:t>
            </a:r>
          </a:p>
          <a:p>
            <a:pPr marL="171450" marR="0" lvl="0" indent="-171450" algn="l" defTabSz="914400" rtl="0" eaLnBrk="0" fontAlgn="base" latinLnBrk="0" hangingPunct="0">
              <a:lnSpc>
                <a:spcPct val="90000"/>
              </a:lnSpc>
              <a:spcBef>
                <a:spcPct val="30000"/>
              </a:spcBef>
              <a:spcAft>
                <a:spcPct val="0"/>
              </a:spcAft>
              <a:buClrTx/>
              <a:buSzTx/>
              <a:buFont typeface="Arial" panose="020B0604020202020204" pitchFamily="34" charset="0"/>
              <a:buChar char="•"/>
              <a:tabLst/>
              <a:defRPr/>
            </a:pPr>
            <a:r>
              <a:rPr lang="it-IT" sz="1100" kern="1200" dirty="0">
                <a:solidFill>
                  <a:schemeClr val="tx1"/>
                </a:solidFill>
                <a:effectLst/>
                <a:latin typeface="+mn-lt"/>
                <a:ea typeface="+mn-ea"/>
                <a:cs typeface="+mn-cs"/>
              </a:rPr>
              <a:t>la formazione e l’aggiornamento del personale, </a:t>
            </a:r>
          </a:p>
          <a:p>
            <a:pPr marL="171450" marR="0" lvl="0" indent="-171450" algn="l" defTabSz="914400" rtl="0" eaLnBrk="0" fontAlgn="base" latinLnBrk="0" hangingPunct="0">
              <a:lnSpc>
                <a:spcPct val="90000"/>
              </a:lnSpc>
              <a:spcBef>
                <a:spcPct val="30000"/>
              </a:spcBef>
              <a:spcAft>
                <a:spcPct val="0"/>
              </a:spcAft>
              <a:buClrTx/>
              <a:buSzTx/>
              <a:buFont typeface="Arial" panose="020B0604020202020204" pitchFamily="34" charset="0"/>
              <a:buChar char="•"/>
              <a:tabLst/>
              <a:defRPr/>
            </a:pPr>
            <a:r>
              <a:rPr lang="it-IT" sz="1100" kern="1200" dirty="0">
                <a:solidFill>
                  <a:schemeClr val="tx1"/>
                </a:solidFill>
                <a:effectLst/>
                <a:latin typeface="+mn-lt"/>
                <a:ea typeface="+mn-ea"/>
                <a:cs typeface="+mn-cs"/>
              </a:rPr>
              <a:t>la responsabilità dei cittadini e delle associazioni coinvolti.</a:t>
            </a:r>
          </a:p>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endParaRPr lang="it-IT" sz="1100" kern="1200" dirty="0">
              <a:solidFill>
                <a:schemeClr val="tx1"/>
              </a:solidFill>
              <a:effectLst/>
              <a:latin typeface="+mn-lt"/>
              <a:ea typeface="+mn-ea"/>
              <a:cs typeface="+mn-cs"/>
            </a:endParaRPr>
          </a:p>
        </p:txBody>
      </p:sp>
      <p:sp>
        <p:nvSpPr>
          <p:cNvPr id="53252" name="Segnaposto numero diapositiva 3">
            <a:extLst>
              <a:ext uri="{FF2B5EF4-FFF2-40B4-BE49-F238E27FC236}">
                <a16:creationId xmlns:a16="http://schemas.microsoft.com/office/drawing/2014/main" id="{3B74819B-D820-42BA-BBC9-B0A204F8A3FC}"/>
              </a:ext>
            </a:extLst>
          </p:cNvPr>
          <p:cNvSpPr txBox="1">
            <a:spLocks noGrp="1"/>
          </p:cNvSpPr>
          <p:nvPr/>
        </p:nvSpPr>
        <p:spPr bwMode="auto">
          <a:xfrm>
            <a:off x="3856038" y="9442450"/>
            <a:ext cx="29511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8" tIns="45784" rIns="91568" bIns="45784" anchor="b"/>
          <a:lstStyle>
            <a:lvl1pPr defTabSz="915988" eaLnBrk="0" hangingPunct="0">
              <a:defRPr sz="2100">
                <a:solidFill>
                  <a:schemeClr val="tx1"/>
                </a:solidFill>
                <a:latin typeface="Arial" panose="020B0604020202020204" pitchFamily="34" charset="0"/>
                <a:cs typeface="Arial" panose="020B0604020202020204" pitchFamily="34" charset="0"/>
              </a:defRPr>
            </a:lvl1pPr>
            <a:lvl2pPr marL="742950" indent="-285750" defTabSz="915988" eaLnBrk="0" hangingPunct="0">
              <a:defRPr sz="2100">
                <a:solidFill>
                  <a:schemeClr val="tx1"/>
                </a:solidFill>
                <a:latin typeface="Arial" panose="020B0604020202020204" pitchFamily="34" charset="0"/>
                <a:cs typeface="Arial" panose="020B0604020202020204" pitchFamily="34" charset="0"/>
              </a:defRPr>
            </a:lvl2pPr>
            <a:lvl3pPr marL="1143000" indent="-228600" defTabSz="915988" eaLnBrk="0" hangingPunct="0">
              <a:defRPr sz="2100">
                <a:solidFill>
                  <a:schemeClr val="tx1"/>
                </a:solidFill>
                <a:latin typeface="Arial" panose="020B0604020202020204" pitchFamily="34" charset="0"/>
                <a:cs typeface="Arial" panose="020B0604020202020204" pitchFamily="34" charset="0"/>
              </a:defRPr>
            </a:lvl3pPr>
            <a:lvl4pPr marL="1600200" indent="-228600" defTabSz="915988" eaLnBrk="0" hangingPunct="0">
              <a:defRPr sz="2100">
                <a:solidFill>
                  <a:schemeClr val="tx1"/>
                </a:solidFill>
                <a:latin typeface="Arial" panose="020B0604020202020204" pitchFamily="34" charset="0"/>
                <a:cs typeface="Arial" panose="020B0604020202020204" pitchFamily="34" charset="0"/>
              </a:defRPr>
            </a:lvl4pPr>
            <a:lvl5pPr marL="2057400" indent="-228600" defTabSz="915988" eaLnBrk="0" hangingPunct="0">
              <a:defRPr sz="2100">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r" eaLnBrk="1" hangingPunct="1"/>
            <a:fld id="{70E96C6B-A51C-4F05-ADC8-0D9B5C6F1BB7}" type="slidenum">
              <a:rPr lang="de-DE" altLang="de-DE" sz="1200">
                <a:latin typeface="Calibri" panose="020F0502020204030204" pitchFamily="34" charset="0"/>
              </a:rPr>
              <a:pPr algn="r" eaLnBrk="1" hangingPunct="1"/>
              <a:t>28</a:t>
            </a:fld>
            <a:endParaRPr lang="de-DE" altLang="de-DE" sz="1200">
              <a:latin typeface="Calibri" panose="020F0502020204030204" pitchFamily="34" charset="0"/>
            </a:endParaRPr>
          </a:p>
        </p:txBody>
      </p:sp>
    </p:spTree>
    <p:extLst>
      <p:ext uri="{BB962C8B-B14F-4D97-AF65-F5344CB8AC3E}">
        <p14:creationId xmlns:p14="http://schemas.microsoft.com/office/powerpoint/2010/main" val="573489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a:extLst>
              <a:ext uri="{FF2B5EF4-FFF2-40B4-BE49-F238E27FC236}">
                <a16:creationId xmlns:a16="http://schemas.microsoft.com/office/drawing/2014/main" id="{CE6F7005-114F-4C82-BD4F-9EAB39B25A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egnaposto note 2">
            <a:extLst>
              <a:ext uri="{FF2B5EF4-FFF2-40B4-BE49-F238E27FC236}">
                <a16:creationId xmlns:a16="http://schemas.microsoft.com/office/drawing/2014/main" id="{6022D088-3EB4-4BE3-BE20-DAFDAFBDD8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90000"/>
              </a:lnSpc>
              <a:spcBef>
                <a:spcPct val="30000"/>
              </a:spcBef>
              <a:spcAft>
                <a:spcPct val="0"/>
              </a:spcAft>
              <a:buClrTx/>
              <a:buSzTx/>
              <a:buFont typeface="Arial" panose="020B0604020202020204" pitchFamily="34" charset="0"/>
              <a:buNone/>
              <a:tabLst/>
              <a:defRPr/>
            </a:pPr>
            <a:endParaRPr lang="it-IT" sz="1100" kern="1200" dirty="0">
              <a:solidFill>
                <a:schemeClr val="tx1"/>
              </a:solidFill>
              <a:effectLst/>
              <a:latin typeface="+mn-lt"/>
              <a:ea typeface="+mn-ea"/>
              <a:cs typeface="+mn-cs"/>
            </a:endParaRPr>
          </a:p>
          <a:p>
            <a:r>
              <a:rPr lang="it-IT" sz="1100" dirty="0"/>
              <a:t>Realizzazione di un modello di assistenza a </a:t>
            </a:r>
            <a:r>
              <a:rPr lang="it-IT" sz="1100" dirty="0" err="1"/>
              <a:t>piú</a:t>
            </a:r>
            <a:r>
              <a:rPr lang="it-IT" sz="1100" dirty="0"/>
              <a:t> livelli, distinguendo fra assistenza di primo livello e assistenza ad alta </a:t>
            </a:r>
            <a:r>
              <a:rPr lang="it-IT" sz="1100" dirty="0" err="1"/>
              <a:t>complessitá</a:t>
            </a:r>
            <a:r>
              <a:rPr lang="it-IT" sz="1100" dirty="0"/>
              <a:t>. Particolare attenzione va posta all’affinamento delle prestazioni complesse/d’eccellenza (es. oncologia).</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Umsetzung eines mehrstufigen Betreuungssystem, das zwischen Grundversorgung und hochkomplexen Behandlungen unterscheidet.  Klarer Schwerpunkt muss die Schärfung der komplexen/exzellenten Leistungen, wie z.B. im Bereich der Onkologie, sein </a:t>
            </a:r>
          </a:p>
          <a:p>
            <a:r>
              <a:rPr lang="de-DE" sz="1200" kern="1200" dirty="0">
                <a:solidFill>
                  <a:schemeClr val="tx1"/>
                </a:solidFill>
                <a:effectLst/>
                <a:latin typeface="+mn-lt"/>
                <a:ea typeface="+mn-ea"/>
                <a:cs typeface="+mn-cs"/>
              </a:rPr>
              <a:t> </a:t>
            </a:r>
          </a:p>
          <a:p>
            <a:endParaRPr lang="it-IT" sz="1100" dirty="0"/>
          </a:p>
        </p:txBody>
      </p:sp>
      <p:sp>
        <p:nvSpPr>
          <p:cNvPr id="53252" name="Segnaposto numero diapositiva 3">
            <a:extLst>
              <a:ext uri="{FF2B5EF4-FFF2-40B4-BE49-F238E27FC236}">
                <a16:creationId xmlns:a16="http://schemas.microsoft.com/office/drawing/2014/main" id="{3B74819B-D820-42BA-BBC9-B0A204F8A3FC}"/>
              </a:ext>
            </a:extLst>
          </p:cNvPr>
          <p:cNvSpPr txBox="1">
            <a:spLocks noGrp="1"/>
          </p:cNvSpPr>
          <p:nvPr/>
        </p:nvSpPr>
        <p:spPr bwMode="auto">
          <a:xfrm>
            <a:off x="3856038" y="9442450"/>
            <a:ext cx="29511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8" tIns="45784" rIns="91568" bIns="45784" anchor="b"/>
          <a:lstStyle>
            <a:lvl1pPr defTabSz="915988" eaLnBrk="0" hangingPunct="0">
              <a:defRPr sz="2100">
                <a:solidFill>
                  <a:schemeClr val="tx1"/>
                </a:solidFill>
                <a:latin typeface="Arial" panose="020B0604020202020204" pitchFamily="34" charset="0"/>
                <a:cs typeface="Arial" panose="020B0604020202020204" pitchFamily="34" charset="0"/>
              </a:defRPr>
            </a:lvl1pPr>
            <a:lvl2pPr marL="742950" indent="-285750" defTabSz="915988" eaLnBrk="0" hangingPunct="0">
              <a:defRPr sz="2100">
                <a:solidFill>
                  <a:schemeClr val="tx1"/>
                </a:solidFill>
                <a:latin typeface="Arial" panose="020B0604020202020204" pitchFamily="34" charset="0"/>
                <a:cs typeface="Arial" panose="020B0604020202020204" pitchFamily="34" charset="0"/>
              </a:defRPr>
            </a:lvl2pPr>
            <a:lvl3pPr marL="1143000" indent="-228600" defTabSz="915988" eaLnBrk="0" hangingPunct="0">
              <a:defRPr sz="2100">
                <a:solidFill>
                  <a:schemeClr val="tx1"/>
                </a:solidFill>
                <a:latin typeface="Arial" panose="020B0604020202020204" pitchFamily="34" charset="0"/>
                <a:cs typeface="Arial" panose="020B0604020202020204" pitchFamily="34" charset="0"/>
              </a:defRPr>
            </a:lvl3pPr>
            <a:lvl4pPr marL="1600200" indent="-228600" defTabSz="915988" eaLnBrk="0" hangingPunct="0">
              <a:defRPr sz="2100">
                <a:solidFill>
                  <a:schemeClr val="tx1"/>
                </a:solidFill>
                <a:latin typeface="Arial" panose="020B0604020202020204" pitchFamily="34" charset="0"/>
                <a:cs typeface="Arial" panose="020B0604020202020204" pitchFamily="34" charset="0"/>
              </a:defRPr>
            </a:lvl4pPr>
            <a:lvl5pPr marL="2057400" indent="-228600" defTabSz="915988" eaLnBrk="0" hangingPunct="0">
              <a:defRPr sz="2100">
                <a:solidFill>
                  <a:schemeClr val="tx1"/>
                </a:solidFill>
                <a:latin typeface="Arial" panose="020B0604020202020204" pitchFamily="34" charset="0"/>
                <a:cs typeface="Arial" panose="020B0604020202020204" pitchFamily="34" charset="0"/>
              </a:defRPr>
            </a:lvl5pPr>
            <a:lvl6pPr marL="25146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915988"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gn="r" eaLnBrk="1" hangingPunct="1"/>
            <a:fld id="{70E96C6B-A51C-4F05-ADC8-0D9B5C6F1BB7}" type="slidenum">
              <a:rPr lang="de-DE" altLang="de-DE" sz="1200">
                <a:latin typeface="Calibri" panose="020F0502020204030204" pitchFamily="34" charset="0"/>
              </a:rPr>
              <a:pPr algn="r" eaLnBrk="1" hangingPunct="1"/>
              <a:t>29</a:t>
            </a:fld>
            <a:endParaRPr lang="de-DE" altLang="de-DE" sz="1200">
              <a:latin typeface="Calibri" panose="020F0502020204030204" pitchFamily="34" charset="0"/>
            </a:endParaRPr>
          </a:p>
        </p:txBody>
      </p:sp>
    </p:spTree>
    <p:extLst>
      <p:ext uri="{BB962C8B-B14F-4D97-AF65-F5344CB8AC3E}">
        <p14:creationId xmlns:p14="http://schemas.microsoft.com/office/powerpoint/2010/main" val="880245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sz="1000" dirty="0" err="1">
                <a:solidFill>
                  <a:schemeClr val="tx1"/>
                </a:solidFill>
                <a:latin typeface="Arial" panose="020B0604020202020204" pitchFamily="34" charset="0"/>
                <a:cs typeface="Arial" panose="020B0604020202020204" pitchFamily="34" charset="0"/>
              </a:rPr>
              <a:t>Quest‘anno</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l‘obiettivo</a:t>
            </a:r>
            <a:r>
              <a:rPr lang="de-DE" sz="1000" dirty="0">
                <a:solidFill>
                  <a:schemeClr val="tx1"/>
                </a:solidFill>
                <a:latin typeface="Arial" panose="020B0604020202020204" pitchFamily="34" charset="0"/>
                <a:cs typeface="Arial" panose="020B0604020202020204" pitchFamily="34" charset="0"/>
              </a:rPr>
              <a:t> é </a:t>
            </a:r>
            <a:r>
              <a:rPr lang="de-DE" sz="1000" dirty="0" err="1">
                <a:solidFill>
                  <a:schemeClr val="tx1"/>
                </a:solidFill>
                <a:latin typeface="Arial" panose="020B0604020202020204" pitchFamily="34" charset="0"/>
                <a:cs typeface="Arial" panose="020B0604020202020204" pitchFamily="34" charset="0"/>
              </a:rPr>
              <a:t>dare</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un</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quadro</a:t>
            </a:r>
            <a:r>
              <a:rPr lang="de-DE" sz="1000" dirty="0">
                <a:solidFill>
                  <a:schemeClr val="tx1"/>
                </a:solidFill>
                <a:latin typeface="Arial" panose="020B0604020202020204" pitchFamily="34" charset="0"/>
                <a:cs typeface="Arial" panose="020B0604020202020204" pitchFamily="34" charset="0"/>
              </a:rPr>
              <a:t> di </a:t>
            </a:r>
            <a:r>
              <a:rPr lang="de-DE" sz="1000" dirty="0" err="1">
                <a:solidFill>
                  <a:schemeClr val="tx1"/>
                </a:solidFill>
                <a:latin typeface="Arial" panose="020B0604020202020204" pitchFamily="34" charset="0"/>
                <a:cs typeface="Arial" panose="020B0604020202020204" pitchFamily="34" charset="0"/>
              </a:rPr>
              <a:t>insieme</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dei</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cambiamenti</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avvenuti</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negli</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ultimi</a:t>
            </a:r>
            <a:r>
              <a:rPr lang="de-DE" sz="1000" dirty="0">
                <a:solidFill>
                  <a:schemeClr val="tx1"/>
                </a:solidFill>
                <a:latin typeface="Arial" panose="020B0604020202020204" pitchFamily="34" charset="0"/>
                <a:cs typeface="Arial" panose="020B0604020202020204" pitchFamily="34" charset="0"/>
              </a:rPr>
              <a:t> 5-10 </a:t>
            </a:r>
            <a:r>
              <a:rPr lang="de-DE" sz="1000" dirty="0" err="1">
                <a:solidFill>
                  <a:schemeClr val="tx1"/>
                </a:solidFill>
                <a:latin typeface="Arial" panose="020B0604020202020204" pitchFamily="34" charset="0"/>
                <a:cs typeface="Arial" panose="020B0604020202020204" pitchFamily="34" charset="0"/>
              </a:rPr>
              <a:t>anni</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che</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hanno</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caratterizzato</a:t>
            </a:r>
            <a:r>
              <a:rPr lang="de-DE" sz="1000" dirty="0">
                <a:solidFill>
                  <a:schemeClr val="tx1"/>
                </a:solidFill>
                <a:latin typeface="Arial" panose="020B0604020202020204" pitchFamily="34" charset="0"/>
                <a:cs typeface="Arial" panose="020B0604020202020204" pitchFamily="34" charset="0"/>
              </a:rPr>
              <a:t> e </a:t>
            </a:r>
            <a:r>
              <a:rPr lang="de-DE" sz="1000" dirty="0" err="1">
                <a:solidFill>
                  <a:schemeClr val="tx1"/>
                </a:solidFill>
                <a:latin typeface="Arial" panose="020B0604020202020204" pitchFamily="34" charset="0"/>
                <a:cs typeface="Arial" panose="020B0604020202020204" pitchFamily="34" charset="0"/>
              </a:rPr>
              <a:t>accompagnato</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lo</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sviluppo</a:t>
            </a:r>
            <a:r>
              <a:rPr lang="de-DE" sz="1000" dirty="0">
                <a:solidFill>
                  <a:schemeClr val="tx1"/>
                </a:solidFill>
                <a:latin typeface="Arial" panose="020B0604020202020204" pitchFamily="34" charset="0"/>
                <a:cs typeface="Arial" panose="020B0604020202020204" pitchFamily="34" charset="0"/>
              </a:rPr>
              <a:t> del  </a:t>
            </a:r>
            <a:r>
              <a:rPr lang="de-DE" sz="1000" dirty="0" err="1">
                <a:solidFill>
                  <a:schemeClr val="tx1"/>
                </a:solidFill>
                <a:latin typeface="Arial" panose="020B0604020202020204" pitchFamily="34" charset="0"/>
                <a:cs typeface="Arial" panose="020B0604020202020204" pitchFamily="34" charset="0"/>
              </a:rPr>
              <a:t>servizio</a:t>
            </a:r>
            <a:r>
              <a:rPr lang="de-DE" sz="1000" dirty="0">
                <a:solidFill>
                  <a:schemeClr val="tx1"/>
                </a:solidFill>
                <a:latin typeface="Arial" panose="020B0604020202020204" pitchFamily="34" charset="0"/>
                <a:cs typeface="Arial" panose="020B0604020202020204" pitchFamily="34" charset="0"/>
              </a:rPr>
              <a:t> sanitario </a:t>
            </a:r>
            <a:r>
              <a:rPr lang="de-DE" sz="1000" dirty="0" err="1">
                <a:solidFill>
                  <a:schemeClr val="tx1"/>
                </a:solidFill>
                <a:latin typeface="Arial" panose="020B0604020202020204" pitchFamily="34" charset="0"/>
                <a:cs typeface="Arial" panose="020B0604020202020204" pitchFamily="34" charset="0"/>
              </a:rPr>
              <a:t>provinciale</a:t>
            </a:r>
            <a:r>
              <a:rPr lang="de-DE" sz="1000" dirty="0">
                <a:solidFill>
                  <a:schemeClr val="tx1"/>
                </a:solidFill>
                <a:latin typeface="Arial" panose="020B0604020202020204" pitchFamily="34" charset="0"/>
                <a:cs typeface="Arial" panose="020B0604020202020204" pitchFamily="34" charset="0"/>
              </a:rPr>
              <a:t>.</a:t>
            </a:r>
          </a:p>
          <a:p>
            <a:pPr marL="0" indent="0">
              <a:spcAft>
                <a:spcPts val="0"/>
              </a:spcAft>
              <a:buFont typeface="Arial" panose="020B0604020202020204" pitchFamily="34" charset="0"/>
              <a:buNone/>
            </a:pPr>
            <a:r>
              <a:rPr lang="de-DE" sz="1000" dirty="0" err="1">
                <a:solidFill>
                  <a:schemeClr val="tx1"/>
                </a:solidFill>
                <a:latin typeface="Arial" panose="020B0604020202020204" pitchFamily="34" charset="0"/>
                <a:cs typeface="Arial" panose="020B0604020202020204" pitchFamily="34" charset="0"/>
              </a:rPr>
              <a:t>Cambiamenti</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dettati</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dal</a:t>
            </a:r>
            <a:r>
              <a:rPr lang="de-DE" sz="1000" dirty="0">
                <a:solidFill>
                  <a:schemeClr val="tx1"/>
                </a:solidFill>
                <a:latin typeface="Arial" panose="020B0604020202020204" pitchFamily="34" charset="0"/>
                <a:cs typeface="Arial" panose="020B0604020202020204" pitchFamily="34" charset="0"/>
              </a:rPr>
              <a:t> </a:t>
            </a:r>
            <a:r>
              <a:rPr lang="de-DE" sz="1000" b="1" dirty="0" err="1">
                <a:solidFill>
                  <a:schemeClr val="tx1"/>
                </a:solidFill>
                <a:latin typeface="Arial" panose="020B0604020202020204" pitchFamily="34" charset="0"/>
                <a:cs typeface="Arial" panose="020B0604020202020204" pitchFamily="34" charset="0"/>
              </a:rPr>
              <a:t>cambiamento</a:t>
            </a:r>
            <a:r>
              <a:rPr lang="de-DE" sz="1000" b="1" dirty="0">
                <a:solidFill>
                  <a:schemeClr val="tx1"/>
                </a:solidFill>
                <a:latin typeface="Arial" panose="020B0604020202020204" pitchFamily="34" charset="0"/>
                <a:cs typeface="Arial" panose="020B0604020202020204" pitchFamily="34" charset="0"/>
              </a:rPr>
              <a:t> </a:t>
            </a:r>
            <a:r>
              <a:rPr lang="de-DE" sz="1000" b="1" dirty="0" err="1">
                <a:solidFill>
                  <a:schemeClr val="tx1"/>
                </a:solidFill>
                <a:latin typeface="Arial" panose="020B0604020202020204" pitchFamily="34" charset="0"/>
                <a:cs typeface="Arial" panose="020B0604020202020204" pitchFamily="34" charset="0"/>
              </a:rPr>
              <a:t>demografico</a:t>
            </a:r>
            <a:r>
              <a:rPr lang="de-DE" sz="1000" b="1" dirty="0">
                <a:solidFill>
                  <a:schemeClr val="tx1"/>
                </a:solidFill>
                <a:latin typeface="Arial" panose="020B0604020202020204" pitchFamily="34" charset="0"/>
                <a:cs typeface="Arial" panose="020B0604020202020204" pitchFamily="34" charset="0"/>
              </a:rPr>
              <a:t> ed </a:t>
            </a:r>
            <a:r>
              <a:rPr lang="de-DE" sz="1000" b="1" dirty="0" err="1">
                <a:solidFill>
                  <a:schemeClr val="tx1"/>
                </a:solidFill>
                <a:latin typeface="Arial" panose="020B0604020202020204" pitchFamily="34" charset="0"/>
                <a:cs typeface="Arial" panose="020B0604020202020204" pitchFamily="34" charset="0"/>
              </a:rPr>
              <a:t>epidemiologico</a:t>
            </a:r>
            <a:r>
              <a:rPr lang="de-DE" sz="1000" b="1" dirty="0">
                <a:solidFill>
                  <a:schemeClr val="tx1"/>
                </a:solidFill>
                <a:latin typeface="Arial" panose="020B0604020202020204" pitchFamily="34" charset="0"/>
                <a:cs typeface="Arial" panose="020B0604020202020204" pitchFamily="34" charset="0"/>
              </a:rPr>
              <a:t> </a:t>
            </a:r>
            <a:r>
              <a:rPr lang="de-DE" sz="1000" dirty="0">
                <a:solidFill>
                  <a:schemeClr val="tx1"/>
                </a:solidFill>
                <a:latin typeface="Arial" panose="020B0604020202020204" pitchFamily="34" charset="0"/>
                <a:cs typeface="Arial" panose="020B0604020202020204" pitchFamily="34" charset="0"/>
              </a:rPr>
              <a:t>, in </a:t>
            </a:r>
            <a:r>
              <a:rPr lang="de-DE" sz="1000" dirty="0" err="1">
                <a:solidFill>
                  <a:schemeClr val="tx1"/>
                </a:solidFill>
                <a:latin typeface="Arial" panose="020B0604020202020204" pitchFamily="34" charset="0"/>
                <a:cs typeface="Arial" panose="020B0604020202020204" pitchFamily="34" charset="0"/>
              </a:rPr>
              <a:t>atto</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ormai</a:t>
            </a:r>
            <a:r>
              <a:rPr lang="de-DE" sz="1000" dirty="0">
                <a:solidFill>
                  <a:schemeClr val="tx1"/>
                </a:solidFill>
                <a:latin typeface="Arial" panose="020B0604020202020204" pitchFamily="34" charset="0"/>
                <a:cs typeface="Arial" panose="020B0604020202020204" pitchFamily="34" charset="0"/>
              </a:rPr>
              <a:t> da </a:t>
            </a:r>
            <a:r>
              <a:rPr lang="de-DE" sz="1000" dirty="0" err="1">
                <a:solidFill>
                  <a:schemeClr val="tx1"/>
                </a:solidFill>
                <a:latin typeface="Arial" panose="020B0604020202020204" pitchFamily="34" charset="0"/>
                <a:cs typeface="Arial" panose="020B0604020202020204" pitchFamily="34" charset="0"/>
              </a:rPr>
              <a:t>molti</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anni</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ma</a:t>
            </a:r>
            <a:r>
              <a:rPr lang="de-DE" sz="1000" dirty="0">
                <a:solidFill>
                  <a:schemeClr val="tx1"/>
                </a:solidFill>
                <a:latin typeface="Arial" panose="020B0604020202020204" pitchFamily="34" charset="0"/>
                <a:cs typeface="Arial" panose="020B0604020202020204" pitchFamily="34" charset="0"/>
              </a:rPr>
              <a:t> </a:t>
            </a:r>
            <a:r>
              <a:rPr lang="de-DE" sz="1000" dirty="0" err="1">
                <a:solidFill>
                  <a:schemeClr val="tx1"/>
                </a:solidFill>
                <a:latin typeface="Arial" panose="020B0604020202020204" pitchFamily="34" charset="0"/>
                <a:cs typeface="Arial" panose="020B0604020202020204" pitchFamily="34" charset="0"/>
              </a:rPr>
              <a:t>anche</a:t>
            </a:r>
            <a:r>
              <a:rPr lang="de-DE" sz="1000" dirty="0">
                <a:solidFill>
                  <a:schemeClr val="tx1"/>
                </a:solidFill>
                <a:latin typeface="Arial" panose="020B0604020202020204" pitchFamily="34" charset="0"/>
                <a:cs typeface="Arial" panose="020B0604020202020204" pitchFamily="34" charset="0"/>
              </a:rPr>
              <a:t> </a:t>
            </a:r>
            <a:r>
              <a:rPr lang="it-IT" sz="1000" dirty="0">
                <a:solidFill>
                  <a:schemeClr val="tx1"/>
                </a:solidFill>
                <a:latin typeface="Arial" panose="020B0604020202020204" pitchFamily="34" charset="0"/>
                <a:cs typeface="Arial" panose="020B0604020202020204" pitchFamily="34" charset="0"/>
              </a:rPr>
              <a:t>dai pr</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ogressi della </a:t>
            </a:r>
            <a:r>
              <a:rPr lang="it-IT" sz="1000" b="1" dirty="0">
                <a:solidFill>
                  <a:schemeClr val="tx1"/>
                </a:solidFill>
                <a:latin typeface="Arial" panose="020B0604020202020204" pitchFamily="34" charset="0"/>
                <a:ea typeface="Times New Roman" panose="02020603050405020304" pitchFamily="18" charset="0"/>
                <a:cs typeface="Arial" panose="020B0604020202020204" pitchFamily="34" charset="0"/>
              </a:rPr>
              <a:t>tecnologia medica</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 e della </a:t>
            </a:r>
            <a:r>
              <a:rPr lang="it-IT" sz="1000" b="1" dirty="0">
                <a:solidFill>
                  <a:schemeClr val="tx1"/>
                </a:solidFill>
                <a:latin typeface="Arial" panose="020B0604020202020204" pitchFamily="34" charset="0"/>
                <a:ea typeface="Times New Roman" panose="02020603050405020304" pitchFamily="18" charset="0"/>
                <a:cs typeface="Arial" panose="020B0604020202020204" pitchFamily="34" charset="0"/>
              </a:rPr>
              <a:t>scienza farmacologica</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Una </a:t>
            </a:r>
            <a:r>
              <a:rPr lang="it-IT" sz="1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sanitá</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 che si sta profondamente rinnovando se si osservano i trend degli ultimi 5-10 anni. </a:t>
            </a: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Oggi si deve combattere e ci si confronta quotidianamente con la </a:t>
            </a:r>
            <a:r>
              <a:rPr lang="it-IT" sz="1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necessitá</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 di mantenere i </a:t>
            </a:r>
            <a:r>
              <a:rPr lang="it-IT" sz="1000" b="1" dirty="0">
                <a:solidFill>
                  <a:schemeClr val="tx1"/>
                </a:solidFill>
                <a:latin typeface="Arial" panose="020B0604020202020204" pitchFamily="34" charset="0"/>
                <a:ea typeface="Times New Roman" panose="02020603050405020304" pitchFamily="18" charset="0"/>
                <a:cs typeface="Arial" panose="020B0604020202020204" pitchFamily="34" charset="0"/>
              </a:rPr>
              <a:t>progressi scientifici </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(nuovi farmaci, tecnologie all’avanguardia e sempre </a:t>
            </a:r>
            <a:r>
              <a:rPr lang="it-IT" sz="1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piú</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 precise, …) da un lato e la </a:t>
            </a:r>
            <a:r>
              <a:rPr lang="it-IT" sz="1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necessitá</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 di </a:t>
            </a:r>
            <a:r>
              <a:rPr lang="it-IT" sz="1000" b="1" dirty="0">
                <a:solidFill>
                  <a:schemeClr val="tx1"/>
                </a:solidFill>
                <a:latin typeface="Arial" panose="020B0604020202020204" pitchFamily="34" charset="0"/>
                <a:ea typeface="Times New Roman" panose="02020603050405020304" pitchFamily="18" charset="0"/>
                <a:cs typeface="Arial" panose="020B0604020202020204" pitchFamily="34" charset="0"/>
              </a:rPr>
              <a:t>fare i conti </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per la </a:t>
            </a:r>
            <a:r>
              <a:rPr lang="it-IT" sz="1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soppravvivenza</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 del sistema universalistico senza fare tagli incondizionati. Tagli che  nel breve periodo possono  sicuramente portare a benefici, ma che portano poi costi di lungo periodo</a:t>
            </a: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endPar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La </a:t>
            </a:r>
            <a:r>
              <a:rPr lang="it-IT" sz="1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sanitá</a:t>
            </a: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 pubblica moderna, da cui dipende la salute dei cittadini,  è un sistema complesso non solo per:</a:t>
            </a:r>
          </a:p>
          <a:p>
            <a:pPr marL="342900" marR="0" lvl="0" indent="-342900" algn="l" defTabSz="914400" rtl="0" eaLnBrk="0" fontAlgn="base" latinLnBrk="0" hangingPunct="0">
              <a:lnSpc>
                <a:spcPct val="100000"/>
              </a:lnSpc>
              <a:spcBef>
                <a:spcPct val="30000"/>
              </a:spcBef>
              <a:spcAft>
                <a:spcPts val="0"/>
              </a:spcAft>
              <a:buClrTx/>
              <a:buSzTx/>
              <a:buFont typeface="Arial" panose="020B0604020202020204" pitchFamily="34" charset="0"/>
              <a:buChar char="•"/>
              <a:tabLst/>
              <a:defRPr/>
            </a:pP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le competenze mediche</a:t>
            </a:r>
          </a:p>
          <a:p>
            <a:pPr marL="342900" marR="0" lvl="0" indent="-342900" algn="l" defTabSz="914400" rtl="0" eaLnBrk="0" fontAlgn="base" latinLnBrk="0" hangingPunct="0">
              <a:lnSpc>
                <a:spcPct val="100000"/>
              </a:lnSpc>
              <a:spcBef>
                <a:spcPct val="30000"/>
              </a:spcBef>
              <a:spcAft>
                <a:spcPts val="0"/>
              </a:spcAft>
              <a:buClrTx/>
              <a:buSzTx/>
              <a:buFont typeface="Arial" panose="020B0604020202020204" pitchFamily="34" charset="0"/>
              <a:buChar char="•"/>
              <a:tabLst/>
              <a:defRPr/>
            </a:pP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le competenze farmacologiche</a:t>
            </a:r>
          </a:p>
          <a:p>
            <a:pPr marL="342900" marR="0" lvl="0" indent="-342900" algn="l" defTabSz="914400" rtl="0" eaLnBrk="0" fontAlgn="base" latinLnBrk="0" hangingPunct="0">
              <a:lnSpc>
                <a:spcPct val="100000"/>
              </a:lnSpc>
              <a:spcBef>
                <a:spcPct val="30000"/>
              </a:spcBef>
              <a:spcAft>
                <a:spcPts val="0"/>
              </a:spcAft>
              <a:buClrTx/>
              <a:buSzTx/>
              <a:buFont typeface="Arial" panose="020B0604020202020204" pitchFamily="34" charset="0"/>
              <a:buChar char="•"/>
              <a:tabLst/>
              <a:defRPr/>
            </a:pP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le tecnologie</a:t>
            </a: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r>
              <a:rPr lang="it-IT" sz="1000" dirty="0">
                <a:solidFill>
                  <a:schemeClr val="tx1"/>
                </a:solidFill>
                <a:latin typeface="Arial" panose="020B0604020202020204" pitchFamily="34" charset="0"/>
                <a:ea typeface="Times New Roman" panose="02020603050405020304" pitchFamily="18" charset="0"/>
                <a:cs typeface="Arial" panose="020B0604020202020204" pitchFamily="34" charset="0"/>
              </a:rPr>
              <a:t>ma anche dal punto di vista organizzativo.</a:t>
            </a: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endPar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Dieses</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Jahr</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wurde</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der</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Schwerpunkt</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auf</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die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Veränderungen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der</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letzten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5-10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Jahre</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die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zur</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Weiterentwicklung</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des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Landesgesundheitsdienstes</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beigetragen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haben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gelegt</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Es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sind</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Veränderungen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die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durch</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den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b="1" dirty="0" err="1">
                <a:solidFill>
                  <a:schemeClr val="tx1"/>
                </a:solidFill>
                <a:latin typeface="Arial" panose="020B0604020202020204" pitchFamily="34" charset="0"/>
                <a:ea typeface="Times New Roman" panose="02020603050405020304" pitchFamily="18" charset="0"/>
                <a:cs typeface="Mangal" panose="02040503050203030202" pitchFamily="18" charset="0"/>
              </a:rPr>
              <a:t>demografischen</a:t>
            </a:r>
            <a:r>
              <a:rPr lang="it-IT" sz="1000" b="1" dirty="0">
                <a:solidFill>
                  <a:schemeClr val="tx1"/>
                </a:solidFill>
                <a:latin typeface="Arial" panose="020B0604020202020204" pitchFamily="34" charset="0"/>
                <a:ea typeface="Times New Roman" panose="02020603050405020304" pitchFamily="18" charset="0"/>
                <a:cs typeface="Mangal" panose="02040503050203030202" pitchFamily="18" charset="0"/>
              </a:rPr>
              <a:t> und </a:t>
            </a:r>
            <a:r>
              <a:rPr lang="it-IT" sz="1000" b="1" dirty="0" err="1">
                <a:solidFill>
                  <a:schemeClr val="tx1"/>
                </a:solidFill>
                <a:latin typeface="Arial" panose="020B0604020202020204" pitchFamily="34" charset="0"/>
                <a:ea typeface="Times New Roman" panose="02020603050405020304" pitchFamily="18" charset="0"/>
                <a:cs typeface="Mangal" panose="02040503050203030202" pitchFamily="18" charset="0"/>
              </a:rPr>
              <a:t>epidemiologischen</a:t>
            </a:r>
            <a:r>
              <a:rPr lang="it-IT" sz="1000" b="1"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b="1" dirty="0" err="1">
                <a:solidFill>
                  <a:schemeClr val="tx1"/>
                </a:solidFill>
                <a:latin typeface="Arial" panose="020B0604020202020204" pitchFamily="34" charset="0"/>
                <a:ea typeface="Times New Roman" panose="02020603050405020304" pitchFamily="18" charset="0"/>
                <a:cs typeface="Mangal" panose="02040503050203030202" pitchFamily="18" charset="0"/>
              </a:rPr>
              <a:t>Wandel</a:t>
            </a:r>
            <a:r>
              <a:rPr lang="it-IT" sz="1000" b="1"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sowie</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den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Fortschritten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in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der</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b="1" dirty="0" err="1">
                <a:solidFill>
                  <a:schemeClr val="tx1"/>
                </a:solidFill>
                <a:latin typeface="Arial" panose="020B0604020202020204" pitchFamily="34" charset="0"/>
                <a:ea typeface="Times New Roman" panose="02020603050405020304" pitchFamily="18" charset="0"/>
                <a:cs typeface="Mangal" panose="02040503050203030202" pitchFamily="18" charset="0"/>
              </a:rPr>
              <a:t>Medizintechnik</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und </a:t>
            </a:r>
            <a:r>
              <a:rPr lang="it-IT" sz="1000" b="1" dirty="0" err="1">
                <a:solidFill>
                  <a:schemeClr val="tx1"/>
                </a:solidFill>
                <a:latin typeface="Arial" panose="020B0604020202020204" pitchFamily="34" charset="0"/>
                <a:ea typeface="Times New Roman" panose="02020603050405020304" pitchFamily="18" charset="0"/>
                <a:cs typeface="Mangal" panose="02040503050203030202" pitchFamily="18" charset="0"/>
              </a:rPr>
              <a:t>Pharmakologie</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herbeigeführt</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werden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Beobachtet</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man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den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Trend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der</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letzten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5-10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Jahre</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kann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man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eine</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Erneuerung</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des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Gesundheitswesens</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 </a:t>
            </a:r>
            <a:r>
              <a:rPr lang="it-IT" sz="1000" dirty="0" err="1">
                <a:solidFill>
                  <a:schemeClr val="tx1"/>
                </a:solidFill>
                <a:latin typeface="Arial" panose="020B0604020202020204" pitchFamily="34" charset="0"/>
                <a:ea typeface="Times New Roman" panose="02020603050405020304" pitchFamily="18" charset="0"/>
                <a:cs typeface="Mangal" panose="02040503050203030202" pitchFamily="18" charset="0"/>
              </a:rPr>
              <a:t>feststellen</a:t>
            </a:r>
            <a:r>
              <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rPr>
              <a:t>.</a:t>
            </a: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endParaRPr lang="it-IT" sz="1000" dirty="0">
              <a:solidFill>
                <a:schemeClr val="tx1"/>
              </a:solidFill>
              <a:latin typeface="Arial" panose="020B0604020202020204" pitchFamily="34" charset="0"/>
              <a:ea typeface="Times New Roman" panose="02020603050405020304" pitchFamily="18" charset="0"/>
              <a:cs typeface="Mangal" panose="02040503050203030202" pitchFamily="18" charset="0"/>
            </a:endParaRP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r>
              <a:rPr lang="de-DE" sz="1000" dirty="0">
                <a:solidFill>
                  <a:schemeClr val="tx1"/>
                </a:solidFill>
                <a:effectLst/>
              </a:rPr>
              <a:t>Einerseits ist es wichtig, mit dem </a:t>
            </a:r>
            <a:r>
              <a:rPr lang="de-DE" sz="1000" b="1" dirty="0">
                <a:solidFill>
                  <a:schemeClr val="tx1"/>
                </a:solidFill>
                <a:effectLst/>
              </a:rPr>
              <a:t>wissenschaftlichen und technologischen Wandel</a:t>
            </a:r>
            <a:r>
              <a:rPr lang="de-DE" sz="1000" dirty="0">
                <a:solidFill>
                  <a:schemeClr val="tx1"/>
                </a:solidFill>
                <a:effectLst/>
              </a:rPr>
              <a:t> (neue Medikamente, präzise Technologien) </a:t>
            </a:r>
            <a:r>
              <a:rPr lang="de-DE" sz="1000" b="1" i="0" dirty="0">
                <a:solidFill>
                  <a:schemeClr val="tx1"/>
                </a:solidFill>
                <a:effectLst/>
              </a:rPr>
              <a:t>Schritt zu halten</a:t>
            </a:r>
            <a:r>
              <a:rPr lang="de-DE" sz="1000" i="0" dirty="0">
                <a:solidFill>
                  <a:schemeClr val="tx1"/>
                </a:solidFill>
                <a:effectLst/>
              </a:rPr>
              <a:t>, andererseits ist es </a:t>
            </a:r>
            <a:r>
              <a:rPr lang="de-DE" sz="1000" b="1" i="0" dirty="0">
                <a:solidFill>
                  <a:schemeClr val="tx1"/>
                </a:solidFill>
                <a:effectLst/>
              </a:rPr>
              <a:t>ein täglicher Kampf </a:t>
            </a:r>
            <a:r>
              <a:rPr lang="de-DE" sz="1000" i="0" dirty="0">
                <a:solidFill>
                  <a:schemeClr val="tx1"/>
                </a:solidFill>
                <a:effectLst/>
              </a:rPr>
              <a:t>mit den </a:t>
            </a:r>
            <a:r>
              <a:rPr lang="de-DE" sz="1000" b="1" i="0" dirty="0">
                <a:solidFill>
                  <a:schemeClr val="tx1"/>
                </a:solidFill>
                <a:effectLst/>
              </a:rPr>
              <a:t>Gesundheitsausgaben</a:t>
            </a:r>
            <a:r>
              <a:rPr lang="de-DE" sz="1000" i="0" dirty="0">
                <a:solidFill>
                  <a:schemeClr val="tx1"/>
                </a:solidFill>
                <a:effectLst/>
              </a:rPr>
              <a:t>, um bedingungslose Kürzungen zu vermeiden. </a:t>
            </a: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r>
              <a:rPr lang="de-DE" sz="1000" i="0" dirty="0">
                <a:solidFill>
                  <a:schemeClr val="tx1"/>
                </a:solidFill>
                <a:effectLst/>
              </a:rPr>
              <a:t>Kurzfristig gesehen, können Kürzungen Vorteile bringen, aber langfristig führen sie zu erhöhten Kosten.</a:t>
            </a: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endParaRPr lang="de-DE" sz="1000" i="0" dirty="0">
              <a:solidFill>
                <a:schemeClr val="tx1"/>
              </a:solidFill>
              <a:effectLst/>
              <a:latin typeface="Arial" panose="020B0604020202020204" pitchFamily="34" charset="0"/>
              <a:cs typeface="Mangal" panose="02040503050203030202" pitchFamily="18" charset="0"/>
            </a:endParaRPr>
          </a:p>
          <a:p>
            <a:pPr marL="0" marR="0" lvl="0" indent="0" algn="l" defTabSz="914400" rtl="0" eaLnBrk="0" fontAlgn="base" latinLnBrk="0" hangingPunct="0">
              <a:lnSpc>
                <a:spcPct val="100000"/>
              </a:lnSpc>
              <a:spcBef>
                <a:spcPct val="30000"/>
              </a:spcBef>
              <a:spcAft>
                <a:spcPts val="0"/>
              </a:spcAft>
              <a:buClrTx/>
              <a:buSzTx/>
              <a:buFont typeface="Arial" panose="020B0604020202020204" pitchFamily="34" charset="0"/>
              <a:buNone/>
              <a:tabLst/>
              <a:defRPr/>
            </a:pPr>
            <a:r>
              <a:rPr lang="de-DE" sz="1000" i="0" dirty="0">
                <a:solidFill>
                  <a:schemeClr val="tx1"/>
                </a:solidFill>
                <a:effectLst/>
                <a:latin typeface="Arial" panose="020B0604020202020204" pitchFamily="34" charset="0"/>
                <a:cs typeface="Mangal" panose="02040503050203030202" pitchFamily="18" charset="0"/>
              </a:rPr>
              <a:t>Ein modernes Gesundheitswesen </a:t>
            </a:r>
            <a:r>
              <a:rPr lang="de-DE" sz="1000" b="1" i="0" dirty="0">
                <a:solidFill>
                  <a:schemeClr val="tx1"/>
                </a:solidFill>
                <a:effectLst/>
                <a:latin typeface="Arial" panose="020B0604020202020204" pitchFamily="34" charset="0"/>
                <a:cs typeface="Mangal" panose="02040503050203030202" pitchFamily="18" charset="0"/>
              </a:rPr>
              <a:t>ist ein komplexes System </a:t>
            </a:r>
            <a:r>
              <a:rPr lang="de-DE" sz="1000" i="0" dirty="0">
                <a:solidFill>
                  <a:schemeClr val="tx1"/>
                </a:solidFill>
                <a:effectLst/>
                <a:latin typeface="Arial" panose="020B0604020202020204" pitchFamily="34" charset="0"/>
                <a:cs typeface="Mangal" panose="02040503050203030202" pitchFamily="18" charset="0"/>
              </a:rPr>
              <a:t>was  </a:t>
            </a:r>
            <a:r>
              <a:rPr lang="de-DE" sz="1000" b="1" i="0" dirty="0">
                <a:solidFill>
                  <a:schemeClr val="tx1"/>
                </a:solidFill>
                <a:effectLst/>
                <a:latin typeface="Arial" panose="020B0604020202020204" pitchFamily="34" charset="0"/>
                <a:cs typeface="Mangal" panose="02040503050203030202" pitchFamily="18" charset="0"/>
              </a:rPr>
              <a:t>die medizinischen, pharmakologischen und technologischen Kompetenzen</a:t>
            </a:r>
            <a:r>
              <a:rPr lang="de-DE" sz="1000" i="0" dirty="0">
                <a:solidFill>
                  <a:schemeClr val="tx1"/>
                </a:solidFill>
                <a:effectLst/>
                <a:latin typeface="Arial" panose="020B0604020202020204" pitchFamily="34" charset="0"/>
                <a:cs typeface="Mangal" panose="02040503050203030202" pitchFamily="18" charset="0"/>
              </a:rPr>
              <a:t>, sowie die </a:t>
            </a:r>
            <a:r>
              <a:rPr lang="de-DE" sz="1000" b="1" i="0" dirty="0">
                <a:solidFill>
                  <a:schemeClr val="tx1"/>
                </a:solidFill>
                <a:effectLst/>
                <a:latin typeface="Arial" panose="020B0604020202020204" pitchFamily="34" charset="0"/>
                <a:cs typeface="Mangal" panose="02040503050203030202" pitchFamily="18" charset="0"/>
              </a:rPr>
              <a:t>organisatorischen Aspekte betrifft.</a:t>
            </a:r>
            <a:endParaRPr lang="de-DE" sz="1000" b="1" dirty="0">
              <a:solidFill>
                <a:schemeClr val="tx1"/>
              </a:solidFill>
            </a:endParaRPr>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3</a:t>
            </a:fld>
            <a:endParaRPr lang="de-DE"/>
          </a:p>
        </p:txBody>
      </p:sp>
    </p:spTree>
    <p:extLst>
      <p:ext uri="{BB962C8B-B14F-4D97-AF65-F5344CB8AC3E}">
        <p14:creationId xmlns:p14="http://schemas.microsoft.com/office/powerpoint/2010/main" val="3278436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In PAB in generale si sentono meglio gli uomini (31,8 molto uomini vs 27,8 molto donne) le età più giovani (il fattore che influenza di più la risposta é ovviamente l'età) e maggiormente i residenti in periferia rispetto ai centri urbani (30,1 molto comuni rurali vs 22,9 molto comuni urbani &gt;10.000 ab.)</a:t>
            </a:r>
          </a:p>
          <a:p>
            <a:r>
              <a:rPr lang="it-IT" b="1" dirty="0"/>
              <a:t>La soddisfazione del proprio stato di salute percepita </a:t>
            </a:r>
            <a:r>
              <a:rPr lang="it-IT" b="1" dirty="0" err="1"/>
              <a:t>é</a:t>
            </a:r>
            <a:r>
              <a:rPr lang="it-IT" b="1" dirty="0"/>
              <a:t> significativamente più alta rispetto ai valori medi italiani </a:t>
            </a:r>
            <a:r>
              <a:rPr lang="it-IT" dirty="0"/>
              <a:t>(registra mediamente i valori più alti rispetto alle altre realtà regionali).</a:t>
            </a:r>
          </a:p>
          <a:p>
            <a:endParaRPr lang="it-IT" dirty="0"/>
          </a:p>
          <a:p>
            <a:r>
              <a:rPr lang="de-DE" sz="1200" b="1" i="0" u="none" strike="noStrike" kern="1200" baseline="0" dirty="0">
                <a:solidFill>
                  <a:schemeClr val="tx1"/>
                </a:solidFill>
                <a:latin typeface="+mn-lt"/>
                <a:ea typeface="+mn-ea"/>
                <a:cs typeface="+mn-cs"/>
              </a:rPr>
              <a:t>84,0% der Südtiroler Bevölkerung erfreuen sich guter bzw. sehr guter Gesundheit </a:t>
            </a:r>
            <a:r>
              <a:rPr lang="it-IT" sz="1200" b="1" i="0" u="none" strike="noStrike" kern="1200" baseline="0" dirty="0">
                <a:solidFill>
                  <a:schemeClr val="tx1"/>
                </a:solidFill>
                <a:latin typeface="+mn-lt"/>
                <a:ea typeface="+mn-ea"/>
                <a:cs typeface="+mn-cs"/>
              </a:rPr>
              <a:t>L’84,0% degli altoatesini è in buona </a:t>
            </a:r>
            <a:r>
              <a:rPr lang="de-DE" sz="1200" b="1" i="0" u="none" strike="noStrike" kern="1200" baseline="0" dirty="0">
                <a:solidFill>
                  <a:schemeClr val="tx1"/>
                </a:solidFill>
                <a:latin typeface="+mn-lt"/>
                <a:ea typeface="+mn-ea"/>
                <a:cs typeface="+mn-cs"/>
              </a:rPr>
              <a:t>o </a:t>
            </a:r>
            <a:r>
              <a:rPr lang="de-DE" sz="1200" b="1" i="0" u="none" strike="noStrike" kern="1200" baseline="0" dirty="0" err="1">
                <a:solidFill>
                  <a:schemeClr val="tx1"/>
                </a:solidFill>
                <a:latin typeface="+mn-lt"/>
                <a:ea typeface="+mn-ea"/>
                <a:cs typeface="+mn-cs"/>
              </a:rPr>
              <a:t>ottima</a:t>
            </a:r>
            <a:r>
              <a:rPr lang="de-DE" sz="1200" b="1" i="0" u="none" strike="noStrike" kern="1200" baseline="0" dirty="0">
                <a:solidFill>
                  <a:schemeClr val="tx1"/>
                </a:solidFill>
                <a:latin typeface="+mn-lt"/>
                <a:ea typeface="+mn-ea"/>
                <a:cs typeface="+mn-cs"/>
              </a:rPr>
              <a:t> salute</a:t>
            </a:r>
          </a:p>
          <a:p>
            <a:r>
              <a:rPr lang="de-DE" sz="1200" b="0" i="0" u="none" strike="noStrike" kern="1200" baseline="0" dirty="0">
                <a:solidFill>
                  <a:schemeClr val="tx1"/>
                </a:solidFill>
                <a:latin typeface="+mn-lt"/>
                <a:ea typeface="+mn-ea"/>
                <a:cs typeface="+mn-cs"/>
              </a:rPr>
              <a:t>48,9% der Südtiroler Bevölkerung erklären, dass es ihnen gesundheitlich gut geht, 35,0% sogar sehr gut. 13,1% bewerten ihren Gesundheitszustand weder gut noch schlecht, und 2,9% geht es schlecht bis sehr</a:t>
            </a:r>
          </a:p>
          <a:p>
            <a:r>
              <a:rPr lang="de-DE" sz="1200" b="0" i="0" u="none" strike="noStrike" kern="1200" baseline="0" dirty="0">
                <a:solidFill>
                  <a:schemeClr val="tx1"/>
                </a:solidFill>
                <a:latin typeface="+mn-lt"/>
                <a:ea typeface="+mn-ea"/>
                <a:cs typeface="+mn-cs"/>
              </a:rPr>
              <a:t>schlecht.</a:t>
            </a:r>
          </a:p>
          <a:p>
            <a:r>
              <a:rPr lang="de-DE" sz="1200" b="1" i="0" u="none" strike="noStrike" kern="1200" baseline="0" dirty="0" err="1">
                <a:solidFill>
                  <a:schemeClr val="tx1"/>
                </a:solidFill>
                <a:latin typeface="+mn-lt"/>
                <a:ea typeface="+mn-ea"/>
                <a:cs typeface="+mn-cs"/>
              </a:rPr>
              <a:t>Questa</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percezione</a:t>
            </a:r>
            <a:r>
              <a:rPr lang="de-DE" sz="1200" b="1" i="0" u="none" strike="noStrike" kern="1200" baseline="0" dirty="0">
                <a:solidFill>
                  <a:schemeClr val="tx1"/>
                </a:solidFill>
                <a:latin typeface="+mn-lt"/>
                <a:ea typeface="+mn-ea"/>
                <a:cs typeface="+mn-cs"/>
              </a:rPr>
              <a:t> è </a:t>
            </a:r>
            <a:r>
              <a:rPr lang="de-DE" sz="1200" b="1" i="0" u="none" strike="noStrike" kern="1200" baseline="0" dirty="0" err="1">
                <a:solidFill>
                  <a:schemeClr val="tx1"/>
                </a:solidFill>
                <a:latin typeface="+mn-lt"/>
                <a:ea typeface="+mn-ea"/>
                <a:cs typeface="+mn-cs"/>
              </a:rPr>
              <a:t>rimasta</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costante</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negli</a:t>
            </a:r>
            <a:r>
              <a:rPr lang="de-DE" sz="1200" b="1" i="0" u="none" strike="noStrike" kern="1200" baseline="0" dirty="0">
                <a:solidFill>
                  <a:schemeClr val="tx1"/>
                </a:solidFill>
                <a:latin typeface="+mn-lt"/>
                <a:ea typeface="+mn-ea"/>
                <a:cs typeface="+mn-cs"/>
              </a:rPr>
              <a:t> </a:t>
            </a:r>
            <a:r>
              <a:rPr lang="de-DE" sz="1200" b="1" i="0" u="none" strike="noStrike" kern="1200" baseline="0" dirty="0" err="1">
                <a:solidFill>
                  <a:schemeClr val="tx1"/>
                </a:solidFill>
                <a:latin typeface="+mn-lt"/>
                <a:ea typeface="+mn-ea"/>
                <a:cs typeface="+mn-cs"/>
              </a:rPr>
              <a:t>anni</a:t>
            </a:r>
            <a:r>
              <a:rPr lang="de-DE" sz="1200" b="1" i="0" u="none" strike="noStrike" kern="1200" baseline="0" dirty="0">
                <a:solidFill>
                  <a:schemeClr val="tx1"/>
                </a:solidFill>
                <a:latin typeface="+mn-lt"/>
                <a:ea typeface="+mn-ea"/>
                <a:cs typeface="+mn-cs"/>
              </a:rPr>
              <a:t>.</a:t>
            </a:r>
          </a:p>
          <a:p>
            <a:endParaRPr lang="de-DE" sz="1200" b="1"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In Südtirol </a:t>
            </a:r>
            <a:r>
              <a:rPr lang="de-DE" sz="1200" b="1" i="0" u="none" strike="noStrike" kern="1200" baseline="0" dirty="0">
                <a:solidFill>
                  <a:schemeClr val="tx1"/>
                </a:solidFill>
                <a:latin typeface="+mn-lt"/>
                <a:ea typeface="+mn-ea"/>
                <a:cs typeface="+mn-cs"/>
              </a:rPr>
              <a:t>erfreuen sich insbesondere </a:t>
            </a:r>
            <a:r>
              <a:rPr lang="de-DE" sz="1200" b="0" i="0" u="none" strike="noStrike" kern="1200" baseline="0" dirty="0">
                <a:solidFill>
                  <a:schemeClr val="tx1"/>
                </a:solidFill>
                <a:latin typeface="+mn-lt"/>
                <a:ea typeface="+mn-ea"/>
                <a:cs typeface="+mn-cs"/>
              </a:rPr>
              <a:t>die Männer (</a:t>
            </a:r>
            <a:r>
              <a:rPr lang="it-IT" dirty="0">
                <a:solidFill>
                  <a:schemeClr val="tx1"/>
                </a:solidFill>
              </a:rPr>
              <a:t>31,8% </a:t>
            </a:r>
            <a:r>
              <a:rPr lang="it-IT" dirty="0" err="1">
                <a:solidFill>
                  <a:schemeClr val="tx1"/>
                </a:solidFill>
              </a:rPr>
              <a:t>der</a:t>
            </a:r>
            <a:r>
              <a:rPr lang="it-IT" dirty="0">
                <a:solidFill>
                  <a:schemeClr val="tx1"/>
                </a:solidFill>
              </a:rPr>
              <a:t> </a:t>
            </a:r>
            <a:r>
              <a:rPr lang="it-IT" dirty="0" err="1">
                <a:solidFill>
                  <a:schemeClr val="tx1"/>
                </a:solidFill>
              </a:rPr>
              <a:t>Männer</a:t>
            </a:r>
            <a:r>
              <a:rPr lang="it-IT" dirty="0">
                <a:solidFill>
                  <a:schemeClr val="tx1"/>
                </a:solidFill>
              </a:rPr>
              <a:t> </a:t>
            </a:r>
            <a:r>
              <a:rPr lang="it-IT" dirty="0" err="1">
                <a:solidFill>
                  <a:schemeClr val="tx1"/>
                </a:solidFill>
              </a:rPr>
              <a:t>fühlen</a:t>
            </a:r>
            <a:r>
              <a:rPr lang="it-IT" dirty="0">
                <a:solidFill>
                  <a:schemeClr val="tx1"/>
                </a:solidFill>
              </a:rPr>
              <a:t> </a:t>
            </a:r>
            <a:r>
              <a:rPr lang="it-IT" dirty="0" err="1">
                <a:solidFill>
                  <a:schemeClr val="tx1"/>
                </a:solidFill>
              </a:rPr>
              <a:t>sich</a:t>
            </a:r>
            <a:r>
              <a:rPr lang="it-IT" dirty="0">
                <a:solidFill>
                  <a:schemeClr val="tx1"/>
                </a:solidFill>
              </a:rPr>
              <a:t> </a:t>
            </a:r>
            <a:r>
              <a:rPr lang="it-IT" dirty="0" err="1">
                <a:solidFill>
                  <a:schemeClr val="tx1"/>
                </a:solidFill>
              </a:rPr>
              <a:t>sehr</a:t>
            </a:r>
            <a:r>
              <a:rPr lang="it-IT" dirty="0">
                <a:solidFill>
                  <a:schemeClr val="tx1"/>
                </a:solidFill>
              </a:rPr>
              <a:t> </a:t>
            </a:r>
            <a:r>
              <a:rPr lang="it-IT" dirty="0" err="1">
                <a:solidFill>
                  <a:schemeClr val="tx1"/>
                </a:solidFill>
              </a:rPr>
              <a:t>gut</a:t>
            </a:r>
            <a:r>
              <a:rPr lang="it-IT" dirty="0">
                <a:solidFill>
                  <a:schemeClr val="tx1"/>
                </a:solidFill>
              </a:rPr>
              <a:t> </a:t>
            </a:r>
            <a:r>
              <a:rPr lang="it-IT" dirty="0" err="1">
                <a:solidFill>
                  <a:schemeClr val="tx1"/>
                </a:solidFill>
              </a:rPr>
              <a:t>gegenüber</a:t>
            </a:r>
            <a:r>
              <a:rPr lang="it-IT" dirty="0">
                <a:solidFill>
                  <a:schemeClr val="tx1"/>
                </a:solidFill>
              </a:rPr>
              <a:t> 27,8% </a:t>
            </a:r>
            <a:r>
              <a:rPr lang="it-IT" dirty="0" err="1">
                <a:solidFill>
                  <a:schemeClr val="tx1"/>
                </a:solidFill>
              </a:rPr>
              <a:t>der</a:t>
            </a:r>
            <a:r>
              <a:rPr lang="it-IT" dirty="0">
                <a:solidFill>
                  <a:schemeClr val="tx1"/>
                </a:solidFill>
              </a:rPr>
              <a:t> </a:t>
            </a:r>
            <a:r>
              <a:rPr lang="it-IT" dirty="0" err="1">
                <a:solidFill>
                  <a:schemeClr val="tx1"/>
                </a:solidFill>
              </a:rPr>
              <a:t>Frauen</a:t>
            </a:r>
            <a:r>
              <a:rPr lang="de-DE" sz="1200" b="0" i="0" u="none" strike="noStrike" kern="1200" baseline="0" dirty="0">
                <a:solidFill>
                  <a:schemeClr val="tx1"/>
                </a:solidFill>
                <a:latin typeface="+mn-lt"/>
                <a:ea typeface="+mn-ea"/>
                <a:cs typeface="+mn-cs"/>
              </a:rPr>
              <a:t>), die jüngeren Altersklassen (dieser Faktor beeinflusst am meisten das Wohlergehen) und die Landbevölkerung </a:t>
            </a:r>
            <a:r>
              <a:rPr lang="de-DE" sz="1200" b="1" i="0" u="none" strike="noStrike" kern="1200" baseline="0" dirty="0">
                <a:solidFill>
                  <a:schemeClr val="tx1"/>
                </a:solidFill>
                <a:latin typeface="+mn-lt"/>
                <a:ea typeface="+mn-ea"/>
                <a:cs typeface="+mn-cs"/>
              </a:rPr>
              <a:t>guter und sehr guter Gesundheit </a:t>
            </a:r>
            <a:r>
              <a:rPr lang="de-DE" sz="1200" b="0" i="0" u="none" strike="noStrike" kern="1200" baseline="0" dirty="0">
                <a:solidFill>
                  <a:schemeClr val="tx1"/>
                </a:solidFill>
                <a:latin typeface="+mn-lt"/>
                <a:ea typeface="+mn-ea"/>
                <a:cs typeface="+mn-cs"/>
              </a:rPr>
              <a:t>(31,1% gegenüber 22,9% der Stadtbewohner).</a:t>
            </a:r>
          </a:p>
          <a:p>
            <a:r>
              <a:rPr lang="de-DE" sz="1200" b="0" i="0" u="none" strike="noStrike" kern="1200" baseline="0" dirty="0">
                <a:solidFill>
                  <a:schemeClr val="tx1"/>
                </a:solidFill>
                <a:latin typeface="+mn-lt"/>
                <a:ea typeface="+mn-ea"/>
                <a:cs typeface="+mn-cs"/>
              </a:rPr>
              <a:t>Die Zufriedenheit mit dem eigenen Gesundheitszustand ist bei den Südtirolern </a:t>
            </a:r>
            <a:r>
              <a:rPr lang="de-DE" sz="1200" b="1" i="0" u="none" strike="noStrike" kern="1200" baseline="0" dirty="0">
                <a:solidFill>
                  <a:schemeClr val="tx1"/>
                </a:solidFill>
                <a:latin typeface="+mn-lt"/>
                <a:ea typeface="+mn-ea"/>
                <a:cs typeface="+mn-cs"/>
              </a:rPr>
              <a:t>deutlich ausgeprägter im Vergleich zum italienischen Durchschnitt .</a:t>
            </a:r>
          </a:p>
          <a:p>
            <a:r>
              <a:rPr lang="de-DE" sz="1200" b="1" i="0" u="none" strike="noStrike" kern="1200" baseline="0" dirty="0">
                <a:solidFill>
                  <a:schemeClr val="tx1"/>
                </a:solidFill>
                <a:latin typeface="+mn-lt"/>
                <a:ea typeface="+mn-ea"/>
                <a:cs typeface="+mn-cs"/>
              </a:rPr>
              <a:t>Die Zufriedenheit mit dem eigenen Gesundheitszustand </a:t>
            </a:r>
            <a:r>
              <a:rPr lang="de-DE" sz="1200" b="0" i="0" u="none" strike="noStrike" kern="1200" baseline="0" dirty="0">
                <a:solidFill>
                  <a:schemeClr val="tx1"/>
                </a:solidFill>
                <a:latin typeface="+mn-lt"/>
                <a:ea typeface="+mn-ea"/>
                <a:cs typeface="+mn-cs"/>
              </a:rPr>
              <a:t>ist bei den Südtirolern  </a:t>
            </a:r>
            <a:r>
              <a:rPr lang="de-DE" sz="1200" b="1" i="0" u="none" strike="noStrike" kern="1200" baseline="0" dirty="0">
                <a:solidFill>
                  <a:schemeClr val="tx1"/>
                </a:solidFill>
                <a:latin typeface="+mn-lt"/>
                <a:ea typeface="+mn-ea"/>
                <a:cs typeface="+mn-cs"/>
              </a:rPr>
              <a:t>über die Jahre konstant </a:t>
            </a:r>
            <a:r>
              <a:rPr lang="de-DE" sz="1200" b="0" i="0" u="none" strike="noStrike" kern="1200" baseline="0" dirty="0">
                <a:solidFill>
                  <a:schemeClr val="tx1"/>
                </a:solidFill>
                <a:latin typeface="+mn-lt"/>
                <a:ea typeface="+mn-ea"/>
                <a:cs typeface="+mn-cs"/>
              </a:rPr>
              <a:t>(höheren Durchschnittswert als in den anderen italienischen Regionen).</a:t>
            </a:r>
          </a:p>
          <a:p>
            <a:endParaRPr lang="de-DE" b="1" dirty="0">
              <a:solidFill>
                <a:srgbClr val="00B050"/>
              </a:solidFill>
            </a:endParaRPr>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4</a:t>
            </a:fld>
            <a:endParaRPr lang="de-DE"/>
          </a:p>
        </p:txBody>
      </p:sp>
    </p:spTree>
    <p:extLst>
      <p:ext uri="{BB962C8B-B14F-4D97-AF65-F5344CB8AC3E}">
        <p14:creationId xmlns:p14="http://schemas.microsoft.com/office/powerpoint/2010/main" val="3316328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dirty="0"/>
              <a:t>Una</a:t>
            </a:r>
            <a:r>
              <a:rPr lang="de-DE" baseline="0" dirty="0"/>
              <a:t> </a:t>
            </a:r>
            <a:r>
              <a:rPr lang="de-DE" baseline="0" dirty="0" err="1"/>
              <a:t>speranza</a:t>
            </a:r>
            <a:r>
              <a:rPr lang="de-DE" baseline="0" dirty="0"/>
              <a:t> di </a:t>
            </a:r>
            <a:r>
              <a:rPr lang="de-DE" baseline="0" dirty="0" err="1"/>
              <a:t>vita</a:t>
            </a:r>
            <a:r>
              <a:rPr lang="de-DE" baseline="0" dirty="0"/>
              <a:t> </a:t>
            </a:r>
            <a:r>
              <a:rPr lang="de-DE" baseline="0" dirty="0" err="1"/>
              <a:t>che</a:t>
            </a:r>
            <a:r>
              <a:rPr lang="de-DE" baseline="0" dirty="0"/>
              <a:t> ha </a:t>
            </a:r>
            <a:r>
              <a:rPr lang="de-DE" baseline="0" dirty="0" err="1"/>
              <a:t>continuato</a:t>
            </a:r>
            <a:r>
              <a:rPr lang="de-DE" baseline="0" dirty="0"/>
              <a:t> a </a:t>
            </a:r>
            <a:r>
              <a:rPr lang="de-DE" b="1" baseline="0" dirty="0" err="1"/>
              <a:t>crescere</a:t>
            </a:r>
            <a:r>
              <a:rPr lang="de-DE" b="1" baseline="0" dirty="0"/>
              <a:t> </a:t>
            </a:r>
            <a:r>
              <a:rPr lang="de-DE" b="1" baseline="0" dirty="0" err="1"/>
              <a:t>negli</a:t>
            </a:r>
            <a:r>
              <a:rPr lang="de-DE" b="1" baseline="0" dirty="0"/>
              <a:t> </a:t>
            </a:r>
            <a:r>
              <a:rPr lang="de-DE" b="1" baseline="0" dirty="0" err="1"/>
              <a:t>anni</a:t>
            </a:r>
            <a:r>
              <a:rPr lang="de-DE" b="1" baseline="0" dirty="0"/>
              <a:t> e ha </a:t>
            </a:r>
            <a:r>
              <a:rPr lang="de-DE" b="1" baseline="0" dirty="0" err="1"/>
              <a:t>raggiunto</a:t>
            </a:r>
            <a:r>
              <a:rPr lang="de-DE" b="1" baseline="0" dirty="0"/>
              <a:t> </a:t>
            </a:r>
            <a:r>
              <a:rPr lang="de-DE" b="1" baseline="0" dirty="0" err="1"/>
              <a:t>valori</a:t>
            </a:r>
            <a:r>
              <a:rPr lang="de-DE" b="1" baseline="0" dirty="0"/>
              <a:t> pari a 86 </a:t>
            </a:r>
            <a:r>
              <a:rPr lang="de-DE" b="1" baseline="0" dirty="0" err="1"/>
              <a:t>anni</a:t>
            </a:r>
            <a:r>
              <a:rPr lang="de-DE" b="1" baseline="0" dirty="0"/>
              <a:t> per le </a:t>
            </a:r>
            <a:r>
              <a:rPr lang="de-DE" b="1" baseline="0" dirty="0" err="1"/>
              <a:t>donne</a:t>
            </a:r>
            <a:r>
              <a:rPr lang="de-DE" b="1" baseline="0" dirty="0"/>
              <a:t> e 81 </a:t>
            </a:r>
            <a:r>
              <a:rPr lang="de-DE" b="1" baseline="0" dirty="0" err="1"/>
              <a:t>anni</a:t>
            </a:r>
            <a:r>
              <a:rPr lang="de-DE" b="1" baseline="0" dirty="0"/>
              <a:t> per </a:t>
            </a:r>
            <a:r>
              <a:rPr lang="de-DE" b="1" baseline="0" dirty="0" err="1"/>
              <a:t>uomini</a:t>
            </a:r>
            <a:r>
              <a:rPr lang="de-DE" baseline="0" dirty="0"/>
              <a:t>. </a:t>
            </a:r>
            <a:r>
              <a:rPr lang="de-DE" baseline="0" dirty="0" err="1"/>
              <a:t>Valori</a:t>
            </a:r>
            <a:r>
              <a:rPr lang="de-DE" baseline="0" dirty="0"/>
              <a:t> </a:t>
            </a:r>
            <a:r>
              <a:rPr lang="de-DE" baseline="0" dirty="0" err="1"/>
              <a:t>leggermente</a:t>
            </a:r>
            <a:r>
              <a:rPr lang="de-DE" baseline="0" dirty="0"/>
              <a:t> più </a:t>
            </a:r>
            <a:r>
              <a:rPr lang="de-DE" baseline="0" dirty="0" err="1"/>
              <a:t>alti</a:t>
            </a:r>
            <a:r>
              <a:rPr lang="de-DE" baseline="0" dirty="0"/>
              <a:t> </a:t>
            </a:r>
            <a:r>
              <a:rPr lang="de-DE" baseline="0" dirty="0" err="1"/>
              <a:t>dei</a:t>
            </a:r>
            <a:r>
              <a:rPr lang="de-DE" baseline="0" dirty="0"/>
              <a:t> </a:t>
            </a:r>
            <a:r>
              <a:rPr lang="de-DE" baseline="0" dirty="0" err="1"/>
              <a:t>valori</a:t>
            </a:r>
            <a:r>
              <a:rPr lang="de-DE" baseline="0" dirty="0"/>
              <a:t> </a:t>
            </a:r>
            <a:r>
              <a:rPr lang="de-DE" baseline="0" dirty="0" err="1"/>
              <a:t>medi</a:t>
            </a:r>
            <a:r>
              <a:rPr lang="de-DE" baseline="0" dirty="0"/>
              <a:t> </a:t>
            </a:r>
            <a:r>
              <a:rPr lang="de-DE" baseline="0" dirty="0" err="1"/>
              <a:t>nazionali</a:t>
            </a:r>
            <a:r>
              <a:rPr lang="de-DE" baseline="0" dirty="0"/>
              <a:t> e di </a:t>
            </a:r>
            <a:r>
              <a:rPr lang="de-DE" baseline="0" dirty="0" err="1"/>
              <a:t>quelli</a:t>
            </a:r>
            <a:r>
              <a:rPr lang="de-DE" baseline="0" dirty="0"/>
              <a:t> </a:t>
            </a:r>
            <a:r>
              <a:rPr lang="de-DE" baseline="0" dirty="0" err="1"/>
              <a:t>registrati</a:t>
            </a:r>
            <a:r>
              <a:rPr lang="de-DE" baseline="0" dirty="0"/>
              <a:t> per  la </a:t>
            </a:r>
            <a:r>
              <a:rPr lang="de-DE" baseline="0" dirty="0" err="1"/>
              <a:t>popolzione</a:t>
            </a:r>
            <a:r>
              <a:rPr lang="de-DE" baseline="0" dirty="0"/>
              <a:t> </a:t>
            </a:r>
            <a:r>
              <a:rPr lang="de-DE" baseline="0" dirty="0" err="1"/>
              <a:t>austriaca</a:t>
            </a:r>
            <a:r>
              <a:rPr lang="de-DE" baseline="0" dirty="0"/>
              <a:t>.</a:t>
            </a:r>
          </a:p>
          <a:p>
            <a:endParaRPr lang="de-DE" baseline="0" dirty="0"/>
          </a:p>
          <a:p>
            <a:endParaRPr lang="de-DE" baseline="0" dirty="0"/>
          </a:p>
          <a:p>
            <a:endParaRPr lang="de-DE" baseline="0" dirty="0"/>
          </a:p>
          <a:p>
            <a:r>
              <a:rPr lang="de-DE" b="1" baseline="0" dirty="0"/>
              <a:t>Die Lebenserwartung ist in den letzten Jahren weiterhin gestiegen </a:t>
            </a:r>
            <a:r>
              <a:rPr lang="de-DE" baseline="0" dirty="0"/>
              <a:t>und beträgt derzeit </a:t>
            </a:r>
            <a:r>
              <a:rPr lang="de-DE" b="1" baseline="0" dirty="0"/>
              <a:t>86 Jahre für Frauen und 81 Jahre für Männer</a:t>
            </a:r>
            <a:r>
              <a:rPr lang="de-DE" baseline="0" dirty="0"/>
              <a:t>. Die Lebenserwartung der Südtiroler ist etwas höher als jene auf nationaler Ebene und jene der Österreicher.</a:t>
            </a:r>
          </a:p>
          <a:p>
            <a:endParaRPr lang="de-DE" baseline="0" dirty="0"/>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5</a:t>
            </a:fld>
            <a:endParaRPr lang="de-DE"/>
          </a:p>
        </p:txBody>
      </p:sp>
    </p:spTree>
    <p:extLst>
      <p:ext uri="{BB962C8B-B14F-4D97-AF65-F5344CB8AC3E}">
        <p14:creationId xmlns:p14="http://schemas.microsoft.com/office/powerpoint/2010/main" val="197526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p:spPr>
        <p:txBody>
          <a:bodyPr/>
          <a:lstStyle/>
          <a:p>
            <a:r>
              <a:rPr lang="it-IT" altLang="it-IT" sz="1100" dirty="0">
                <a:solidFill>
                  <a:schemeClr val="tx1"/>
                </a:solidFill>
              </a:rPr>
              <a:t>La popolazione é destinata ad invecchiare gradualmente. Particolarmente accentuato nei prossimi anni é l'aumento nel numero degli anziani. </a:t>
            </a:r>
          </a:p>
          <a:p>
            <a:pPr marL="0" marR="0" indent="0" algn="l" defTabSz="914400" rtl="0" eaLnBrk="0" fontAlgn="base" latinLnBrk="0" hangingPunct="0">
              <a:lnSpc>
                <a:spcPct val="100000"/>
              </a:lnSpc>
              <a:spcBef>
                <a:spcPct val="30000"/>
              </a:spcBef>
              <a:spcAft>
                <a:spcPct val="0"/>
              </a:spcAft>
              <a:buClrTx/>
              <a:buSzTx/>
              <a:buFontTx/>
              <a:buNone/>
              <a:tabLst/>
              <a:defRPr/>
            </a:pPr>
            <a:r>
              <a:rPr lang="it-IT" altLang="it-IT" sz="1100" b="0" dirty="0">
                <a:solidFill>
                  <a:schemeClr val="tx1"/>
                </a:solidFill>
              </a:rPr>
              <a:t>In 100 anni la struttura demografica altoatesina passa dal registrare 6 anziani ogni 100 abitanti negli anni '30, fino ad attendersi 30 anziani ogni 100 abitanti nei prossimi 30 anni (2045). </a:t>
            </a:r>
          </a:p>
          <a:p>
            <a:pPr marL="0" marR="0" indent="0" algn="l" defTabSz="914400" rtl="0" eaLnBrk="0" fontAlgn="base" latinLnBrk="0" hangingPunct="0">
              <a:lnSpc>
                <a:spcPct val="100000"/>
              </a:lnSpc>
              <a:spcBef>
                <a:spcPct val="30000"/>
              </a:spcBef>
              <a:spcAft>
                <a:spcPct val="0"/>
              </a:spcAft>
              <a:buClrTx/>
              <a:buSzTx/>
              <a:buFontTx/>
              <a:buNone/>
              <a:tabLst/>
              <a:defRPr/>
            </a:pPr>
            <a:r>
              <a:rPr lang="it-IT" altLang="it-IT" sz="1100" b="1" dirty="0">
                <a:solidFill>
                  <a:schemeClr val="tx1"/>
                </a:solidFill>
              </a:rPr>
              <a:t>Ad oggi la percentuale degli anziani  è del 19%</a:t>
            </a:r>
            <a:r>
              <a:rPr lang="de-DE" altLang="it-IT" sz="1100" b="1" dirty="0">
                <a:solidFill>
                  <a:schemeClr val="tx1"/>
                </a:solidFill>
              </a:rPr>
              <a:t> . </a:t>
            </a:r>
            <a:r>
              <a:rPr lang="de-DE" altLang="it-IT" sz="1100" b="1" dirty="0" err="1">
                <a:solidFill>
                  <a:schemeClr val="tx1"/>
                </a:solidFill>
              </a:rPr>
              <a:t>L‘aumento</a:t>
            </a:r>
            <a:r>
              <a:rPr lang="de-DE" altLang="it-IT" sz="1100" b="1" dirty="0">
                <a:solidFill>
                  <a:schemeClr val="tx1"/>
                </a:solidFill>
              </a:rPr>
              <a:t> del </a:t>
            </a:r>
            <a:r>
              <a:rPr lang="de-DE" altLang="it-IT" sz="1100" b="1" dirty="0" err="1">
                <a:solidFill>
                  <a:schemeClr val="tx1"/>
                </a:solidFill>
              </a:rPr>
              <a:t>numero</a:t>
            </a:r>
            <a:r>
              <a:rPr lang="de-DE" altLang="it-IT" sz="1100" b="1" dirty="0">
                <a:solidFill>
                  <a:schemeClr val="tx1"/>
                </a:solidFill>
              </a:rPr>
              <a:t> </a:t>
            </a:r>
            <a:r>
              <a:rPr lang="de-DE" altLang="it-IT" sz="1100" b="1" dirty="0" err="1">
                <a:solidFill>
                  <a:schemeClr val="tx1"/>
                </a:solidFill>
              </a:rPr>
              <a:t>degli</a:t>
            </a:r>
            <a:r>
              <a:rPr lang="de-DE" altLang="it-IT" sz="1100" b="1" dirty="0">
                <a:solidFill>
                  <a:schemeClr val="tx1"/>
                </a:solidFill>
              </a:rPr>
              <a:t> </a:t>
            </a:r>
            <a:r>
              <a:rPr lang="de-DE" altLang="it-IT" sz="1100" b="1" dirty="0" err="1">
                <a:solidFill>
                  <a:schemeClr val="tx1"/>
                </a:solidFill>
              </a:rPr>
              <a:t>anziani</a:t>
            </a:r>
            <a:r>
              <a:rPr lang="de-DE" altLang="it-IT" sz="1100" b="1" dirty="0">
                <a:solidFill>
                  <a:schemeClr val="tx1"/>
                </a:solidFill>
              </a:rPr>
              <a:t> </a:t>
            </a:r>
            <a:r>
              <a:rPr lang="de-DE" altLang="it-IT" sz="1100" b="1" dirty="0" err="1">
                <a:solidFill>
                  <a:schemeClr val="tx1"/>
                </a:solidFill>
              </a:rPr>
              <a:t>provoca</a:t>
            </a:r>
            <a:r>
              <a:rPr lang="de-DE" altLang="it-IT" sz="1100" b="1" dirty="0">
                <a:solidFill>
                  <a:schemeClr val="tx1"/>
                </a:solidFill>
              </a:rPr>
              <a:t> </a:t>
            </a:r>
            <a:r>
              <a:rPr lang="de-DE" altLang="it-IT" sz="1100" b="1" dirty="0" err="1">
                <a:solidFill>
                  <a:schemeClr val="tx1"/>
                </a:solidFill>
              </a:rPr>
              <a:t>un</a:t>
            </a:r>
            <a:r>
              <a:rPr lang="de-DE" altLang="it-IT" sz="1100" b="1" dirty="0">
                <a:solidFill>
                  <a:schemeClr val="tx1"/>
                </a:solidFill>
              </a:rPr>
              <a:t> </a:t>
            </a:r>
            <a:r>
              <a:rPr lang="de-DE" altLang="it-IT" sz="1100" b="1" dirty="0" err="1">
                <a:solidFill>
                  <a:schemeClr val="tx1"/>
                </a:solidFill>
              </a:rPr>
              <a:t>aumento</a:t>
            </a:r>
            <a:r>
              <a:rPr lang="de-DE" altLang="it-IT" sz="1100" b="1" dirty="0">
                <a:solidFill>
                  <a:schemeClr val="tx1"/>
                </a:solidFill>
              </a:rPr>
              <a:t> del </a:t>
            </a:r>
            <a:r>
              <a:rPr lang="de-DE" altLang="it-IT" sz="1100" b="1" dirty="0" err="1">
                <a:solidFill>
                  <a:schemeClr val="tx1"/>
                </a:solidFill>
              </a:rPr>
              <a:t>loro</a:t>
            </a:r>
            <a:r>
              <a:rPr lang="de-DE" altLang="it-IT" sz="1100" b="1" dirty="0">
                <a:solidFill>
                  <a:schemeClr val="tx1"/>
                </a:solidFill>
              </a:rPr>
              <a:t> </a:t>
            </a:r>
            <a:r>
              <a:rPr lang="de-DE" altLang="it-IT" sz="1100" b="1" dirty="0" err="1">
                <a:solidFill>
                  <a:schemeClr val="tx1"/>
                </a:solidFill>
              </a:rPr>
              <a:t>peso</a:t>
            </a:r>
            <a:r>
              <a:rPr lang="de-DE" altLang="it-IT" sz="1100" b="1" dirty="0">
                <a:solidFill>
                  <a:schemeClr val="tx1"/>
                </a:solidFill>
              </a:rPr>
              <a:t> </a:t>
            </a:r>
            <a:r>
              <a:rPr lang="de-DE" altLang="it-IT" sz="1100" b="1" dirty="0" err="1">
                <a:solidFill>
                  <a:schemeClr val="tx1"/>
                </a:solidFill>
              </a:rPr>
              <a:t>sulla</a:t>
            </a:r>
            <a:r>
              <a:rPr lang="de-DE" altLang="it-IT" sz="1100" b="1" dirty="0">
                <a:solidFill>
                  <a:schemeClr val="tx1"/>
                </a:solidFill>
              </a:rPr>
              <a:t> </a:t>
            </a:r>
            <a:r>
              <a:rPr lang="de-DE" altLang="it-IT" sz="1100" b="1" dirty="0" err="1">
                <a:solidFill>
                  <a:schemeClr val="tx1"/>
                </a:solidFill>
              </a:rPr>
              <a:t>società</a:t>
            </a:r>
            <a:r>
              <a:rPr lang="de-DE" altLang="it-IT" sz="1100" b="1" dirty="0">
                <a:solidFill>
                  <a:schemeClr val="tx1"/>
                </a:solidFill>
              </a:rPr>
              <a:t>, </a:t>
            </a:r>
            <a:r>
              <a:rPr lang="de-DE" altLang="it-IT" sz="1100" b="1" dirty="0" err="1">
                <a:solidFill>
                  <a:schemeClr val="tx1"/>
                </a:solidFill>
              </a:rPr>
              <a:t>causando</a:t>
            </a:r>
            <a:r>
              <a:rPr lang="de-DE" altLang="it-IT" sz="1100" b="1" dirty="0">
                <a:solidFill>
                  <a:schemeClr val="tx1"/>
                </a:solidFill>
              </a:rPr>
              <a:t> </a:t>
            </a:r>
            <a:r>
              <a:rPr lang="de-DE" altLang="it-IT" sz="1100" b="1" dirty="0" err="1">
                <a:solidFill>
                  <a:schemeClr val="tx1"/>
                </a:solidFill>
              </a:rPr>
              <a:t>una</a:t>
            </a:r>
            <a:r>
              <a:rPr lang="de-DE" altLang="it-IT" sz="1100" b="1" dirty="0">
                <a:solidFill>
                  <a:schemeClr val="tx1"/>
                </a:solidFill>
              </a:rPr>
              <a:t> </a:t>
            </a:r>
            <a:r>
              <a:rPr lang="de-DE" altLang="it-IT" sz="1100" b="1" dirty="0" err="1">
                <a:solidFill>
                  <a:schemeClr val="tx1"/>
                </a:solidFill>
              </a:rPr>
              <a:t>domanda</a:t>
            </a:r>
            <a:r>
              <a:rPr lang="de-DE" altLang="it-IT" sz="1100" b="1" dirty="0">
                <a:solidFill>
                  <a:schemeClr val="tx1"/>
                </a:solidFill>
              </a:rPr>
              <a:t> di </a:t>
            </a:r>
            <a:r>
              <a:rPr lang="de-DE" altLang="it-IT" sz="1100" b="1" dirty="0" err="1">
                <a:solidFill>
                  <a:schemeClr val="tx1"/>
                </a:solidFill>
              </a:rPr>
              <a:t>servizi</a:t>
            </a:r>
            <a:r>
              <a:rPr lang="de-DE" altLang="it-IT" sz="1100" b="1" dirty="0">
                <a:solidFill>
                  <a:schemeClr val="tx1"/>
                </a:solidFill>
              </a:rPr>
              <a:t> </a:t>
            </a:r>
            <a:r>
              <a:rPr lang="de-DE" altLang="it-IT" sz="1100" b="1" dirty="0" err="1">
                <a:solidFill>
                  <a:schemeClr val="tx1"/>
                </a:solidFill>
              </a:rPr>
              <a:t>sanitari</a:t>
            </a:r>
            <a:r>
              <a:rPr lang="de-DE" altLang="it-IT" sz="1100" b="1" dirty="0">
                <a:solidFill>
                  <a:schemeClr val="tx1"/>
                </a:solidFill>
              </a:rPr>
              <a:t> sempre </a:t>
            </a:r>
            <a:r>
              <a:rPr lang="de-DE" altLang="it-IT" sz="1100" b="1" dirty="0" err="1">
                <a:solidFill>
                  <a:schemeClr val="tx1"/>
                </a:solidFill>
              </a:rPr>
              <a:t>piú</a:t>
            </a:r>
            <a:r>
              <a:rPr lang="de-DE" altLang="it-IT" sz="1100" b="1" dirty="0">
                <a:solidFill>
                  <a:schemeClr val="tx1"/>
                </a:solidFill>
              </a:rPr>
              <a:t> </a:t>
            </a:r>
            <a:r>
              <a:rPr lang="de-DE" altLang="it-IT" sz="1100" b="1" dirty="0" err="1">
                <a:solidFill>
                  <a:schemeClr val="tx1"/>
                </a:solidFill>
              </a:rPr>
              <a:t>consistente</a:t>
            </a:r>
            <a:r>
              <a:rPr lang="de-DE" altLang="it-IT" sz="1100" b="1" dirty="0">
                <a:solidFill>
                  <a:schemeClr val="tx1"/>
                </a:solidFill>
              </a:rPr>
              <a:t> ,</a:t>
            </a:r>
            <a:r>
              <a:rPr lang="de-DE" altLang="it-IT" sz="1100" b="1" baseline="0" dirty="0">
                <a:solidFill>
                  <a:schemeClr val="tx1"/>
                </a:solidFill>
              </a:rPr>
              <a:t> sempre più </a:t>
            </a:r>
            <a:r>
              <a:rPr lang="de-DE" altLang="it-IT" sz="1100" b="1" baseline="0" dirty="0" err="1">
                <a:solidFill>
                  <a:schemeClr val="tx1"/>
                </a:solidFill>
              </a:rPr>
              <a:t>significativa</a:t>
            </a:r>
            <a:r>
              <a:rPr lang="de-DE" altLang="it-IT" sz="1100" b="1" baseline="0" dirty="0">
                <a:solidFill>
                  <a:schemeClr val="tx1"/>
                </a:solidFill>
              </a:rPr>
              <a:t>. </a:t>
            </a:r>
            <a:r>
              <a:rPr lang="it-IT" altLang="it-IT" sz="1100" b="1" baseline="0" dirty="0">
                <a:solidFill>
                  <a:schemeClr val="tx1"/>
                </a:solidFill>
              </a:rPr>
              <a:t>L</a:t>
            </a:r>
            <a:r>
              <a:rPr lang="it-IT" altLang="it-IT" sz="1100" b="1" dirty="0">
                <a:solidFill>
                  <a:schemeClr val="tx1"/>
                </a:solidFill>
              </a:rPr>
              <a:t>'aumento nel numero degli anziani non può che comportare un numero sempre maggiore di malati cronici che necessitano di cure e assistenza.</a:t>
            </a:r>
          </a:p>
          <a:p>
            <a:r>
              <a:rPr lang="it-IT" altLang="it-IT" sz="1100" b="1" dirty="0">
                <a:solidFill>
                  <a:schemeClr val="tx1"/>
                </a:solidFill>
              </a:rPr>
              <a:t>I giovani fino a 14 anni registrano</a:t>
            </a:r>
            <a:r>
              <a:rPr lang="it-IT" altLang="it-IT" sz="1100" b="1" baseline="0" dirty="0">
                <a:solidFill>
                  <a:schemeClr val="tx1"/>
                </a:solidFill>
              </a:rPr>
              <a:t> invece un trend decrescente . Ciò porta con se inevitabilmente una trasformazione della struttura per età della popolazione </a:t>
            </a:r>
            <a:r>
              <a:rPr lang="it-IT" altLang="it-IT" sz="1100" b="1" baseline="0" dirty="0" err="1">
                <a:solidFill>
                  <a:schemeClr val="tx1"/>
                </a:solidFill>
              </a:rPr>
              <a:t>piuttoto</a:t>
            </a:r>
            <a:r>
              <a:rPr lang="it-IT" altLang="it-IT" sz="1100" b="1" baseline="0" dirty="0">
                <a:solidFill>
                  <a:schemeClr val="tx1"/>
                </a:solidFill>
              </a:rPr>
              <a:t> importante.</a:t>
            </a:r>
          </a:p>
          <a:p>
            <a:endParaRPr lang="de-DE" altLang="it-IT" sz="1100" dirty="0">
              <a:solidFill>
                <a:schemeClr val="tx1"/>
              </a:solidFill>
            </a:endParaRPr>
          </a:p>
          <a:p>
            <a:r>
              <a:rPr lang="de-DE" sz="1100" dirty="0">
                <a:solidFill>
                  <a:schemeClr val="tx1"/>
                </a:solidFill>
                <a:effectLst/>
              </a:rPr>
              <a:t>In den nächsten </a:t>
            </a:r>
            <a:r>
              <a:rPr lang="de-DE" sz="1100" kern="1200" dirty="0">
                <a:solidFill>
                  <a:schemeClr val="tx1"/>
                </a:solidFill>
                <a:effectLst/>
                <a:latin typeface="+mn-lt"/>
                <a:ea typeface="+mn-ea"/>
                <a:cs typeface="+mn-cs"/>
              </a:rPr>
              <a:t>Jahren </a:t>
            </a:r>
            <a:r>
              <a:rPr lang="de-DE" sz="1100" b="1" kern="1200" dirty="0">
                <a:solidFill>
                  <a:schemeClr val="tx1"/>
                </a:solidFill>
                <a:effectLst/>
                <a:latin typeface="+mn-lt"/>
                <a:ea typeface="+mn-ea"/>
                <a:cs typeface="+mn-cs"/>
              </a:rPr>
              <a:t>wird die Bevölkerung erheblich altern </a:t>
            </a:r>
            <a:r>
              <a:rPr lang="de-DE" sz="1100" kern="1200" dirty="0">
                <a:solidFill>
                  <a:schemeClr val="tx1"/>
                </a:solidFill>
                <a:effectLst/>
                <a:latin typeface="+mn-lt"/>
                <a:ea typeface="+mn-ea"/>
                <a:cs typeface="+mn-cs"/>
              </a:rPr>
              <a:t>und </a:t>
            </a:r>
            <a:r>
              <a:rPr lang="de-DE" sz="1100" b="1" kern="1200" dirty="0">
                <a:solidFill>
                  <a:schemeClr val="tx1"/>
                </a:solidFill>
                <a:effectLst/>
                <a:latin typeface="+mn-lt"/>
                <a:ea typeface="+mn-ea"/>
                <a:cs typeface="+mn-cs"/>
              </a:rPr>
              <a:t>die Zahl der Senioren wird steigen</a:t>
            </a:r>
            <a:r>
              <a:rPr lang="de-DE" sz="1100" kern="1200" dirty="0">
                <a:solidFill>
                  <a:schemeClr val="tx1"/>
                </a:solidFill>
                <a:effectLst/>
                <a:latin typeface="+mn-lt"/>
                <a:ea typeface="+mn-ea"/>
                <a:cs typeface="+mn-cs"/>
              </a:rPr>
              <a:t>. </a:t>
            </a:r>
            <a:r>
              <a:rPr lang="de-DE" altLang="it-IT" sz="1100" kern="1200" dirty="0">
                <a:solidFill>
                  <a:schemeClr val="tx1"/>
                </a:solidFill>
                <a:effectLst/>
                <a:latin typeface="+mn-lt"/>
                <a:ea typeface="+mn-ea"/>
                <a:cs typeface="+mn-cs"/>
              </a:rPr>
              <a:t>In den 30-iger Jahren konnte man </a:t>
            </a:r>
            <a:r>
              <a:rPr lang="de-DE" altLang="it-IT" sz="1100" b="1" kern="1200" dirty="0">
                <a:solidFill>
                  <a:schemeClr val="tx1"/>
                </a:solidFill>
                <a:effectLst/>
                <a:latin typeface="+mn-lt"/>
                <a:ea typeface="+mn-ea"/>
                <a:cs typeface="+mn-cs"/>
              </a:rPr>
              <a:t>6 Senioren alle 100 Einwohner zählen</a:t>
            </a:r>
            <a:r>
              <a:rPr lang="de-DE" altLang="it-IT" sz="1100" kern="1200" dirty="0">
                <a:solidFill>
                  <a:schemeClr val="tx1"/>
                </a:solidFill>
                <a:effectLst/>
                <a:latin typeface="+mn-lt"/>
                <a:ea typeface="+mn-ea"/>
                <a:cs typeface="+mn-cs"/>
              </a:rPr>
              <a:t>. Im Jahr 2045 werden 30 Senioren alle 100 Einwohner erwartet.  </a:t>
            </a:r>
            <a:r>
              <a:rPr lang="de-DE" altLang="it-IT" sz="1100" b="1" kern="1200" dirty="0">
                <a:solidFill>
                  <a:schemeClr val="tx1"/>
                </a:solidFill>
                <a:effectLst/>
                <a:latin typeface="+mn-lt"/>
                <a:ea typeface="+mn-ea"/>
                <a:cs typeface="+mn-cs"/>
              </a:rPr>
              <a:t>Heute beträgt der Anteil an Senioren 19%.  Die Zunahme der Senioren erhöht wesentlich die Nachfrage an Gesundheitsleistungen. </a:t>
            </a:r>
            <a:r>
              <a:rPr lang="de-DE" altLang="it-IT" sz="1100" kern="1200" dirty="0">
                <a:solidFill>
                  <a:schemeClr val="tx1"/>
                </a:solidFill>
                <a:effectLst/>
                <a:latin typeface="+mn-lt"/>
                <a:ea typeface="+mn-ea"/>
                <a:cs typeface="+mn-cs"/>
              </a:rPr>
              <a:t>Eine weitere Folge ist der </a:t>
            </a:r>
            <a:r>
              <a:rPr lang="de-DE" altLang="it-IT" sz="1100" b="1" kern="1200" dirty="0">
                <a:solidFill>
                  <a:schemeClr val="tx1"/>
                </a:solidFill>
                <a:effectLst/>
                <a:latin typeface="+mn-lt"/>
                <a:ea typeface="+mn-ea"/>
                <a:cs typeface="+mn-cs"/>
              </a:rPr>
              <a:t>Anstieg der chronisch Kranken, die Behandlungen und Betreuung benötigen. </a:t>
            </a:r>
            <a:r>
              <a:rPr lang="de-DE" altLang="it-IT" sz="1100" kern="1200" dirty="0">
                <a:solidFill>
                  <a:schemeClr val="tx1"/>
                </a:solidFill>
                <a:effectLst/>
                <a:latin typeface="+mn-lt"/>
                <a:ea typeface="+mn-ea"/>
                <a:cs typeface="+mn-cs"/>
              </a:rPr>
              <a:t>Unter 14-Jährige verzeichnen einen rückläufigen Trend. Dies führt zu einer wesentlichen Veränderung der Bevölkerungsstruktur.</a:t>
            </a:r>
            <a:endParaRPr lang="it-IT" altLang="it-IT" sz="1100" kern="1200" dirty="0">
              <a:solidFill>
                <a:schemeClr val="tx1"/>
              </a:solidFill>
              <a:effectLst/>
              <a:latin typeface="+mn-lt"/>
              <a:ea typeface="+mn-ea"/>
              <a:cs typeface="+mn-cs"/>
            </a:endParaRPr>
          </a:p>
          <a:p>
            <a:endParaRPr lang="it-IT" altLang="it-IT" b="1" dirty="0">
              <a:solidFill>
                <a:schemeClr val="tx1"/>
              </a:solidFill>
            </a:endParaRPr>
          </a:p>
        </p:txBody>
      </p:sp>
    </p:spTree>
    <p:extLst>
      <p:ext uri="{BB962C8B-B14F-4D97-AF65-F5344CB8AC3E}">
        <p14:creationId xmlns:p14="http://schemas.microsoft.com/office/powerpoint/2010/main" val="3285529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de-DE" altLang="it-IT" b="1" dirty="0" err="1"/>
              <a:t>L‘Alto</a:t>
            </a:r>
            <a:r>
              <a:rPr lang="de-DE" altLang="it-IT" b="1" dirty="0"/>
              <a:t> Adige </a:t>
            </a:r>
            <a:r>
              <a:rPr lang="de-DE" altLang="it-IT" b="1" dirty="0" err="1"/>
              <a:t>registra</a:t>
            </a:r>
            <a:r>
              <a:rPr lang="de-DE" altLang="it-IT" b="1" dirty="0"/>
              <a:t> </a:t>
            </a:r>
            <a:r>
              <a:rPr lang="de-DE" altLang="it-IT" b="1" dirty="0" err="1"/>
              <a:t>un</a:t>
            </a:r>
            <a:r>
              <a:rPr lang="de-DE" altLang="it-IT" b="1" dirty="0"/>
              <a:t> </a:t>
            </a:r>
            <a:r>
              <a:rPr lang="de-DE" altLang="it-IT" b="1" dirty="0" err="1"/>
              <a:t>indice</a:t>
            </a:r>
            <a:r>
              <a:rPr lang="de-DE" altLang="it-IT" b="1" dirty="0"/>
              <a:t> di </a:t>
            </a:r>
            <a:r>
              <a:rPr lang="de-DE" altLang="it-IT" b="1" dirty="0" err="1"/>
              <a:t>vecchiaia</a:t>
            </a:r>
            <a:r>
              <a:rPr lang="de-DE" altLang="it-IT" b="1" dirty="0"/>
              <a:t> pari a 122,7 . 123 </a:t>
            </a:r>
            <a:r>
              <a:rPr lang="de-DE" altLang="it-IT" b="1" dirty="0" err="1"/>
              <a:t>anziani</a:t>
            </a:r>
            <a:r>
              <a:rPr lang="de-DE" altLang="it-IT" b="1" dirty="0"/>
              <a:t> </a:t>
            </a:r>
            <a:r>
              <a:rPr lang="de-DE" altLang="it-IT" b="1" dirty="0" err="1"/>
              <a:t>over</a:t>
            </a:r>
            <a:r>
              <a:rPr lang="de-DE" altLang="it-IT" b="1" dirty="0"/>
              <a:t> 65  </a:t>
            </a:r>
            <a:r>
              <a:rPr lang="de-DE" altLang="it-IT" b="1" dirty="0" err="1"/>
              <a:t>anni</a:t>
            </a:r>
            <a:r>
              <a:rPr lang="de-DE" altLang="it-IT" b="1" dirty="0"/>
              <a:t> </a:t>
            </a:r>
            <a:r>
              <a:rPr lang="de-DE" altLang="it-IT" b="1" dirty="0" err="1"/>
              <a:t>ogni</a:t>
            </a:r>
            <a:r>
              <a:rPr lang="de-DE" altLang="it-IT" b="1" dirty="0"/>
              <a:t> 100 </a:t>
            </a:r>
            <a:r>
              <a:rPr lang="de-DE" altLang="it-IT" b="1" dirty="0" err="1"/>
              <a:t>giovani</a:t>
            </a:r>
            <a:r>
              <a:rPr lang="de-DE" altLang="it-IT" b="1" dirty="0"/>
              <a:t> sotto i 14</a:t>
            </a:r>
            <a:r>
              <a:rPr lang="de-DE" altLang="it-IT" b="1" baseline="0" dirty="0"/>
              <a:t> </a:t>
            </a:r>
            <a:r>
              <a:rPr lang="de-DE" altLang="it-IT" b="1" baseline="0" dirty="0" err="1"/>
              <a:t>anni</a:t>
            </a:r>
            <a:r>
              <a:rPr lang="de-DE" altLang="it-IT" b="1" baseline="0" dirty="0"/>
              <a:t>.</a:t>
            </a:r>
          </a:p>
          <a:p>
            <a:endParaRPr lang="de-DE" altLang="it-IT" b="1" baseline="0" dirty="0"/>
          </a:p>
          <a:p>
            <a:r>
              <a:rPr lang="de-DE" altLang="it-IT" b="0" baseline="0" dirty="0" err="1"/>
              <a:t>Valori</a:t>
            </a:r>
            <a:r>
              <a:rPr lang="de-DE" altLang="it-IT" b="0" baseline="0" dirty="0"/>
              <a:t> </a:t>
            </a:r>
            <a:r>
              <a:rPr lang="de-DE" altLang="it-IT" b="0" baseline="0" dirty="0" err="1"/>
              <a:t>simili</a:t>
            </a:r>
            <a:r>
              <a:rPr lang="de-DE" altLang="it-IT" b="0" baseline="0" dirty="0"/>
              <a:t> si </a:t>
            </a:r>
            <a:r>
              <a:rPr lang="de-DE" altLang="it-IT" b="0" baseline="0" dirty="0" err="1"/>
              <a:t>registarno</a:t>
            </a:r>
            <a:r>
              <a:rPr lang="de-DE" altLang="it-IT" b="0" baseline="0" dirty="0"/>
              <a:t> in </a:t>
            </a:r>
            <a:r>
              <a:rPr lang="de-DE" altLang="it-IT" b="0" baseline="0" dirty="0" err="1"/>
              <a:t>paesi</a:t>
            </a:r>
            <a:r>
              <a:rPr lang="de-DE" altLang="it-IT" b="0" baseline="0" dirty="0"/>
              <a:t> </a:t>
            </a:r>
            <a:r>
              <a:rPr lang="de-DE" altLang="it-IT" b="0" baseline="0" dirty="0" err="1"/>
              <a:t>quali</a:t>
            </a:r>
            <a:r>
              <a:rPr lang="de-DE" altLang="it-IT" b="0" baseline="0" dirty="0"/>
              <a:t> la </a:t>
            </a:r>
            <a:r>
              <a:rPr lang="de-DE" altLang="it-IT" b="0" baseline="0" dirty="0" err="1"/>
              <a:t>Finlandia</a:t>
            </a:r>
            <a:r>
              <a:rPr lang="de-DE" altLang="it-IT" b="0" baseline="0" dirty="0"/>
              <a:t> e la </a:t>
            </a:r>
            <a:r>
              <a:rPr lang="de-DE" altLang="it-IT" b="0" baseline="0" dirty="0" err="1"/>
              <a:t>Spagna</a:t>
            </a:r>
            <a:r>
              <a:rPr lang="de-DE" altLang="it-IT" b="0" baseline="0" dirty="0"/>
              <a:t>. </a:t>
            </a:r>
            <a:r>
              <a:rPr lang="de-DE" altLang="it-IT" b="0" baseline="0" dirty="0" err="1"/>
              <a:t>L‘Austria</a:t>
            </a:r>
            <a:r>
              <a:rPr lang="de-DE" altLang="it-IT" b="0" baseline="0" dirty="0"/>
              <a:t> ha </a:t>
            </a:r>
            <a:r>
              <a:rPr lang="de-DE" altLang="it-IT" b="0" baseline="0" dirty="0" err="1"/>
              <a:t>un</a:t>
            </a:r>
            <a:r>
              <a:rPr lang="de-DE" altLang="it-IT" b="0" baseline="0" dirty="0"/>
              <a:t> </a:t>
            </a:r>
            <a:r>
              <a:rPr lang="de-DE" altLang="it-IT" b="0" baseline="0" dirty="0" err="1"/>
              <a:t>indice</a:t>
            </a:r>
            <a:r>
              <a:rPr lang="de-DE" altLang="it-IT" b="0" baseline="0" dirty="0"/>
              <a:t> del 129% </a:t>
            </a:r>
            <a:r>
              <a:rPr lang="de-DE" altLang="it-IT" b="0" baseline="0" dirty="0" err="1"/>
              <a:t>nel</a:t>
            </a:r>
            <a:r>
              <a:rPr lang="de-DE" altLang="it-IT" b="0" baseline="0" dirty="0"/>
              <a:t> 2016.</a:t>
            </a:r>
            <a:endParaRPr lang="de-DE" altLang="it-IT" b="0" dirty="0"/>
          </a:p>
          <a:p>
            <a:endParaRPr lang="de-DE" altLang="it-IT" b="0" dirty="0"/>
          </a:p>
          <a:p>
            <a:r>
              <a:rPr lang="de-DE" altLang="it-IT" b="0" dirty="0"/>
              <a:t>L‘I</a:t>
            </a:r>
            <a:r>
              <a:rPr lang="it-IT" altLang="it-IT" b="0" dirty="0" err="1"/>
              <a:t>rlanda</a:t>
            </a:r>
            <a:r>
              <a:rPr lang="it-IT" altLang="it-IT" b="0" dirty="0"/>
              <a:t> è il paese Europeo più giovane (59%).</a:t>
            </a:r>
          </a:p>
          <a:p>
            <a:endParaRPr lang="it-IT" altLang="it-IT" b="1" dirty="0"/>
          </a:p>
          <a:p>
            <a:endParaRPr lang="it-IT" altLang="it-IT" b="1" dirty="0"/>
          </a:p>
          <a:p>
            <a:endParaRPr lang="it-IT" altLang="it-IT" b="1" dirty="0"/>
          </a:p>
          <a:p>
            <a:r>
              <a:rPr lang="it-IT" altLang="it-IT" b="1" dirty="0"/>
              <a:t>Südtirol </a:t>
            </a:r>
            <a:r>
              <a:rPr lang="it-IT" altLang="it-IT" b="1" dirty="0" err="1"/>
              <a:t>verzeichnet</a:t>
            </a:r>
            <a:r>
              <a:rPr lang="it-IT" altLang="it-IT" b="1" dirty="0"/>
              <a:t> </a:t>
            </a:r>
            <a:r>
              <a:rPr lang="it-IT" altLang="it-IT" b="1" dirty="0" err="1"/>
              <a:t>einen</a:t>
            </a:r>
            <a:r>
              <a:rPr lang="it-IT" altLang="it-IT" b="1" dirty="0"/>
              <a:t> </a:t>
            </a:r>
            <a:r>
              <a:rPr lang="it-IT" altLang="it-IT" b="1" dirty="0" err="1"/>
              <a:t>Altersindex</a:t>
            </a:r>
            <a:r>
              <a:rPr lang="it-IT" altLang="it-IT" b="1" dirty="0"/>
              <a:t> </a:t>
            </a:r>
            <a:r>
              <a:rPr lang="it-IT" altLang="it-IT" b="0" dirty="0"/>
              <a:t>von 122,7.  </a:t>
            </a:r>
            <a:r>
              <a:rPr lang="it-IT" altLang="it-IT" b="0" dirty="0" err="1"/>
              <a:t>Auf</a:t>
            </a:r>
            <a:r>
              <a:rPr lang="it-IT" altLang="it-IT" b="0" dirty="0"/>
              <a:t> 123 </a:t>
            </a:r>
            <a:r>
              <a:rPr lang="it-IT" altLang="it-IT" b="0" dirty="0" err="1"/>
              <a:t>Senioren</a:t>
            </a:r>
            <a:r>
              <a:rPr lang="it-IT" altLang="it-IT" b="0" dirty="0"/>
              <a:t> </a:t>
            </a:r>
            <a:r>
              <a:rPr lang="it-IT" altLang="it-IT" b="0" dirty="0" err="1"/>
              <a:t>im</a:t>
            </a:r>
            <a:r>
              <a:rPr lang="it-IT" altLang="it-IT" b="0" dirty="0"/>
              <a:t> Alter von </a:t>
            </a:r>
            <a:r>
              <a:rPr lang="it-IT" altLang="it-IT" b="0" dirty="0" err="1"/>
              <a:t>über</a:t>
            </a:r>
            <a:r>
              <a:rPr lang="it-IT" altLang="it-IT" b="0" dirty="0"/>
              <a:t> 65 </a:t>
            </a:r>
            <a:r>
              <a:rPr lang="it-IT" altLang="it-IT" b="0" dirty="0" err="1"/>
              <a:t>Jahren</a:t>
            </a:r>
            <a:r>
              <a:rPr lang="it-IT" altLang="it-IT" b="0" dirty="0"/>
              <a:t> </a:t>
            </a:r>
            <a:r>
              <a:rPr lang="it-IT" altLang="it-IT" b="0" dirty="0" err="1"/>
              <a:t>kommen</a:t>
            </a:r>
            <a:r>
              <a:rPr lang="it-IT" altLang="it-IT" b="0" dirty="0"/>
              <a:t> 100 </a:t>
            </a:r>
            <a:r>
              <a:rPr lang="it-IT" altLang="it-IT" b="0" dirty="0" err="1"/>
              <a:t>unter</a:t>
            </a:r>
            <a:r>
              <a:rPr lang="it-IT" altLang="it-IT" b="0" dirty="0"/>
              <a:t> 14-Jährige.</a:t>
            </a:r>
          </a:p>
          <a:p>
            <a:endParaRPr lang="it-IT" altLang="it-IT" b="0" dirty="0"/>
          </a:p>
          <a:p>
            <a:r>
              <a:rPr lang="it-IT" altLang="it-IT" b="0" dirty="0" err="1"/>
              <a:t>Ähnliche</a:t>
            </a:r>
            <a:r>
              <a:rPr lang="it-IT" altLang="it-IT" b="0" dirty="0"/>
              <a:t> </a:t>
            </a:r>
            <a:r>
              <a:rPr lang="it-IT" altLang="it-IT" b="0" dirty="0" err="1"/>
              <a:t>Werte</a:t>
            </a:r>
            <a:r>
              <a:rPr lang="it-IT" altLang="it-IT" b="0" dirty="0"/>
              <a:t> </a:t>
            </a:r>
            <a:r>
              <a:rPr lang="it-IT" altLang="it-IT" b="0" dirty="0" err="1"/>
              <a:t>können</a:t>
            </a:r>
            <a:r>
              <a:rPr lang="it-IT" altLang="it-IT" b="0" dirty="0"/>
              <a:t> in </a:t>
            </a:r>
            <a:r>
              <a:rPr lang="it-IT" altLang="it-IT" b="0" dirty="0" err="1"/>
              <a:t>Finnland</a:t>
            </a:r>
            <a:r>
              <a:rPr lang="it-IT" altLang="it-IT" b="0" dirty="0"/>
              <a:t> und </a:t>
            </a:r>
            <a:r>
              <a:rPr lang="it-IT" altLang="it-IT" b="0" dirty="0" err="1"/>
              <a:t>Spanien</a:t>
            </a:r>
            <a:r>
              <a:rPr lang="it-IT" altLang="it-IT" b="0" dirty="0"/>
              <a:t> </a:t>
            </a:r>
            <a:r>
              <a:rPr lang="it-IT" altLang="it-IT" b="0" dirty="0" err="1"/>
              <a:t>beobachtet</a:t>
            </a:r>
            <a:r>
              <a:rPr lang="it-IT" altLang="it-IT" b="0" dirty="0"/>
              <a:t> </a:t>
            </a:r>
            <a:r>
              <a:rPr lang="it-IT" altLang="it-IT" b="0" dirty="0" err="1"/>
              <a:t>werden</a:t>
            </a:r>
            <a:r>
              <a:rPr lang="it-IT" altLang="it-IT" b="0" dirty="0"/>
              <a:t>. </a:t>
            </a:r>
            <a:r>
              <a:rPr lang="it-IT" altLang="it-IT" b="0" dirty="0" err="1"/>
              <a:t>Österreich</a:t>
            </a:r>
            <a:r>
              <a:rPr lang="it-IT" altLang="it-IT" b="0" dirty="0"/>
              <a:t> </a:t>
            </a:r>
            <a:r>
              <a:rPr lang="it-IT" altLang="it-IT" b="0" dirty="0" err="1"/>
              <a:t>verzeichnet</a:t>
            </a:r>
            <a:r>
              <a:rPr lang="it-IT" altLang="it-IT" b="0" dirty="0"/>
              <a:t> </a:t>
            </a:r>
            <a:r>
              <a:rPr lang="it-IT" altLang="it-IT" b="0" dirty="0" err="1"/>
              <a:t>im</a:t>
            </a:r>
            <a:r>
              <a:rPr lang="it-IT" altLang="it-IT" b="0" dirty="0"/>
              <a:t> </a:t>
            </a:r>
            <a:r>
              <a:rPr lang="it-IT" altLang="it-IT" b="0" dirty="0" err="1"/>
              <a:t>Jahr</a:t>
            </a:r>
            <a:r>
              <a:rPr lang="it-IT" altLang="it-IT" b="0" dirty="0"/>
              <a:t> 2016 </a:t>
            </a:r>
            <a:r>
              <a:rPr lang="it-IT" altLang="it-IT" b="0" dirty="0" err="1"/>
              <a:t>einen</a:t>
            </a:r>
            <a:r>
              <a:rPr lang="it-IT" altLang="it-IT" b="0" dirty="0"/>
              <a:t> </a:t>
            </a:r>
            <a:r>
              <a:rPr lang="it-IT" altLang="it-IT" b="0" dirty="0" err="1"/>
              <a:t>Altersindex</a:t>
            </a:r>
            <a:r>
              <a:rPr lang="it-IT" altLang="it-IT" b="0" dirty="0"/>
              <a:t> von 129%.</a:t>
            </a:r>
          </a:p>
          <a:p>
            <a:r>
              <a:rPr lang="it-IT" altLang="it-IT" b="0" dirty="0" err="1"/>
              <a:t>Irland</a:t>
            </a:r>
            <a:r>
              <a:rPr lang="it-IT" altLang="it-IT" b="0" dirty="0"/>
              <a:t> </a:t>
            </a:r>
            <a:r>
              <a:rPr lang="it-IT" altLang="it-IT" b="0" dirty="0" err="1"/>
              <a:t>hat</a:t>
            </a:r>
            <a:r>
              <a:rPr lang="it-IT" altLang="it-IT" b="0" dirty="0"/>
              <a:t> die </a:t>
            </a:r>
            <a:r>
              <a:rPr lang="it-IT" altLang="it-IT" b="0" dirty="0" err="1"/>
              <a:t>jüngste</a:t>
            </a:r>
            <a:r>
              <a:rPr lang="it-IT" altLang="it-IT" b="0" dirty="0"/>
              <a:t> </a:t>
            </a:r>
            <a:r>
              <a:rPr lang="it-IT" altLang="it-IT" b="0" dirty="0" err="1"/>
              <a:t>Bevölkerung</a:t>
            </a:r>
            <a:r>
              <a:rPr lang="it-IT" altLang="it-IT" b="0" dirty="0"/>
              <a:t> </a:t>
            </a:r>
            <a:r>
              <a:rPr lang="it-IT" altLang="it-IT" b="0" dirty="0" err="1"/>
              <a:t>Europas</a:t>
            </a:r>
            <a:r>
              <a:rPr lang="it-IT" altLang="it-IT" b="0" dirty="0"/>
              <a:t> (59%). </a:t>
            </a:r>
          </a:p>
          <a:p>
            <a:endParaRPr lang="it-IT" altLang="it-IT" b="1"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7</a:t>
            </a:fld>
            <a:endParaRPr lang="de-DE"/>
          </a:p>
        </p:txBody>
      </p:sp>
    </p:spTree>
    <p:extLst>
      <p:ext uri="{BB962C8B-B14F-4D97-AF65-F5344CB8AC3E}">
        <p14:creationId xmlns:p14="http://schemas.microsoft.com/office/powerpoint/2010/main" val="162995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immagine diapositiva 1"/>
          <p:cNvSpPr>
            <a:spLocks noGrp="1" noRot="1" noChangeAspect="1" noChangeArrowheads="1" noTextEdit="1"/>
          </p:cNvSpPr>
          <p:nvPr>
            <p:ph type="sldImg"/>
          </p:nvPr>
        </p:nvSpPr>
        <p:spPr>
          <a:ln/>
        </p:spPr>
      </p:sp>
      <p:sp>
        <p:nvSpPr>
          <p:cNvPr id="10243" name="Segnaposto note 2"/>
          <p:cNvSpPr>
            <a:spLocks noGrp="1" noChangeArrowheads="1"/>
          </p:cNvSpPr>
          <p:nvPr>
            <p:ph type="body" idx="1"/>
          </p:nvPr>
        </p:nvSpPr>
        <p:spPr>
          <a:noFill/>
        </p:spPr>
        <p:txBody>
          <a:bodyPr/>
          <a:lstStyle/>
          <a:p>
            <a:r>
              <a:rPr lang="de-DE" altLang="it-IT" b="1" dirty="0" err="1"/>
              <a:t>L‘Indice</a:t>
            </a:r>
            <a:r>
              <a:rPr lang="de-DE" altLang="it-IT" b="1" dirty="0"/>
              <a:t> di </a:t>
            </a:r>
            <a:r>
              <a:rPr lang="de-DE" altLang="it-IT" b="1" dirty="0" err="1"/>
              <a:t>vecchiaia</a:t>
            </a:r>
            <a:r>
              <a:rPr lang="de-DE" altLang="it-IT" b="1" dirty="0"/>
              <a:t> per </a:t>
            </a:r>
            <a:r>
              <a:rPr lang="de-DE" altLang="it-IT" b="1" dirty="0" err="1"/>
              <a:t>distretto</a:t>
            </a:r>
            <a:r>
              <a:rPr lang="de-DE" altLang="it-IT" b="1" dirty="0"/>
              <a:t>. I </a:t>
            </a:r>
            <a:r>
              <a:rPr lang="de-DE" altLang="it-IT" b="1" dirty="0" err="1"/>
              <a:t>distretti</a:t>
            </a:r>
            <a:r>
              <a:rPr lang="de-DE" altLang="it-IT" b="1" dirty="0"/>
              <a:t> più </a:t>
            </a:r>
            <a:r>
              <a:rPr lang="de-DE" altLang="it-IT" b="1" dirty="0" err="1"/>
              <a:t>anziani</a:t>
            </a:r>
            <a:r>
              <a:rPr lang="de-DE" altLang="it-IT" b="1" dirty="0"/>
              <a:t>: </a:t>
            </a:r>
            <a:r>
              <a:rPr lang="de-DE" altLang="it-IT" b="0" dirty="0" err="1"/>
              <a:t>Bolzano</a:t>
            </a:r>
            <a:r>
              <a:rPr lang="de-DE" altLang="it-IT" b="0" dirty="0"/>
              <a:t> (165%), </a:t>
            </a:r>
            <a:r>
              <a:rPr lang="de-DE" altLang="it-IT" b="0" dirty="0" err="1"/>
              <a:t>Merano</a:t>
            </a:r>
            <a:r>
              <a:rPr lang="de-DE" altLang="it-IT" b="0" dirty="0"/>
              <a:t> (144%) e Val </a:t>
            </a:r>
            <a:r>
              <a:rPr lang="de-DE" altLang="it-IT" b="0" dirty="0" err="1"/>
              <a:t>Gardena</a:t>
            </a:r>
            <a:r>
              <a:rPr lang="de-DE" altLang="it-IT" b="0" dirty="0"/>
              <a:t> (126%) </a:t>
            </a:r>
            <a:r>
              <a:rPr lang="de-DE" altLang="it-IT" b="1" dirty="0"/>
              <a:t>, </a:t>
            </a:r>
            <a:r>
              <a:rPr lang="de-DE" altLang="it-IT" b="1" dirty="0" err="1"/>
              <a:t>che</a:t>
            </a:r>
            <a:r>
              <a:rPr lang="de-DE" altLang="it-IT" b="1" dirty="0"/>
              <a:t> ha </a:t>
            </a:r>
            <a:r>
              <a:rPr lang="de-DE" altLang="it-IT" b="1" dirty="0" err="1"/>
              <a:t>il</a:t>
            </a:r>
            <a:r>
              <a:rPr lang="de-DE" altLang="it-IT" b="1" dirty="0"/>
              <a:t> </a:t>
            </a:r>
            <a:r>
              <a:rPr lang="de-DE" altLang="it-IT" b="1" dirty="0" err="1"/>
              <a:t>tasso</a:t>
            </a:r>
            <a:r>
              <a:rPr lang="de-DE" altLang="it-IT" b="1" dirty="0"/>
              <a:t> di </a:t>
            </a:r>
            <a:r>
              <a:rPr lang="de-DE" altLang="it-IT" b="1" dirty="0" err="1"/>
              <a:t>natalitá</a:t>
            </a:r>
            <a:r>
              <a:rPr lang="de-DE" altLang="it-IT" b="1" dirty="0"/>
              <a:t> </a:t>
            </a:r>
            <a:r>
              <a:rPr lang="de-DE" altLang="it-IT" b="1" dirty="0" err="1"/>
              <a:t>piú</a:t>
            </a:r>
            <a:r>
              <a:rPr lang="de-DE" altLang="it-IT" b="1" dirty="0"/>
              <a:t> </a:t>
            </a:r>
            <a:r>
              <a:rPr lang="de-DE" altLang="it-IT" b="1" dirty="0" err="1"/>
              <a:t>basso</a:t>
            </a:r>
            <a:r>
              <a:rPr lang="de-DE" altLang="it-IT" b="1" dirty="0"/>
              <a:t> </a:t>
            </a:r>
            <a:r>
              <a:rPr lang="de-DE" altLang="it-IT" b="1" dirty="0" err="1"/>
              <a:t>dell‘Alto</a:t>
            </a:r>
            <a:r>
              <a:rPr lang="de-DE" altLang="it-IT" b="1" dirty="0"/>
              <a:t> </a:t>
            </a:r>
            <a:r>
              <a:rPr lang="de-DE" altLang="it-IT" b="1" dirty="0" err="1"/>
              <a:t>Adige</a:t>
            </a:r>
            <a:r>
              <a:rPr lang="de-DE" altLang="it-IT" b="1" dirty="0"/>
              <a:t>.</a:t>
            </a:r>
          </a:p>
          <a:p>
            <a:endParaRPr lang="de-DE" altLang="it-IT" dirty="0"/>
          </a:p>
          <a:p>
            <a:endParaRPr lang="de-DE" altLang="it-IT" dirty="0"/>
          </a:p>
          <a:p>
            <a:endParaRPr lang="de-DE" altLang="it-IT"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it-IT" b="0" dirty="0"/>
              <a:t>Der Altersindex nach Gesundheitssprengel. Die </a:t>
            </a:r>
            <a:r>
              <a:rPr lang="de-DE" altLang="it-IT" b="1" dirty="0"/>
              <a:t>Gesundheitssprengel</a:t>
            </a:r>
            <a:r>
              <a:rPr lang="de-DE" altLang="it-IT" b="0" dirty="0"/>
              <a:t> </a:t>
            </a:r>
            <a:r>
              <a:rPr lang="de-DE" altLang="it-IT" b="1" dirty="0"/>
              <a:t>mit der ältesten Bevölkerung sind Bozen </a:t>
            </a:r>
            <a:r>
              <a:rPr lang="de-DE" altLang="it-IT" b="0" dirty="0"/>
              <a:t>(165%), Meran (144%) und Gröden (126%). </a:t>
            </a:r>
            <a:r>
              <a:rPr lang="de-DE" altLang="it-IT" b="1" dirty="0"/>
              <a:t>Gröden hat auch die geringste Geburtenrate</a:t>
            </a:r>
            <a:r>
              <a:rPr lang="de-DE" altLang="it-IT" b="0" dirty="0"/>
              <a:t> Südtirols.</a:t>
            </a:r>
          </a:p>
          <a:p>
            <a:endParaRPr lang="de-DE" altLang="it-IT" dirty="0"/>
          </a:p>
        </p:txBody>
      </p:sp>
      <p:sp>
        <p:nvSpPr>
          <p:cNvPr id="10244" name="Segnaposto numero diapositiva 3"/>
          <p:cNvSpPr>
            <a:spLocks noGrp="1"/>
          </p:cNvSpPr>
          <p:nvPr>
            <p:ph type="sldNum" sz="quarter" idx="5"/>
          </p:nvPr>
        </p:nvSpPr>
        <p:spPr>
          <a:noFill/>
          <a:ln>
            <a:miter lim="800000"/>
            <a:headEnd/>
            <a:tailEnd/>
          </a:ln>
        </p:spPr>
        <p:txBody>
          <a:bodyPr/>
          <a:lstStyle/>
          <a:p>
            <a:fld id="{3C0E12C5-9E63-41F5-A432-87BA8F4AED67}" type="slidenum">
              <a:rPr lang="de-DE" altLang="it-IT"/>
              <a:pPr/>
              <a:t>8</a:t>
            </a:fld>
            <a:endParaRPr lang="de-DE" altLang="it-IT"/>
          </a:p>
        </p:txBody>
      </p:sp>
    </p:spTree>
    <p:extLst>
      <p:ext uri="{BB962C8B-B14F-4D97-AF65-F5344CB8AC3E}">
        <p14:creationId xmlns:p14="http://schemas.microsoft.com/office/powerpoint/2010/main" val="2200361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a:solidFill>
                  <a:schemeClr val="tx1"/>
                </a:solidFill>
                <a:latin typeface="+mn-lt"/>
                <a:ea typeface="+mn-ea"/>
                <a:cs typeface="+mn-cs"/>
              </a:rPr>
              <a:t>Analogamente a tutto il territorio nazionale, anche in Provincia Autonoma di Bolzano, si registra un calo continuo, se pur più contenuto rispetto al resto d’Italia, nei tassi di natalità: la Provincia Autonoma di Bolzano continua ad essere la realtà italiana più prolifica (</a:t>
            </a:r>
            <a:r>
              <a:rPr lang="it-IT" sz="1200" b="1" i="0" u="none" strike="noStrike" kern="1200" baseline="0" dirty="0">
                <a:solidFill>
                  <a:schemeClr val="tx1"/>
                </a:solidFill>
                <a:latin typeface="+mn-lt"/>
                <a:ea typeface="+mn-ea"/>
                <a:cs typeface="+mn-cs"/>
              </a:rPr>
              <a:t>10,5 tasso di natalità nel 2017,</a:t>
            </a:r>
            <a:r>
              <a:rPr lang="it-IT" sz="1200" b="0" i="0" u="none" strike="noStrike" kern="1200" baseline="0" dirty="0">
                <a:solidFill>
                  <a:schemeClr val="tx1"/>
                </a:solidFill>
                <a:latin typeface="+mn-lt"/>
                <a:ea typeface="+mn-ea"/>
                <a:cs typeface="+mn-cs"/>
              </a:rPr>
              <a:t> 7,7 il tasso di natalità nazionale stimato dall’Istat per lo </a:t>
            </a:r>
            <a:r>
              <a:rPr lang="de-DE" sz="1200" b="0" i="0" u="none" strike="noStrike" kern="1200" baseline="0" dirty="0" err="1">
                <a:solidFill>
                  <a:schemeClr val="tx1"/>
                </a:solidFill>
                <a:latin typeface="+mn-lt"/>
                <a:ea typeface="+mn-ea"/>
                <a:cs typeface="+mn-cs"/>
              </a:rPr>
              <a:t>stesso</a:t>
            </a:r>
            <a:r>
              <a:rPr lang="de-DE" sz="1200" b="0" i="0" u="none" strike="noStrike" kern="1200" baseline="0" dirty="0">
                <a:solidFill>
                  <a:schemeClr val="tx1"/>
                </a:solidFill>
                <a:latin typeface="+mn-lt"/>
                <a:ea typeface="+mn-ea"/>
                <a:cs typeface="+mn-cs"/>
              </a:rPr>
              <a:t> anno</a:t>
            </a:r>
            <a:r>
              <a:rPr lang="de-DE" sz="1200" b="1" i="0" u="none" strike="noStrike" kern="1200" baseline="0" dirty="0">
                <a:solidFill>
                  <a:schemeClr val="tx1"/>
                </a:solidFill>
                <a:latin typeface="+mn-lt"/>
                <a:ea typeface="+mn-ea"/>
                <a:cs typeface="+mn-cs"/>
              </a:rPr>
              <a:t>). 9,2 </a:t>
            </a:r>
            <a:r>
              <a:rPr lang="de-DE" sz="1200" b="0" i="0" u="none" strike="noStrike" kern="1200" baseline="0" dirty="0" err="1">
                <a:solidFill>
                  <a:schemeClr val="tx1"/>
                </a:solidFill>
                <a:latin typeface="+mn-lt"/>
                <a:ea typeface="+mn-ea"/>
                <a:cs typeface="+mn-cs"/>
              </a:rPr>
              <a:t>quello</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registrato</a:t>
            </a:r>
            <a:r>
              <a:rPr lang="de-DE" sz="1200" b="0" i="0" u="none" strike="noStrike" kern="1200" baseline="0" dirty="0">
                <a:solidFill>
                  <a:schemeClr val="tx1"/>
                </a:solidFill>
                <a:latin typeface="+mn-lt"/>
                <a:ea typeface="+mn-ea"/>
                <a:cs typeface="+mn-cs"/>
              </a:rPr>
              <a:t> in Austria.</a:t>
            </a:r>
          </a:p>
          <a:p>
            <a:endParaRPr lang="de-DE" sz="1200" b="0" i="0" u="none" strike="noStrike" kern="1200" baseline="0" dirty="0">
              <a:solidFill>
                <a:schemeClr val="tx1"/>
              </a:solidFill>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Im Vergleich zum gesamtstaatlichen Durchschnitt ergibt sich für Südtirol weiterhin ein positives Bild sowohl hinsichtlich der  </a:t>
            </a:r>
            <a:r>
              <a:rPr lang="en-US" sz="1200" b="1" kern="1200" dirty="0" err="1">
                <a:solidFill>
                  <a:schemeClr val="tx1"/>
                </a:solidFill>
                <a:effectLst/>
                <a:latin typeface="+mn-lt"/>
                <a:ea typeface="+mn-ea"/>
                <a:cs typeface="+mn-cs"/>
              </a:rPr>
              <a:t>Anzahl</a:t>
            </a:r>
            <a:r>
              <a:rPr lang="en-US" sz="1200" b="1" kern="1200" dirty="0">
                <a:solidFill>
                  <a:schemeClr val="tx1"/>
                </a:solidFill>
                <a:effectLst/>
                <a:latin typeface="+mn-lt"/>
                <a:ea typeface="+mn-ea"/>
                <a:cs typeface="+mn-cs"/>
              </a:rPr>
              <a:t> der </a:t>
            </a:r>
            <a:r>
              <a:rPr lang="en-US" sz="1200" b="1" kern="1200" dirty="0" err="1">
                <a:solidFill>
                  <a:schemeClr val="tx1"/>
                </a:solidFill>
                <a:effectLst/>
                <a:latin typeface="+mn-lt"/>
                <a:ea typeface="+mn-ea"/>
                <a:cs typeface="+mn-cs"/>
              </a:rPr>
              <a:t>Neugeborenen</a:t>
            </a:r>
            <a:r>
              <a:rPr lang="en-US" sz="1200" b="1" kern="1200" dirty="0">
                <a:solidFill>
                  <a:schemeClr val="tx1"/>
                </a:solidFill>
                <a:effectLst/>
                <a:latin typeface="+mn-lt"/>
                <a:ea typeface="+mn-ea"/>
                <a:cs typeface="+mn-cs"/>
              </a:rPr>
              <a:t> pro </a:t>
            </a:r>
            <a:r>
              <a:rPr lang="en-US" sz="1200" b="1" kern="1200" dirty="0" err="1">
                <a:solidFill>
                  <a:schemeClr val="tx1"/>
                </a:solidFill>
                <a:effectLst/>
                <a:latin typeface="+mn-lt"/>
                <a:ea typeface="+mn-ea"/>
                <a:cs typeface="+mn-cs"/>
              </a:rPr>
              <a:t>Krankenhaus</a:t>
            </a:r>
            <a:r>
              <a:rPr lang="en-US"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Betreuung während der Schwangerschaft als auch des Ausgangs der Geburten. Die </a:t>
            </a:r>
            <a:r>
              <a:rPr lang="de-DE" sz="1200" b="1" kern="1200" dirty="0">
                <a:solidFill>
                  <a:schemeClr val="tx1"/>
                </a:solidFill>
                <a:effectLst/>
                <a:latin typeface="+mn-lt"/>
                <a:ea typeface="+mn-ea"/>
                <a:cs typeface="+mn-cs"/>
              </a:rPr>
              <a:t>Geburtenrate</a:t>
            </a:r>
            <a:r>
              <a:rPr lang="de-DE" sz="1200" kern="1200" dirty="0">
                <a:solidFill>
                  <a:schemeClr val="tx1"/>
                </a:solidFill>
                <a:effectLst/>
                <a:latin typeface="+mn-lt"/>
                <a:ea typeface="+mn-ea"/>
                <a:cs typeface="+mn-cs"/>
              </a:rPr>
              <a:t> beträgt </a:t>
            </a:r>
            <a:r>
              <a:rPr lang="de-DE" sz="1200" b="1" kern="1200" dirty="0">
                <a:solidFill>
                  <a:schemeClr val="tx1"/>
                </a:solidFill>
                <a:effectLst/>
                <a:latin typeface="+mn-lt"/>
                <a:ea typeface="+mn-ea"/>
                <a:cs typeface="+mn-cs"/>
              </a:rPr>
              <a:t>10,5 Neugeborene pro 1.000 Einwohner bleibt auch in Jahr 2017 der höchste Wert Italiens </a:t>
            </a:r>
            <a:r>
              <a:rPr lang="de-DE" sz="1200" kern="1200" dirty="0">
                <a:solidFill>
                  <a:schemeClr val="tx1"/>
                </a:solidFill>
                <a:effectLst/>
                <a:latin typeface="+mn-lt"/>
                <a:ea typeface="+mn-ea"/>
                <a:cs typeface="+mn-cs"/>
              </a:rPr>
              <a:t>(der nationale Durchschnitt beträgt 7,7 Neugeborene pro 1.000 Einwohner (</a:t>
            </a:r>
            <a:r>
              <a:rPr lang="de-DE" sz="1200" b="1" kern="1200" dirty="0">
                <a:solidFill>
                  <a:schemeClr val="tx1"/>
                </a:solidFill>
                <a:effectLst/>
                <a:latin typeface="+mn-lt"/>
                <a:ea typeface="+mn-ea"/>
                <a:cs typeface="+mn-cs"/>
              </a:rPr>
              <a:t>9,2</a:t>
            </a:r>
            <a:r>
              <a:rPr lang="de-DE" sz="1200" kern="1200" dirty="0">
                <a:solidFill>
                  <a:schemeClr val="tx1"/>
                </a:solidFill>
                <a:effectLst/>
                <a:latin typeface="+mn-lt"/>
                <a:ea typeface="+mn-ea"/>
                <a:cs typeface="+mn-cs"/>
              </a:rPr>
              <a:t> Neugeborene pro 1.000 </a:t>
            </a:r>
            <a:r>
              <a:rPr lang="de-DE" sz="1200" kern="1200" dirty="0" err="1">
                <a:solidFill>
                  <a:schemeClr val="tx1"/>
                </a:solidFill>
                <a:effectLst/>
                <a:latin typeface="+mn-lt"/>
                <a:ea typeface="+mn-ea"/>
                <a:cs typeface="+mn-cs"/>
              </a:rPr>
              <a:t>Ew</a:t>
            </a:r>
            <a:r>
              <a:rPr lang="de-DE" sz="1200" kern="1200" dirty="0">
                <a:solidFill>
                  <a:schemeClr val="tx1"/>
                </a:solidFill>
                <a:effectLst/>
                <a:latin typeface="+mn-lt"/>
                <a:ea typeface="+mn-ea"/>
                <a:cs typeface="+mn-cs"/>
              </a:rPr>
              <a:t> in Österreich).</a:t>
            </a:r>
          </a:p>
          <a:p>
            <a:endParaRPr lang="de-DE" sz="1200" b="1"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Die Geburtenrate verzeichnet in Südtirol wie italienweit weiterhin einen rückläufigen Trend. </a:t>
            </a:r>
            <a:r>
              <a:rPr lang="de-DE" sz="1200" kern="1200" dirty="0">
                <a:solidFill>
                  <a:schemeClr val="tx1"/>
                </a:solidFill>
                <a:effectLst/>
                <a:latin typeface="+mn-lt"/>
                <a:ea typeface="+mn-ea"/>
                <a:cs typeface="+mn-cs"/>
              </a:rPr>
              <a:t>Trotzdem bleibt Südtirol </a:t>
            </a:r>
            <a:r>
              <a:rPr lang="de-DE" sz="1200" b="1" kern="1200" dirty="0">
                <a:solidFill>
                  <a:schemeClr val="tx1"/>
                </a:solidFill>
                <a:effectLst/>
                <a:latin typeface="+mn-lt"/>
                <a:ea typeface="+mn-ea"/>
                <a:cs typeface="+mn-cs"/>
              </a:rPr>
              <a:t>die kinderfreundlichste Region Italiens </a:t>
            </a:r>
            <a:r>
              <a:rPr lang="de-DE" sz="1200" kern="1200" dirty="0">
                <a:solidFill>
                  <a:schemeClr val="tx1"/>
                </a:solidFill>
                <a:effectLst/>
                <a:latin typeface="+mn-lt"/>
                <a:ea typeface="+mn-ea"/>
                <a:cs typeface="+mn-cs"/>
              </a:rPr>
              <a:t>(Geburtenrate von 10,5 im Jahr 2017 im Vergleich zu 7,7 auf nationaler Ebene – geschätzter ISTAT Wert). In Österreich beträgt die Geburtenrate 9,2.</a:t>
            </a:r>
          </a:p>
          <a:p>
            <a:endParaRPr lang="de-DE" dirty="0"/>
          </a:p>
        </p:txBody>
      </p:sp>
      <p:sp>
        <p:nvSpPr>
          <p:cNvPr id="4" name="Segnaposto numero diapositiva 3"/>
          <p:cNvSpPr>
            <a:spLocks noGrp="1"/>
          </p:cNvSpPr>
          <p:nvPr>
            <p:ph type="sldNum" sz="quarter" idx="10"/>
          </p:nvPr>
        </p:nvSpPr>
        <p:spPr/>
        <p:txBody>
          <a:bodyPr/>
          <a:lstStyle/>
          <a:p>
            <a:pPr>
              <a:defRPr/>
            </a:pPr>
            <a:fld id="{7197B271-6E6A-4BB1-932C-5CE0CD695C75}" type="slidenum">
              <a:rPr lang="de-DE" smtClean="0"/>
              <a:pPr>
                <a:defRPr/>
              </a:pPr>
              <a:t>9</a:t>
            </a:fld>
            <a:endParaRPr lang="de-DE"/>
          </a:p>
        </p:txBody>
      </p:sp>
    </p:spTree>
    <p:extLst>
      <p:ext uri="{BB962C8B-B14F-4D97-AF65-F5344CB8AC3E}">
        <p14:creationId xmlns:p14="http://schemas.microsoft.com/office/powerpoint/2010/main" val="287172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auf Platzhalter ziehen oder durch Klicken auf Symbol hinzufügen</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4013" cy="1325563"/>
          </a:xfrm>
          <a:prstGeom prst="rect">
            <a:avLst/>
          </a:prstGeom>
          <a:noFill/>
          <a:ln w="9525">
            <a:noFill/>
            <a:miter lim="800000"/>
            <a:headEnd/>
            <a:tailEnd/>
          </a:ln>
        </p:spPr>
        <p:txBody>
          <a:bodyPr vert="horz" wrap="square" lIns="108823" tIns="54412" rIns="108823" bIns="54412" numCol="1" anchor="ctr" anchorCtr="0" compatLnSpc="1">
            <a:prstTxWarp prst="textNoShape">
              <a:avLst/>
            </a:prstTxWarp>
          </a:bodyPr>
          <a:lstStyle/>
          <a:p>
            <a:pPr lvl="0"/>
            <a:r>
              <a:rPr lang="de-DE"/>
              <a:t>Mastertitelformat bearbeiten</a:t>
            </a:r>
            <a:endParaRPr lang="en-US"/>
          </a:p>
        </p:txBody>
      </p:sp>
      <p:sp>
        <p:nvSpPr>
          <p:cNvPr id="1027" name="Text Placeholder 2"/>
          <p:cNvSpPr>
            <a:spLocks noGrp="1"/>
          </p:cNvSpPr>
          <p:nvPr>
            <p:ph type="body" idx="1"/>
          </p:nvPr>
        </p:nvSpPr>
        <p:spPr bwMode="auto">
          <a:xfrm>
            <a:off x="838200" y="1825625"/>
            <a:ext cx="10514013" cy="4352925"/>
          </a:xfrm>
          <a:prstGeom prst="rect">
            <a:avLst/>
          </a:prstGeom>
          <a:noFill/>
          <a:ln w="9525">
            <a:noFill/>
            <a:miter lim="800000"/>
            <a:headEnd/>
            <a:tailEnd/>
          </a:ln>
        </p:spPr>
        <p:txBody>
          <a:bodyPr vert="horz" wrap="square" lIns="108823" tIns="54412" rIns="108823" bIns="54412"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7"/>
          <p:cNvSpPr txBox="1">
            <a:spLocks/>
          </p:cNvSpPr>
          <p:nvPr userDrawn="1"/>
        </p:nvSpPr>
        <p:spPr bwMode="auto">
          <a:xfrm>
            <a:off x="598488" y="6310313"/>
            <a:ext cx="10290175" cy="365125"/>
          </a:xfrm>
          <a:prstGeom prst="rect">
            <a:avLst/>
          </a:prstGeom>
          <a:noFill/>
          <a:ln w="9525">
            <a:noFill/>
            <a:miter lim="800000"/>
            <a:headEnd/>
            <a:tailEnd/>
          </a:ln>
        </p:spPr>
        <p:txBody>
          <a:bodyPr lIns="108823" tIns="54412" rIns="108823" bIns="54412" anchor="ctr"/>
          <a:lstStyle/>
          <a:p>
            <a:pPr defTabSz="1089025">
              <a:defRPr/>
            </a:pPr>
            <a:r>
              <a:rPr lang="it-IT" sz="1900" b="1">
                <a:solidFill>
                  <a:srgbClr val="336699"/>
                </a:solidFill>
                <a:effectLst>
                  <a:outerShdw blurRad="38100" dist="38100" dir="2700000" algn="tl">
                    <a:srgbClr val="C0C0C0"/>
                  </a:outerShdw>
                </a:effectLst>
                <a:latin typeface="Arial Narrow" pitchFamily="34" charset="0"/>
              </a:rPr>
              <a:t>OSSERVATORIO</a:t>
            </a:r>
            <a:r>
              <a:rPr lang="it-IT" sz="1900" b="1">
                <a:solidFill>
                  <a:srgbClr val="000000"/>
                </a:solidFill>
                <a:effectLst>
                  <a:outerShdw blurRad="38100" dist="38100" dir="2700000" algn="tl">
                    <a:srgbClr val="C0C0C0"/>
                  </a:outerShdw>
                </a:effectLst>
                <a:latin typeface="Arial Narrow" pitchFamily="34" charset="0"/>
              </a:rPr>
              <a:t> </a:t>
            </a:r>
            <a:r>
              <a:rPr lang="it-IT" sz="1900" b="1">
                <a:solidFill>
                  <a:srgbClr val="5CB5BC"/>
                </a:solidFill>
                <a:effectLst>
                  <a:outerShdw blurRad="38100" dist="38100" dir="2700000" algn="tl">
                    <a:srgbClr val="C0C0C0"/>
                  </a:outerShdw>
                </a:effectLst>
                <a:latin typeface="Arial Narrow" pitchFamily="34" charset="0"/>
              </a:rPr>
              <a:t>PER LA SALUTE</a:t>
            </a:r>
            <a:r>
              <a:rPr lang="it-IT" sz="1900" b="1">
                <a:solidFill>
                  <a:srgbClr val="000000"/>
                </a:solidFill>
                <a:effectLst>
                  <a:outerShdw blurRad="38100" dist="38100" dir="2700000" algn="tl">
                    <a:srgbClr val="C0C0C0"/>
                  </a:outerShdw>
                </a:effectLst>
                <a:latin typeface="Arial Narrow" pitchFamily="34" charset="0"/>
              </a:rPr>
              <a:t>  </a:t>
            </a:r>
            <a:r>
              <a:rPr lang="it-IT" sz="1900" b="1">
                <a:solidFill>
                  <a:srgbClr val="336699"/>
                </a:solidFill>
                <a:effectLst>
                  <a:outerShdw blurRad="38100" dist="38100" dir="2700000" algn="tl">
                    <a:srgbClr val="C0C0C0"/>
                  </a:outerShdw>
                </a:effectLst>
                <a:latin typeface="Arial Narrow" pitchFamily="34" charset="0"/>
              </a:rPr>
              <a:t>BEOBACHTUNGSSTELLE</a:t>
            </a:r>
            <a:r>
              <a:rPr lang="it-IT" sz="1900" b="1">
                <a:solidFill>
                  <a:srgbClr val="72BFC5"/>
                </a:solidFill>
                <a:effectLst>
                  <a:outerShdw blurRad="38100" dist="38100" dir="2700000" algn="tl">
                    <a:srgbClr val="C0C0C0"/>
                  </a:outerShdw>
                </a:effectLst>
                <a:latin typeface="Arial Narrow" pitchFamily="34" charset="0"/>
              </a:rPr>
              <a:t> </a:t>
            </a:r>
            <a:r>
              <a:rPr lang="it-IT" sz="1900" b="1">
                <a:solidFill>
                  <a:srgbClr val="5CB5BC"/>
                </a:solidFill>
                <a:effectLst>
                  <a:outerShdw blurRad="38100" dist="38100" dir="2700000" algn="tl">
                    <a:srgbClr val="C0C0C0"/>
                  </a:outerShdw>
                </a:effectLst>
                <a:latin typeface="Arial Narrow" pitchFamily="34" charset="0"/>
              </a:rPr>
              <a:t>FÜR GESUNDHEIT</a:t>
            </a:r>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ransition spd="med">
    <p:wipe dir="r"/>
  </p:transition>
  <p:hf hdr="0" ftr="0"/>
  <p:txStyles>
    <p:titleStyle>
      <a:lvl1pPr algn="l" defTabSz="1089025" rtl="0" eaLnBrk="0" fontAlgn="base" hangingPunct="0">
        <a:lnSpc>
          <a:spcPct val="90000"/>
        </a:lnSpc>
        <a:spcBef>
          <a:spcPct val="0"/>
        </a:spcBef>
        <a:spcAft>
          <a:spcPct val="0"/>
        </a:spcAft>
        <a:defRPr sz="5200" kern="1200">
          <a:solidFill>
            <a:schemeClr val="tx1"/>
          </a:solidFill>
          <a:latin typeface="+mj-lt"/>
          <a:ea typeface="+mj-ea"/>
          <a:cs typeface="+mj-cs"/>
        </a:defRPr>
      </a:lvl1pPr>
      <a:lvl2pPr algn="l" defTabSz="1089025" rtl="0" eaLnBrk="0" fontAlgn="base" hangingPunct="0">
        <a:lnSpc>
          <a:spcPct val="90000"/>
        </a:lnSpc>
        <a:spcBef>
          <a:spcPct val="0"/>
        </a:spcBef>
        <a:spcAft>
          <a:spcPct val="0"/>
        </a:spcAft>
        <a:defRPr sz="5200">
          <a:solidFill>
            <a:schemeClr val="tx1"/>
          </a:solidFill>
          <a:latin typeface="Calibri Light" pitchFamily="34" charset="0"/>
        </a:defRPr>
      </a:lvl2pPr>
      <a:lvl3pPr algn="l" defTabSz="1089025" rtl="0" eaLnBrk="0" fontAlgn="base" hangingPunct="0">
        <a:lnSpc>
          <a:spcPct val="90000"/>
        </a:lnSpc>
        <a:spcBef>
          <a:spcPct val="0"/>
        </a:spcBef>
        <a:spcAft>
          <a:spcPct val="0"/>
        </a:spcAft>
        <a:defRPr sz="5200">
          <a:solidFill>
            <a:schemeClr val="tx1"/>
          </a:solidFill>
          <a:latin typeface="Calibri Light" pitchFamily="34" charset="0"/>
        </a:defRPr>
      </a:lvl3pPr>
      <a:lvl4pPr algn="l" defTabSz="1089025" rtl="0" eaLnBrk="0" fontAlgn="base" hangingPunct="0">
        <a:lnSpc>
          <a:spcPct val="90000"/>
        </a:lnSpc>
        <a:spcBef>
          <a:spcPct val="0"/>
        </a:spcBef>
        <a:spcAft>
          <a:spcPct val="0"/>
        </a:spcAft>
        <a:defRPr sz="5200">
          <a:solidFill>
            <a:schemeClr val="tx1"/>
          </a:solidFill>
          <a:latin typeface="Calibri Light" pitchFamily="34" charset="0"/>
        </a:defRPr>
      </a:lvl4pPr>
      <a:lvl5pPr algn="l" defTabSz="1089025" rtl="0" eaLnBrk="0" fontAlgn="base" hangingPunct="0">
        <a:lnSpc>
          <a:spcPct val="90000"/>
        </a:lnSpc>
        <a:spcBef>
          <a:spcPct val="0"/>
        </a:spcBef>
        <a:spcAft>
          <a:spcPct val="0"/>
        </a:spcAft>
        <a:defRPr sz="52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69875" indent="-269875" algn="l" defTabSz="1089025" rtl="0" eaLnBrk="0" fontAlgn="base" hangingPunct="0">
        <a:lnSpc>
          <a:spcPct val="90000"/>
        </a:lnSpc>
        <a:spcBef>
          <a:spcPts val="1188"/>
        </a:spcBef>
        <a:spcAft>
          <a:spcPct val="0"/>
        </a:spcAft>
        <a:buFont typeface="Arial" charset="0"/>
        <a:buChar char="•"/>
        <a:defRPr sz="3300" kern="1200">
          <a:solidFill>
            <a:schemeClr val="tx1"/>
          </a:solidFill>
          <a:latin typeface="+mn-lt"/>
          <a:ea typeface="+mn-ea"/>
          <a:cs typeface="+mn-cs"/>
        </a:defRPr>
      </a:lvl1pPr>
      <a:lvl2pPr marL="815975" indent="-271463" algn="l" defTabSz="1089025" rtl="0" eaLnBrk="0" fontAlgn="base" hangingPunct="0">
        <a:lnSpc>
          <a:spcPct val="90000"/>
        </a:lnSpc>
        <a:spcBef>
          <a:spcPts val="600"/>
        </a:spcBef>
        <a:spcAft>
          <a:spcPct val="0"/>
        </a:spcAft>
        <a:buFont typeface="Arial" charset="0"/>
        <a:buChar char="•"/>
        <a:defRPr sz="3000" kern="1200">
          <a:solidFill>
            <a:schemeClr val="tx1"/>
          </a:solidFill>
          <a:latin typeface="+mn-lt"/>
          <a:ea typeface="+mn-ea"/>
          <a:cs typeface="+mn-cs"/>
        </a:defRPr>
      </a:lvl2pPr>
      <a:lvl3pPr marL="1360488" indent="-271463" algn="l" defTabSz="1089025" rtl="0" eaLnBrk="0" fontAlgn="base" hangingPunct="0">
        <a:lnSpc>
          <a:spcPct val="90000"/>
        </a:lnSpc>
        <a:spcBef>
          <a:spcPts val="600"/>
        </a:spcBef>
        <a:spcAft>
          <a:spcPct val="0"/>
        </a:spcAft>
        <a:buFont typeface="Arial" charset="0"/>
        <a:buChar char="•"/>
        <a:defRPr sz="2400" kern="1200">
          <a:solidFill>
            <a:schemeClr val="tx1"/>
          </a:solidFill>
          <a:latin typeface="+mn-lt"/>
          <a:ea typeface="+mn-ea"/>
          <a:cs typeface="+mn-cs"/>
        </a:defRPr>
      </a:lvl3pPr>
      <a:lvl4pPr marL="1905000" indent="-271463" algn="l" defTabSz="1089025" rtl="0" eaLnBrk="0" fontAlgn="base" hangingPunct="0">
        <a:lnSpc>
          <a:spcPct val="90000"/>
        </a:lnSpc>
        <a:spcBef>
          <a:spcPts val="600"/>
        </a:spcBef>
        <a:spcAft>
          <a:spcPct val="0"/>
        </a:spcAft>
        <a:buFont typeface="Arial" charset="0"/>
        <a:buChar char="•"/>
        <a:defRPr sz="2000" kern="1200">
          <a:solidFill>
            <a:schemeClr val="tx1"/>
          </a:solidFill>
          <a:latin typeface="+mn-lt"/>
          <a:ea typeface="+mn-ea"/>
          <a:cs typeface="+mn-cs"/>
        </a:defRPr>
      </a:lvl4pPr>
      <a:lvl5pPr marL="2449513" indent="-274638" algn="l" defTabSz="1089025" rtl="0" eaLnBrk="0" fontAlgn="base" hangingPunct="0">
        <a:lnSpc>
          <a:spcPct val="90000"/>
        </a:lnSpc>
        <a:spcBef>
          <a:spcPts val="6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provinz.bz.it/gesundheitsbeobachtun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hyperlink" Target="http://www.provincia.bz.it/osservatoriosalut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w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el 1"/>
          <p:cNvSpPr>
            <a:spLocks noGrp="1"/>
          </p:cNvSpPr>
          <p:nvPr>
            <p:ph type="ctrTitle"/>
          </p:nvPr>
        </p:nvSpPr>
        <p:spPr>
          <a:xfrm>
            <a:off x="914400" y="1122363"/>
            <a:ext cx="10361613" cy="2389187"/>
          </a:xfrm>
        </p:spPr>
        <p:txBody>
          <a:bodyPr/>
          <a:lstStyle/>
          <a:p>
            <a:pPr eaLnBrk="1" hangingPunct="1"/>
            <a:endParaRPr lang="it-IT" sz="7000"/>
          </a:p>
        </p:txBody>
      </p:sp>
      <p:sp>
        <p:nvSpPr>
          <p:cNvPr id="15362" name="Untertitel 2"/>
          <p:cNvSpPr>
            <a:spLocks noGrp="1"/>
          </p:cNvSpPr>
          <p:nvPr>
            <p:ph type="subTitle" idx="1"/>
          </p:nvPr>
        </p:nvSpPr>
        <p:spPr>
          <a:xfrm>
            <a:off x="1524000" y="3603625"/>
            <a:ext cx="9142413" cy="1655763"/>
          </a:xfrm>
        </p:spPr>
        <p:txBody>
          <a:bodyPr/>
          <a:lstStyle/>
          <a:p>
            <a:pPr eaLnBrk="1" hangingPunct="1"/>
            <a:endParaRPr lang="it-IT" sz="3000"/>
          </a:p>
        </p:txBody>
      </p:sp>
      <p:pic>
        <p:nvPicPr>
          <p:cNvPr id="15363" name="Bild 3"/>
          <p:cNvPicPr>
            <a:picLocks noChangeAspect="1"/>
          </p:cNvPicPr>
          <p:nvPr/>
        </p:nvPicPr>
        <p:blipFill>
          <a:blip r:embed="rId3"/>
          <a:srcRect/>
          <a:stretch>
            <a:fillRect/>
          </a:stretch>
        </p:blipFill>
        <p:spPr bwMode="auto">
          <a:xfrm>
            <a:off x="0" y="-20638"/>
            <a:ext cx="12190413" cy="6859588"/>
          </a:xfrm>
          <a:prstGeom prst="rect">
            <a:avLst/>
          </a:prstGeom>
          <a:noFill/>
          <a:ln w="9525">
            <a:noFill/>
            <a:miter lim="800000"/>
            <a:headEnd/>
            <a:tailEnd/>
          </a:ln>
        </p:spPr>
      </p:pic>
      <p:sp>
        <p:nvSpPr>
          <p:cNvPr id="15364" name="Textfeld 4"/>
          <p:cNvSpPr txBox="1">
            <a:spLocks noChangeArrowheads="1"/>
          </p:cNvSpPr>
          <p:nvPr/>
        </p:nvSpPr>
        <p:spPr bwMode="auto">
          <a:xfrm>
            <a:off x="236538" y="1935163"/>
            <a:ext cx="11463337" cy="1525659"/>
          </a:xfrm>
          <a:prstGeom prst="rect">
            <a:avLst/>
          </a:prstGeom>
          <a:noFill/>
          <a:ln w="9525">
            <a:noFill/>
            <a:miter lim="800000"/>
            <a:headEnd/>
            <a:tailEnd/>
          </a:ln>
        </p:spPr>
        <p:txBody>
          <a:bodyPr lIns="108823" tIns="54412" rIns="108823" bIns="54412">
            <a:spAutoFit/>
          </a:bodyPr>
          <a:lstStyle/>
          <a:p>
            <a:pPr algn="ctr" defTabSz="1089025">
              <a:lnSpc>
                <a:spcPct val="75000"/>
              </a:lnSpc>
              <a:spcBef>
                <a:spcPts val="1188"/>
              </a:spcBef>
              <a:spcAft>
                <a:spcPts val="1188"/>
              </a:spcAft>
            </a:pPr>
            <a:r>
              <a:rPr lang="de-DE" sz="4800" dirty="0">
                <a:solidFill>
                  <a:srgbClr val="000066"/>
                </a:solidFill>
                <a:latin typeface="Fira Sans Hair"/>
              </a:rPr>
              <a:t>Landesgesundheitsbericht 2017</a:t>
            </a:r>
          </a:p>
          <a:p>
            <a:pPr algn="ctr" defTabSz="1089025">
              <a:lnSpc>
                <a:spcPct val="75000"/>
              </a:lnSpc>
              <a:spcBef>
                <a:spcPts val="1188"/>
              </a:spcBef>
              <a:spcAft>
                <a:spcPts val="1188"/>
              </a:spcAft>
            </a:pPr>
            <a:r>
              <a:rPr lang="de-DE" sz="4800" i="1" dirty="0" err="1">
                <a:solidFill>
                  <a:srgbClr val="000066"/>
                </a:solidFill>
                <a:latin typeface="Fira Sans Hair"/>
              </a:rPr>
              <a:t>Relazione</a:t>
            </a:r>
            <a:r>
              <a:rPr lang="de-DE" sz="4800" i="1" dirty="0">
                <a:solidFill>
                  <a:srgbClr val="000066"/>
                </a:solidFill>
                <a:latin typeface="Fira Sans Hair"/>
              </a:rPr>
              <a:t> </a:t>
            </a:r>
            <a:r>
              <a:rPr lang="de-DE" sz="4800" i="1" dirty="0" err="1">
                <a:solidFill>
                  <a:srgbClr val="000066"/>
                </a:solidFill>
                <a:latin typeface="Fira Sans Hair"/>
              </a:rPr>
              <a:t>Sanitaria</a:t>
            </a:r>
            <a:r>
              <a:rPr lang="de-DE" sz="4800" i="1" dirty="0">
                <a:solidFill>
                  <a:srgbClr val="000066"/>
                </a:solidFill>
                <a:latin typeface="Fira Sans Hair"/>
              </a:rPr>
              <a:t> 2017</a:t>
            </a:r>
            <a:endParaRPr lang="de-DE" altLang="zh-CN" sz="4800" i="1" dirty="0">
              <a:solidFill>
                <a:srgbClr val="000066"/>
              </a:solidFill>
              <a:latin typeface="Fira Sans Hair"/>
            </a:endParaRPr>
          </a:p>
        </p:txBody>
      </p:sp>
      <p:sp>
        <p:nvSpPr>
          <p:cNvPr id="15365" name="Text Box 10"/>
          <p:cNvSpPr txBox="1">
            <a:spLocks noChangeArrowheads="1"/>
          </p:cNvSpPr>
          <p:nvPr/>
        </p:nvSpPr>
        <p:spPr bwMode="auto">
          <a:xfrm>
            <a:off x="-100013" y="3897313"/>
            <a:ext cx="9297988" cy="1617992"/>
          </a:xfrm>
          <a:prstGeom prst="rect">
            <a:avLst/>
          </a:prstGeom>
          <a:noFill/>
          <a:ln w="9525">
            <a:noFill/>
            <a:miter lim="800000"/>
            <a:headEnd/>
            <a:tailEnd/>
          </a:ln>
        </p:spPr>
        <p:txBody>
          <a:bodyPr lIns="108823" tIns="54412" rIns="108823" bIns="54412">
            <a:spAutoFit/>
          </a:bodyPr>
          <a:lstStyle/>
          <a:p>
            <a:pPr defTabSz="1089025"/>
            <a:r>
              <a:rPr lang="it-IT" sz="2900" b="1" dirty="0" err="1">
                <a:solidFill>
                  <a:srgbClr val="000066"/>
                </a:solidFill>
                <a:latin typeface="Fira Sans Hair"/>
              </a:rPr>
              <a:t>LRin</a:t>
            </a:r>
            <a:r>
              <a:rPr lang="it-IT" sz="2900" b="1" dirty="0">
                <a:solidFill>
                  <a:srgbClr val="000066"/>
                </a:solidFill>
                <a:latin typeface="Fira Sans Hair"/>
              </a:rPr>
              <a:t> | Assessora Martha Stocker</a:t>
            </a:r>
          </a:p>
          <a:p>
            <a:pPr defTabSz="1089025"/>
            <a:endParaRPr lang="it-IT" sz="1600" b="1" dirty="0">
              <a:solidFill>
                <a:srgbClr val="000066"/>
              </a:solidFill>
              <a:latin typeface="Fira Sans Hair"/>
            </a:endParaRPr>
          </a:p>
          <a:p>
            <a:pPr defTabSz="1089025"/>
            <a:r>
              <a:rPr lang="it-IT" sz="2900" b="1" dirty="0">
                <a:solidFill>
                  <a:srgbClr val="000066"/>
                </a:solidFill>
                <a:latin typeface="Fira Sans Hair"/>
              </a:rPr>
              <a:t>Carla Melani</a:t>
            </a:r>
            <a:r>
              <a:rPr lang="it-IT" sz="2900" dirty="0">
                <a:solidFill>
                  <a:srgbClr val="000066"/>
                </a:solidFill>
                <a:latin typeface="Fira Sans Hair"/>
              </a:rPr>
              <a:t> </a:t>
            </a:r>
          </a:p>
          <a:p>
            <a:pPr defTabSz="1089025"/>
            <a:r>
              <a:rPr lang="it-IT" sz="2400" dirty="0" err="1">
                <a:solidFill>
                  <a:srgbClr val="FF6600"/>
                </a:solidFill>
                <a:latin typeface="Fira Sans Hair"/>
              </a:rPr>
              <a:t>Beobachtungsstelle</a:t>
            </a:r>
            <a:r>
              <a:rPr lang="it-IT" sz="2400" dirty="0">
                <a:solidFill>
                  <a:srgbClr val="FF6600"/>
                </a:solidFill>
                <a:latin typeface="Fira Sans Hair"/>
              </a:rPr>
              <a:t> für Gesundheit /</a:t>
            </a:r>
            <a:r>
              <a:rPr lang="it-IT" sz="2400" i="1" dirty="0">
                <a:solidFill>
                  <a:srgbClr val="FF6600"/>
                </a:solidFill>
                <a:latin typeface="Fira Sans Hair"/>
              </a:rPr>
              <a:t>Osservatorio per la Salute</a:t>
            </a:r>
            <a:endParaRPr lang="de-DE" sz="2400" i="1" dirty="0">
              <a:solidFill>
                <a:srgbClr val="000066"/>
              </a:solidFill>
              <a:latin typeface="Fira Sans Hair"/>
            </a:endParaRPr>
          </a:p>
        </p:txBody>
      </p:sp>
      <p:sp>
        <p:nvSpPr>
          <p:cNvPr id="15366" name="Text Box 8"/>
          <p:cNvSpPr txBox="1">
            <a:spLocks noChangeArrowheads="1"/>
          </p:cNvSpPr>
          <p:nvPr/>
        </p:nvSpPr>
        <p:spPr bwMode="auto">
          <a:xfrm>
            <a:off x="77788" y="5870575"/>
            <a:ext cx="11774487" cy="798406"/>
          </a:xfrm>
          <a:prstGeom prst="rect">
            <a:avLst/>
          </a:prstGeom>
          <a:noFill/>
          <a:ln w="9525">
            <a:noFill/>
            <a:miter lim="800000"/>
            <a:headEnd/>
            <a:tailEnd/>
          </a:ln>
        </p:spPr>
        <p:txBody>
          <a:bodyPr lIns="120119" tIns="60062" rIns="120119" bIns="60062">
            <a:spAutoFit/>
          </a:bodyPr>
          <a:lstStyle/>
          <a:p>
            <a:pPr algn="ctr" defTabSz="1201738">
              <a:spcBef>
                <a:spcPct val="50000"/>
              </a:spcBef>
            </a:pPr>
            <a:r>
              <a:rPr lang="de-DE" sz="4400" dirty="0">
                <a:solidFill>
                  <a:srgbClr val="000066"/>
                </a:solidFill>
                <a:latin typeface="Fira Sans Hair"/>
              </a:rPr>
              <a:t>29. Juni 2018 / </a:t>
            </a:r>
            <a:r>
              <a:rPr lang="de-DE" sz="4400" i="1" dirty="0">
                <a:solidFill>
                  <a:srgbClr val="000066"/>
                </a:solidFill>
                <a:latin typeface="Fira Sans Hair"/>
              </a:rPr>
              <a:t>29 </a:t>
            </a:r>
            <a:r>
              <a:rPr lang="de-DE" sz="4400" i="1" dirty="0" err="1">
                <a:solidFill>
                  <a:srgbClr val="000066"/>
                </a:solidFill>
                <a:latin typeface="Fira Sans Hair"/>
              </a:rPr>
              <a:t>giugno</a:t>
            </a:r>
            <a:r>
              <a:rPr lang="de-DE" sz="4400" i="1" dirty="0">
                <a:solidFill>
                  <a:srgbClr val="000066"/>
                </a:solidFill>
                <a:latin typeface="Fira Sans Hair"/>
              </a:rPr>
              <a:t> 2018</a:t>
            </a:r>
          </a:p>
        </p:txBody>
      </p:sp>
    </p:spTree>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405930A8-0844-429E-AA3B-13742EF8021C}"/>
              </a:ext>
            </a:extLst>
          </p:cNvPr>
          <p:cNvPicPr>
            <a:picLocks noChangeAspect="1"/>
          </p:cNvPicPr>
          <p:nvPr/>
        </p:nvPicPr>
        <p:blipFill>
          <a:blip r:embed="rId3"/>
          <a:stretch>
            <a:fillRect/>
          </a:stretch>
        </p:blipFill>
        <p:spPr>
          <a:xfrm>
            <a:off x="6907044" y="769501"/>
            <a:ext cx="5283369" cy="3735608"/>
          </a:xfrm>
          <a:prstGeom prst="rect">
            <a:avLst/>
          </a:prstGeom>
          <a:solidFill>
            <a:schemeClr val="accent1"/>
          </a:solidFill>
        </p:spPr>
      </p:pic>
      <p:sp>
        <p:nvSpPr>
          <p:cNvPr id="2" name="Titolo 1">
            <a:extLst>
              <a:ext uri="{FF2B5EF4-FFF2-40B4-BE49-F238E27FC236}">
                <a16:creationId xmlns:a16="http://schemas.microsoft.com/office/drawing/2014/main" id="{AE4A471C-D834-499A-A058-5A0D5A284DC5}"/>
              </a:ext>
            </a:extLst>
          </p:cNvPr>
          <p:cNvSpPr>
            <a:spLocks noGrp="1"/>
          </p:cNvSpPr>
          <p:nvPr>
            <p:ph type="title"/>
          </p:nvPr>
        </p:nvSpPr>
        <p:spPr>
          <a:xfrm>
            <a:off x="695502" y="97997"/>
            <a:ext cx="10514013" cy="682839"/>
          </a:xfrm>
        </p:spPr>
        <p:txBody>
          <a:bodyPr/>
          <a:lstStyle/>
          <a:p>
            <a:r>
              <a:rPr lang="de-DE" sz="4400" dirty="0">
                <a:solidFill>
                  <a:srgbClr val="000066"/>
                </a:solidFill>
                <a:latin typeface="Fira Sans Hair"/>
              </a:rPr>
              <a:t>Neugeborene / </a:t>
            </a:r>
            <a:r>
              <a:rPr lang="de-DE" sz="4400" i="1" dirty="0" err="1">
                <a:solidFill>
                  <a:srgbClr val="000066"/>
                </a:solidFill>
                <a:latin typeface="Fira Sans Hair"/>
              </a:rPr>
              <a:t>Nati</a:t>
            </a:r>
            <a:r>
              <a:rPr lang="de-DE" sz="4400" i="1" dirty="0">
                <a:solidFill>
                  <a:srgbClr val="000066"/>
                </a:solidFill>
                <a:latin typeface="Fira Sans Hair"/>
              </a:rPr>
              <a:t> </a:t>
            </a:r>
          </a:p>
        </p:txBody>
      </p:sp>
      <p:sp>
        <p:nvSpPr>
          <p:cNvPr id="11" name="CasellaDiTesto 10">
            <a:extLst>
              <a:ext uri="{FF2B5EF4-FFF2-40B4-BE49-F238E27FC236}">
                <a16:creationId xmlns:a16="http://schemas.microsoft.com/office/drawing/2014/main" id="{F78355F9-822E-4073-A5CA-672FE821E147}"/>
              </a:ext>
            </a:extLst>
          </p:cNvPr>
          <p:cNvSpPr txBox="1"/>
          <p:nvPr/>
        </p:nvSpPr>
        <p:spPr>
          <a:xfrm>
            <a:off x="9805734" y="4151166"/>
            <a:ext cx="2234567" cy="707886"/>
          </a:xfrm>
          <a:prstGeom prst="rect">
            <a:avLst/>
          </a:prstGeom>
          <a:noFill/>
        </p:spPr>
        <p:txBody>
          <a:bodyPr wrap="square" rtlCol="0">
            <a:spAutoFit/>
          </a:bodyPr>
          <a:lstStyle/>
          <a:p>
            <a:r>
              <a:rPr lang="de-DE" dirty="0"/>
              <a:t>33 Hausgeburten / </a:t>
            </a:r>
            <a:r>
              <a:rPr lang="de-DE" dirty="0" err="1"/>
              <a:t>parti</a:t>
            </a:r>
            <a:r>
              <a:rPr lang="de-DE" dirty="0"/>
              <a:t> a </a:t>
            </a:r>
            <a:r>
              <a:rPr lang="de-DE" dirty="0" err="1"/>
              <a:t>domicilio</a:t>
            </a:r>
            <a:endParaRPr lang="de-DE" dirty="0"/>
          </a:p>
        </p:txBody>
      </p:sp>
      <p:sp>
        <p:nvSpPr>
          <p:cNvPr id="3" name="CasellaDiTesto 2">
            <a:extLst>
              <a:ext uri="{FF2B5EF4-FFF2-40B4-BE49-F238E27FC236}">
                <a16:creationId xmlns:a16="http://schemas.microsoft.com/office/drawing/2014/main" id="{D755C1E8-C252-4A5E-B086-C6E446F4F3D4}"/>
              </a:ext>
            </a:extLst>
          </p:cNvPr>
          <p:cNvSpPr txBox="1"/>
          <p:nvPr/>
        </p:nvSpPr>
        <p:spPr>
          <a:xfrm>
            <a:off x="6438250" y="227731"/>
            <a:ext cx="2679623" cy="707886"/>
          </a:xfrm>
          <a:prstGeom prst="rect">
            <a:avLst/>
          </a:prstGeom>
          <a:solidFill>
            <a:srgbClr val="339933"/>
          </a:solidFill>
          <a:ln>
            <a:solidFill>
              <a:schemeClr val="accent6">
                <a:lumMod val="75000"/>
              </a:schemeClr>
            </a:solidFill>
          </a:ln>
        </p:spPr>
        <p:txBody>
          <a:bodyPr wrap="square" rtlCol="0">
            <a:spAutoFit/>
          </a:bodyPr>
          <a:lstStyle/>
          <a:p>
            <a:r>
              <a:rPr lang="de-DE" dirty="0">
                <a:solidFill>
                  <a:schemeClr val="bg1"/>
                </a:solidFill>
              </a:rPr>
              <a:t>2017: 5.580 Neugeborene /</a:t>
            </a:r>
            <a:r>
              <a:rPr lang="de-DE" dirty="0" err="1">
                <a:solidFill>
                  <a:schemeClr val="bg1"/>
                </a:solidFill>
              </a:rPr>
              <a:t>nati</a:t>
            </a:r>
            <a:r>
              <a:rPr lang="de-DE" dirty="0">
                <a:solidFill>
                  <a:schemeClr val="bg1"/>
                </a:solidFill>
              </a:rPr>
              <a:t> </a:t>
            </a:r>
          </a:p>
        </p:txBody>
      </p:sp>
      <p:pic>
        <p:nvPicPr>
          <p:cNvPr id="4" name="Immagine 3">
            <a:extLst>
              <a:ext uri="{FF2B5EF4-FFF2-40B4-BE49-F238E27FC236}">
                <a16:creationId xmlns:a16="http://schemas.microsoft.com/office/drawing/2014/main" id="{664F47C1-E23B-4FCC-8ED9-FC14F5BE2468}"/>
              </a:ext>
            </a:extLst>
          </p:cNvPr>
          <p:cNvPicPr>
            <a:picLocks noChangeAspect="1"/>
          </p:cNvPicPr>
          <p:nvPr/>
        </p:nvPicPr>
        <p:blipFill>
          <a:blip r:embed="rId4"/>
          <a:stretch>
            <a:fillRect/>
          </a:stretch>
        </p:blipFill>
        <p:spPr>
          <a:xfrm>
            <a:off x="842225" y="1181051"/>
            <a:ext cx="6301720" cy="5305108"/>
          </a:xfrm>
          <a:prstGeom prst="rect">
            <a:avLst/>
          </a:prstGeom>
        </p:spPr>
      </p:pic>
    </p:spTree>
    <p:extLst>
      <p:ext uri="{BB962C8B-B14F-4D97-AF65-F5344CB8AC3E}">
        <p14:creationId xmlns:p14="http://schemas.microsoft.com/office/powerpoint/2010/main" val="2781953486"/>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EA58C76-0964-4BDC-A586-21CD62FF9647}"/>
              </a:ext>
            </a:extLst>
          </p:cNvPr>
          <p:cNvPicPr>
            <a:picLocks noChangeAspect="1"/>
          </p:cNvPicPr>
          <p:nvPr/>
        </p:nvPicPr>
        <p:blipFill>
          <a:blip r:embed="rId3"/>
          <a:stretch>
            <a:fillRect/>
          </a:stretch>
        </p:blipFill>
        <p:spPr>
          <a:xfrm>
            <a:off x="1585" y="643680"/>
            <a:ext cx="5767316" cy="5572227"/>
          </a:xfrm>
          <a:prstGeom prst="rect">
            <a:avLst/>
          </a:prstGeom>
        </p:spPr>
      </p:pic>
      <p:sp>
        <p:nvSpPr>
          <p:cNvPr id="9" name="Titolo 1">
            <a:extLst>
              <a:ext uri="{FF2B5EF4-FFF2-40B4-BE49-F238E27FC236}">
                <a16:creationId xmlns:a16="http://schemas.microsoft.com/office/drawing/2014/main" id="{FC0B0601-327C-48D0-A580-9FF01F404DB7}"/>
              </a:ext>
            </a:extLst>
          </p:cNvPr>
          <p:cNvSpPr txBox="1">
            <a:spLocks/>
          </p:cNvSpPr>
          <p:nvPr/>
        </p:nvSpPr>
        <p:spPr bwMode="auto">
          <a:xfrm>
            <a:off x="838992" y="0"/>
            <a:ext cx="10514013" cy="1027416"/>
          </a:xfrm>
          <a:prstGeom prst="rect">
            <a:avLst/>
          </a:prstGeom>
          <a:noFill/>
          <a:ln w="9525">
            <a:noFill/>
            <a:miter lim="800000"/>
            <a:headEnd/>
            <a:tailEnd/>
          </a:ln>
        </p:spPr>
        <p:txBody>
          <a:bodyPr vert="horz" wrap="square" lIns="108823" tIns="54412" rIns="108823" bIns="54412" numCol="1" anchor="ctr" anchorCtr="0" compatLnSpc="1">
            <a:prstTxWarp prst="textNoShape">
              <a:avLst/>
            </a:prstTxWarp>
          </a:bodyPr>
          <a:lstStyle>
            <a:lvl1pPr algn="l" defTabSz="1089025" rtl="0" eaLnBrk="0" fontAlgn="base" hangingPunct="0">
              <a:lnSpc>
                <a:spcPct val="90000"/>
              </a:lnSpc>
              <a:spcBef>
                <a:spcPct val="0"/>
              </a:spcBef>
              <a:spcAft>
                <a:spcPct val="0"/>
              </a:spcAft>
              <a:defRPr sz="5200" kern="1200">
                <a:solidFill>
                  <a:schemeClr val="tx1"/>
                </a:solidFill>
                <a:latin typeface="+mj-lt"/>
                <a:ea typeface="+mj-ea"/>
                <a:cs typeface="+mj-cs"/>
              </a:defRPr>
            </a:lvl1pPr>
            <a:lvl2pPr algn="l" defTabSz="1089025" rtl="0" eaLnBrk="0" fontAlgn="base" hangingPunct="0">
              <a:lnSpc>
                <a:spcPct val="90000"/>
              </a:lnSpc>
              <a:spcBef>
                <a:spcPct val="0"/>
              </a:spcBef>
              <a:spcAft>
                <a:spcPct val="0"/>
              </a:spcAft>
              <a:defRPr sz="5200">
                <a:solidFill>
                  <a:schemeClr val="tx1"/>
                </a:solidFill>
                <a:latin typeface="Calibri Light" pitchFamily="34" charset="0"/>
              </a:defRPr>
            </a:lvl2pPr>
            <a:lvl3pPr algn="l" defTabSz="1089025" rtl="0" eaLnBrk="0" fontAlgn="base" hangingPunct="0">
              <a:lnSpc>
                <a:spcPct val="90000"/>
              </a:lnSpc>
              <a:spcBef>
                <a:spcPct val="0"/>
              </a:spcBef>
              <a:spcAft>
                <a:spcPct val="0"/>
              </a:spcAft>
              <a:defRPr sz="5200">
                <a:solidFill>
                  <a:schemeClr val="tx1"/>
                </a:solidFill>
                <a:latin typeface="Calibri Light" pitchFamily="34" charset="0"/>
              </a:defRPr>
            </a:lvl3pPr>
            <a:lvl4pPr algn="l" defTabSz="1089025" rtl="0" eaLnBrk="0" fontAlgn="base" hangingPunct="0">
              <a:lnSpc>
                <a:spcPct val="90000"/>
              </a:lnSpc>
              <a:spcBef>
                <a:spcPct val="0"/>
              </a:spcBef>
              <a:spcAft>
                <a:spcPct val="0"/>
              </a:spcAft>
              <a:defRPr sz="5200">
                <a:solidFill>
                  <a:schemeClr val="tx1"/>
                </a:solidFill>
                <a:latin typeface="Calibri Light" pitchFamily="34" charset="0"/>
              </a:defRPr>
            </a:lvl4pPr>
            <a:lvl5pPr algn="l" defTabSz="1089025" rtl="0" eaLnBrk="0" fontAlgn="base" hangingPunct="0">
              <a:lnSpc>
                <a:spcPct val="90000"/>
              </a:lnSpc>
              <a:spcBef>
                <a:spcPct val="0"/>
              </a:spcBef>
              <a:spcAft>
                <a:spcPct val="0"/>
              </a:spcAft>
              <a:defRPr sz="52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de-DE" altLang="de-DE" sz="3200" dirty="0">
                <a:solidFill>
                  <a:srgbClr val="203864"/>
                </a:solidFill>
                <a:latin typeface="Fira Sans Hair"/>
                <a:cs typeface="Arial" charset="0"/>
              </a:rPr>
              <a:t>Chronisch Kranke </a:t>
            </a:r>
            <a:r>
              <a:rPr lang="it-IT" sz="3200" dirty="0">
                <a:solidFill>
                  <a:srgbClr val="203864"/>
                </a:solidFill>
                <a:latin typeface="Fira Sans Hair"/>
                <a:cs typeface="Arial" charset="0"/>
              </a:rPr>
              <a:t>/</a:t>
            </a:r>
            <a:r>
              <a:rPr lang="it-IT" sz="3200" dirty="0">
                <a:solidFill>
                  <a:srgbClr val="FF3300"/>
                </a:solidFill>
              </a:rPr>
              <a:t> </a:t>
            </a:r>
            <a:r>
              <a:rPr lang="it-IT" sz="3200" i="1" dirty="0">
                <a:solidFill>
                  <a:srgbClr val="203864"/>
                </a:solidFill>
                <a:latin typeface="Fira Sans Hair"/>
                <a:cs typeface="Arial" charset="0"/>
              </a:rPr>
              <a:t>Persone con patologie croniche </a:t>
            </a:r>
            <a:r>
              <a:rPr lang="it-IT" sz="3200" dirty="0">
                <a:solidFill>
                  <a:srgbClr val="203864"/>
                </a:solidFill>
                <a:latin typeface="Fira Sans Hair"/>
                <a:cs typeface="Arial" charset="0"/>
              </a:rPr>
              <a:t>- </a:t>
            </a:r>
            <a:r>
              <a:rPr lang="it-IT" sz="4400" dirty="0">
                <a:solidFill>
                  <a:srgbClr val="203864"/>
                </a:solidFill>
                <a:latin typeface="Fira Sans Hair"/>
                <a:cs typeface="Arial" charset="0"/>
              </a:rPr>
              <a:t>2017</a:t>
            </a:r>
            <a:endParaRPr lang="de-DE" sz="4400" dirty="0">
              <a:solidFill>
                <a:srgbClr val="203864"/>
              </a:solidFill>
              <a:latin typeface="Fira Sans Hair"/>
              <a:cs typeface="Arial" charset="0"/>
            </a:endParaRPr>
          </a:p>
        </p:txBody>
      </p:sp>
      <p:pic>
        <p:nvPicPr>
          <p:cNvPr id="2" name="Immagine 1">
            <a:extLst>
              <a:ext uri="{FF2B5EF4-FFF2-40B4-BE49-F238E27FC236}">
                <a16:creationId xmlns:a16="http://schemas.microsoft.com/office/drawing/2014/main" id="{27382643-DB7E-4515-A19C-512F5A316FF9}"/>
              </a:ext>
            </a:extLst>
          </p:cNvPr>
          <p:cNvPicPr>
            <a:picLocks noChangeAspect="1"/>
          </p:cNvPicPr>
          <p:nvPr/>
        </p:nvPicPr>
        <p:blipFill>
          <a:blip r:embed="rId4"/>
          <a:stretch>
            <a:fillRect/>
          </a:stretch>
        </p:blipFill>
        <p:spPr>
          <a:xfrm>
            <a:off x="5605228" y="827783"/>
            <a:ext cx="5911450" cy="5388124"/>
          </a:xfrm>
          <a:prstGeom prst="rect">
            <a:avLst/>
          </a:prstGeom>
        </p:spPr>
      </p:pic>
    </p:spTree>
    <p:extLst>
      <p:ext uri="{BB962C8B-B14F-4D97-AF65-F5344CB8AC3E}">
        <p14:creationId xmlns:p14="http://schemas.microsoft.com/office/powerpoint/2010/main" val="1801326476"/>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CCD96F84-577F-4193-898E-514B6844CE02}"/>
              </a:ext>
            </a:extLst>
          </p:cNvPr>
          <p:cNvSpPr txBox="1">
            <a:spLocks/>
          </p:cNvSpPr>
          <p:nvPr/>
        </p:nvSpPr>
        <p:spPr bwMode="auto">
          <a:xfrm>
            <a:off x="684088" y="1"/>
            <a:ext cx="10514013" cy="1027416"/>
          </a:xfrm>
          <a:prstGeom prst="rect">
            <a:avLst/>
          </a:prstGeom>
          <a:noFill/>
          <a:ln w="9525">
            <a:noFill/>
            <a:miter lim="800000"/>
            <a:headEnd/>
            <a:tailEnd/>
          </a:ln>
        </p:spPr>
        <p:txBody>
          <a:bodyPr vert="horz" wrap="square" lIns="108823" tIns="54412" rIns="108823" bIns="54412" numCol="1" anchor="ctr" anchorCtr="0" compatLnSpc="1">
            <a:prstTxWarp prst="textNoShape">
              <a:avLst/>
            </a:prstTxWarp>
          </a:bodyPr>
          <a:lstStyle>
            <a:lvl1pPr algn="l" defTabSz="1089025" rtl="0" eaLnBrk="0" fontAlgn="base" hangingPunct="0">
              <a:lnSpc>
                <a:spcPct val="90000"/>
              </a:lnSpc>
              <a:spcBef>
                <a:spcPct val="0"/>
              </a:spcBef>
              <a:spcAft>
                <a:spcPct val="0"/>
              </a:spcAft>
              <a:defRPr sz="5200" kern="1200">
                <a:solidFill>
                  <a:schemeClr val="tx1"/>
                </a:solidFill>
                <a:latin typeface="+mj-lt"/>
                <a:ea typeface="+mj-ea"/>
                <a:cs typeface="+mj-cs"/>
              </a:defRPr>
            </a:lvl1pPr>
            <a:lvl2pPr algn="l" defTabSz="1089025" rtl="0" eaLnBrk="0" fontAlgn="base" hangingPunct="0">
              <a:lnSpc>
                <a:spcPct val="90000"/>
              </a:lnSpc>
              <a:spcBef>
                <a:spcPct val="0"/>
              </a:spcBef>
              <a:spcAft>
                <a:spcPct val="0"/>
              </a:spcAft>
              <a:defRPr sz="5200">
                <a:solidFill>
                  <a:schemeClr val="tx1"/>
                </a:solidFill>
                <a:latin typeface="Calibri Light" pitchFamily="34" charset="0"/>
              </a:defRPr>
            </a:lvl2pPr>
            <a:lvl3pPr algn="l" defTabSz="1089025" rtl="0" eaLnBrk="0" fontAlgn="base" hangingPunct="0">
              <a:lnSpc>
                <a:spcPct val="90000"/>
              </a:lnSpc>
              <a:spcBef>
                <a:spcPct val="0"/>
              </a:spcBef>
              <a:spcAft>
                <a:spcPct val="0"/>
              </a:spcAft>
              <a:defRPr sz="5200">
                <a:solidFill>
                  <a:schemeClr val="tx1"/>
                </a:solidFill>
                <a:latin typeface="Calibri Light" pitchFamily="34" charset="0"/>
              </a:defRPr>
            </a:lvl3pPr>
            <a:lvl4pPr algn="l" defTabSz="1089025" rtl="0" eaLnBrk="0" fontAlgn="base" hangingPunct="0">
              <a:lnSpc>
                <a:spcPct val="90000"/>
              </a:lnSpc>
              <a:spcBef>
                <a:spcPct val="0"/>
              </a:spcBef>
              <a:spcAft>
                <a:spcPct val="0"/>
              </a:spcAft>
              <a:defRPr sz="5200">
                <a:solidFill>
                  <a:schemeClr val="tx1"/>
                </a:solidFill>
                <a:latin typeface="Calibri Light" pitchFamily="34" charset="0"/>
              </a:defRPr>
            </a:lvl4pPr>
            <a:lvl5pPr algn="l" defTabSz="1089025" rtl="0" eaLnBrk="0" fontAlgn="base" hangingPunct="0">
              <a:lnSpc>
                <a:spcPct val="90000"/>
              </a:lnSpc>
              <a:spcBef>
                <a:spcPct val="0"/>
              </a:spcBef>
              <a:spcAft>
                <a:spcPct val="0"/>
              </a:spcAft>
              <a:defRPr sz="52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de-DE" altLang="de-DE" sz="3200" dirty="0">
                <a:solidFill>
                  <a:srgbClr val="203864"/>
                </a:solidFill>
                <a:latin typeface="Fira Sans Hair"/>
                <a:cs typeface="Arial" charset="0"/>
              </a:rPr>
              <a:t>Chronisch Kranke </a:t>
            </a:r>
            <a:r>
              <a:rPr lang="it-IT" sz="3200" dirty="0">
                <a:solidFill>
                  <a:srgbClr val="203864"/>
                </a:solidFill>
                <a:latin typeface="Fira Sans Hair"/>
                <a:cs typeface="Arial" charset="0"/>
              </a:rPr>
              <a:t>/</a:t>
            </a:r>
            <a:r>
              <a:rPr lang="it-IT" sz="3200" dirty="0">
                <a:solidFill>
                  <a:srgbClr val="FF3300"/>
                </a:solidFill>
              </a:rPr>
              <a:t> </a:t>
            </a:r>
            <a:r>
              <a:rPr lang="it-IT" sz="3200" i="1" dirty="0">
                <a:solidFill>
                  <a:srgbClr val="203864"/>
                </a:solidFill>
                <a:latin typeface="Fira Sans Hair"/>
                <a:cs typeface="Arial" charset="0"/>
              </a:rPr>
              <a:t>Persone con patologie croniche</a:t>
            </a:r>
            <a:endParaRPr lang="de-DE" sz="4400" dirty="0">
              <a:solidFill>
                <a:srgbClr val="203864"/>
              </a:solidFill>
              <a:latin typeface="Fira Sans Hair"/>
              <a:cs typeface="Arial" charset="0"/>
            </a:endParaRPr>
          </a:p>
        </p:txBody>
      </p:sp>
      <p:pic>
        <p:nvPicPr>
          <p:cNvPr id="8" name="Immagine 7">
            <a:extLst>
              <a:ext uri="{FF2B5EF4-FFF2-40B4-BE49-F238E27FC236}">
                <a16:creationId xmlns:a16="http://schemas.microsoft.com/office/drawing/2014/main" id="{88E69E53-B2B4-42C6-B17C-0EE2B6950D52}"/>
              </a:ext>
            </a:extLst>
          </p:cNvPr>
          <p:cNvPicPr>
            <a:picLocks noChangeAspect="1"/>
          </p:cNvPicPr>
          <p:nvPr/>
        </p:nvPicPr>
        <p:blipFill>
          <a:blip r:embed="rId3"/>
          <a:stretch>
            <a:fillRect/>
          </a:stretch>
        </p:blipFill>
        <p:spPr>
          <a:xfrm>
            <a:off x="1205263" y="509772"/>
            <a:ext cx="8713437" cy="5795087"/>
          </a:xfrm>
          <a:prstGeom prst="rect">
            <a:avLst/>
          </a:prstGeom>
        </p:spPr>
      </p:pic>
    </p:spTree>
    <p:extLst>
      <p:ext uri="{BB962C8B-B14F-4D97-AF65-F5344CB8AC3E}">
        <p14:creationId xmlns:p14="http://schemas.microsoft.com/office/powerpoint/2010/main" val="2568481137"/>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8E108E-986C-4CE2-84D2-9CEF07BD1116}"/>
              </a:ext>
            </a:extLst>
          </p:cNvPr>
          <p:cNvSpPr>
            <a:spLocks noGrp="1"/>
          </p:cNvSpPr>
          <p:nvPr>
            <p:ph type="title"/>
          </p:nvPr>
        </p:nvSpPr>
        <p:spPr>
          <a:xfrm>
            <a:off x="532357" y="59607"/>
            <a:ext cx="7103723" cy="755456"/>
          </a:xfrm>
        </p:spPr>
        <p:txBody>
          <a:bodyPr/>
          <a:lstStyle/>
          <a:p>
            <a:r>
              <a:rPr lang="de-DE" sz="3800" dirty="0">
                <a:solidFill>
                  <a:srgbClr val="000066"/>
                </a:solidFill>
                <a:latin typeface="Fira Sans Hair"/>
              </a:rPr>
              <a:t>Lebensstile / Stili di </a:t>
            </a:r>
            <a:r>
              <a:rPr lang="de-DE" sz="3800" dirty="0" err="1">
                <a:solidFill>
                  <a:srgbClr val="000066"/>
                </a:solidFill>
                <a:latin typeface="Fira Sans Hair"/>
              </a:rPr>
              <a:t>vita</a:t>
            </a:r>
            <a:endParaRPr lang="de-DE" sz="3800" dirty="0">
              <a:solidFill>
                <a:srgbClr val="000066"/>
              </a:solidFill>
              <a:latin typeface="Fira Sans Hair"/>
            </a:endParaRPr>
          </a:p>
        </p:txBody>
      </p:sp>
      <p:pic>
        <p:nvPicPr>
          <p:cNvPr id="6" name="Immagine 5">
            <a:extLst>
              <a:ext uri="{FF2B5EF4-FFF2-40B4-BE49-F238E27FC236}">
                <a16:creationId xmlns:a16="http://schemas.microsoft.com/office/drawing/2014/main" id="{CBAC672A-9B71-4853-82AA-97A93E9CE9A1}"/>
              </a:ext>
            </a:extLst>
          </p:cNvPr>
          <p:cNvPicPr>
            <a:picLocks noChangeAspect="1"/>
          </p:cNvPicPr>
          <p:nvPr/>
        </p:nvPicPr>
        <p:blipFill>
          <a:blip r:embed="rId3"/>
          <a:stretch>
            <a:fillRect/>
          </a:stretch>
        </p:blipFill>
        <p:spPr>
          <a:xfrm>
            <a:off x="2881544" y="1198181"/>
            <a:ext cx="7072352" cy="4243412"/>
          </a:xfrm>
          <a:prstGeom prst="rect">
            <a:avLst/>
          </a:prstGeom>
        </p:spPr>
      </p:pic>
    </p:spTree>
    <p:extLst>
      <p:ext uri="{BB962C8B-B14F-4D97-AF65-F5344CB8AC3E}">
        <p14:creationId xmlns:p14="http://schemas.microsoft.com/office/powerpoint/2010/main" val="52438208"/>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05CBD0F-E36D-4513-B214-83FAFE710828}"/>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intensity="6"/>
                    </a14:imgEffect>
                  </a14:imgLayer>
                </a14:imgProps>
              </a:ext>
            </a:extLst>
          </a:blip>
          <a:stretch>
            <a:fillRect/>
          </a:stretch>
        </p:blipFill>
        <p:spPr>
          <a:xfrm>
            <a:off x="6556283" y="0"/>
            <a:ext cx="5634130" cy="5999356"/>
          </a:xfrm>
          <a:prstGeom prst="rect">
            <a:avLst/>
          </a:prstGeom>
        </p:spPr>
      </p:pic>
      <p:sp>
        <p:nvSpPr>
          <p:cNvPr id="2" name="Titolo 1">
            <a:extLst>
              <a:ext uri="{FF2B5EF4-FFF2-40B4-BE49-F238E27FC236}">
                <a16:creationId xmlns:a16="http://schemas.microsoft.com/office/drawing/2014/main" id="{588E108E-986C-4CE2-84D2-9CEF07BD1116}"/>
              </a:ext>
            </a:extLst>
          </p:cNvPr>
          <p:cNvSpPr>
            <a:spLocks noGrp="1"/>
          </p:cNvSpPr>
          <p:nvPr>
            <p:ph type="title"/>
          </p:nvPr>
        </p:nvSpPr>
        <p:spPr>
          <a:xfrm>
            <a:off x="648186" y="-114930"/>
            <a:ext cx="6216988" cy="1278539"/>
          </a:xfrm>
        </p:spPr>
        <p:txBody>
          <a:bodyPr/>
          <a:lstStyle/>
          <a:p>
            <a:r>
              <a:rPr lang="de-DE" sz="3600" dirty="0">
                <a:solidFill>
                  <a:srgbClr val="000066"/>
                </a:solidFill>
                <a:latin typeface="Fira Sans Hair"/>
              </a:rPr>
              <a:t>Risikofaktoren / </a:t>
            </a:r>
            <a:r>
              <a:rPr lang="de-DE" sz="3600" dirty="0" err="1">
                <a:solidFill>
                  <a:srgbClr val="000066"/>
                </a:solidFill>
                <a:latin typeface="Fira Sans Hair"/>
              </a:rPr>
              <a:t>Fattori</a:t>
            </a:r>
            <a:r>
              <a:rPr lang="de-DE" sz="3600" dirty="0">
                <a:solidFill>
                  <a:srgbClr val="000066"/>
                </a:solidFill>
                <a:latin typeface="Fira Sans Hair"/>
              </a:rPr>
              <a:t> di </a:t>
            </a:r>
            <a:r>
              <a:rPr lang="de-DE" sz="3600" dirty="0" err="1">
                <a:solidFill>
                  <a:srgbClr val="000066"/>
                </a:solidFill>
                <a:latin typeface="Fira Sans Hair"/>
              </a:rPr>
              <a:t>rischio</a:t>
            </a:r>
            <a:endParaRPr lang="de-DE" sz="3600" dirty="0">
              <a:solidFill>
                <a:srgbClr val="000066"/>
              </a:solidFill>
              <a:latin typeface="Fira Sans Hair"/>
            </a:endParaRPr>
          </a:p>
        </p:txBody>
      </p:sp>
      <p:pic>
        <p:nvPicPr>
          <p:cNvPr id="3" name="Immagine 2">
            <a:extLst>
              <a:ext uri="{FF2B5EF4-FFF2-40B4-BE49-F238E27FC236}">
                <a16:creationId xmlns:a16="http://schemas.microsoft.com/office/drawing/2014/main" id="{69B63449-3C6E-40EC-85E9-9AD450B912C5}"/>
              </a:ext>
            </a:extLst>
          </p:cNvPr>
          <p:cNvPicPr>
            <a:picLocks noChangeAspect="1"/>
          </p:cNvPicPr>
          <p:nvPr/>
        </p:nvPicPr>
        <p:blipFill>
          <a:blip r:embed="rId5"/>
          <a:stretch>
            <a:fillRect/>
          </a:stretch>
        </p:blipFill>
        <p:spPr>
          <a:xfrm>
            <a:off x="6788651" y="26443"/>
            <a:ext cx="4572396" cy="5980694"/>
          </a:xfrm>
          <a:prstGeom prst="rect">
            <a:avLst/>
          </a:prstGeom>
        </p:spPr>
      </p:pic>
      <p:pic>
        <p:nvPicPr>
          <p:cNvPr id="9" name="Immagine 8">
            <a:extLst>
              <a:ext uri="{FF2B5EF4-FFF2-40B4-BE49-F238E27FC236}">
                <a16:creationId xmlns:a16="http://schemas.microsoft.com/office/drawing/2014/main" id="{942BB878-C86F-4950-8C40-6EFC9C22C46C}"/>
              </a:ext>
            </a:extLst>
          </p:cNvPr>
          <p:cNvPicPr>
            <a:picLocks noChangeAspect="1"/>
          </p:cNvPicPr>
          <p:nvPr/>
        </p:nvPicPr>
        <p:blipFill>
          <a:blip r:embed="rId6"/>
          <a:stretch>
            <a:fillRect/>
          </a:stretch>
        </p:blipFill>
        <p:spPr>
          <a:xfrm>
            <a:off x="648186" y="1867989"/>
            <a:ext cx="5586622" cy="3351974"/>
          </a:xfrm>
          <a:prstGeom prst="rect">
            <a:avLst/>
          </a:prstGeom>
        </p:spPr>
      </p:pic>
    </p:spTree>
    <p:extLst>
      <p:ext uri="{BB962C8B-B14F-4D97-AF65-F5344CB8AC3E}">
        <p14:creationId xmlns:p14="http://schemas.microsoft.com/office/powerpoint/2010/main" val="3616130649"/>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ABC0F1-A5C1-407B-BCD9-FA201F37671F}"/>
              </a:ext>
            </a:extLst>
          </p:cNvPr>
          <p:cNvSpPr>
            <a:spLocks noGrp="1"/>
          </p:cNvSpPr>
          <p:nvPr>
            <p:ph type="title"/>
          </p:nvPr>
        </p:nvSpPr>
        <p:spPr>
          <a:xfrm>
            <a:off x="725185" y="97997"/>
            <a:ext cx="10514013" cy="806129"/>
          </a:xfrm>
        </p:spPr>
        <p:txBody>
          <a:bodyPr/>
          <a:lstStyle/>
          <a:p>
            <a:r>
              <a:rPr lang="de-DE" sz="4400" dirty="0">
                <a:solidFill>
                  <a:srgbClr val="203864"/>
                </a:solidFill>
                <a:latin typeface="Fira Sans Hair"/>
                <a:cs typeface="Arial" charset="0"/>
              </a:rPr>
              <a:t>Suizide / </a:t>
            </a:r>
            <a:r>
              <a:rPr lang="de-DE" sz="4400" dirty="0" err="1">
                <a:solidFill>
                  <a:srgbClr val="203864"/>
                </a:solidFill>
                <a:latin typeface="Fira Sans Hair"/>
                <a:cs typeface="Arial" charset="0"/>
              </a:rPr>
              <a:t>Suicidi</a:t>
            </a:r>
            <a:r>
              <a:rPr lang="de-DE" sz="4400" dirty="0">
                <a:solidFill>
                  <a:srgbClr val="203864"/>
                </a:solidFill>
                <a:latin typeface="Fira Sans Hair"/>
                <a:cs typeface="Arial" charset="0"/>
              </a:rPr>
              <a:t> * 100.000 - 2010-2016</a:t>
            </a:r>
          </a:p>
        </p:txBody>
      </p:sp>
      <p:pic>
        <p:nvPicPr>
          <p:cNvPr id="3" name="Immagine 2">
            <a:extLst>
              <a:ext uri="{FF2B5EF4-FFF2-40B4-BE49-F238E27FC236}">
                <a16:creationId xmlns:a16="http://schemas.microsoft.com/office/drawing/2014/main" id="{56A41159-3DC9-4C91-B195-0F9CDAD032F5}"/>
              </a:ext>
            </a:extLst>
          </p:cNvPr>
          <p:cNvPicPr>
            <a:picLocks noChangeAspect="1"/>
          </p:cNvPicPr>
          <p:nvPr/>
        </p:nvPicPr>
        <p:blipFill>
          <a:blip r:embed="rId3"/>
          <a:stretch>
            <a:fillRect/>
          </a:stretch>
        </p:blipFill>
        <p:spPr>
          <a:xfrm>
            <a:off x="863350" y="813974"/>
            <a:ext cx="7694761" cy="5636289"/>
          </a:xfrm>
          <a:prstGeom prst="rect">
            <a:avLst/>
          </a:prstGeom>
        </p:spPr>
      </p:pic>
      <p:pic>
        <p:nvPicPr>
          <p:cNvPr id="5" name="Immagine 4">
            <a:extLst>
              <a:ext uri="{FF2B5EF4-FFF2-40B4-BE49-F238E27FC236}">
                <a16:creationId xmlns:a16="http://schemas.microsoft.com/office/drawing/2014/main" id="{8964ADF8-25B6-4E5A-800B-BA207C85F828}"/>
              </a:ext>
            </a:extLst>
          </p:cNvPr>
          <p:cNvPicPr>
            <a:picLocks noChangeAspect="1"/>
          </p:cNvPicPr>
          <p:nvPr/>
        </p:nvPicPr>
        <p:blipFill>
          <a:blip r:embed="rId4"/>
          <a:stretch>
            <a:fillRect/>
          </a:stretch>
        </p:blipFill>
        <p:spPr>
          <a:xfrm>
            <a:off x="9472329" y="2258409"/>
            <a:ext cx="650732" cy="433821"/>
          </a:xfrm>
          <a:prstGeom prst="rect">
            <a:avLst/>
          </a:prstGeom>
        </p:spPr>
      </p:pic>
      <p:sp>
        <p:nvSpPr>
          <p:cNvPr id="6" name="CasellaDiTesto 5">
            <a:extLst>
              <a:ext uri="{FF2B5EF4-FFF2-40B4-BE49-F238E27FC236}">
                <a16:creationId xmlns:a16="http://schemas.microsoft.com/office/drawing/2014/main" id="{8C57DC8A-3EC0-4A3D-83E6-3E3747C29B18}"/>
              </a:ext>
            </a:extLst>
          </p:cNvPr>
          <p:cNvSpPr txBox="1"/>
          <p:nvPr/>
        </p:nvSpPr>
        <p:spPr>
          <a:xfrm>
            <a:off x="10109039" y="2283680"/>
            <a:ext cx="1246378" cy="400110"/>
          </a:xfrm>
          <a:prstGeom prst="rect">
            <a:avLst/>
          </a:prstGeom>
          <a:noFill/>
        </p:spPr>
        <p:txBody>
          <a:bodyPr wrap="square" rtlCol="0">
            <a:spAutoFit/>
          </a:bodyPr>
          <a:lstStyle/>
          <a:p>
            <a:r>
              <a:rPr lang="de-DE" dirty="0"/>
              <a:t> = 13,9*</a:t>
            </a:r>
          </a:p>
        </p:txBody>
      </p:sp>
      <p:sp>
        <p:nvSpPr>
          <p:cNvPr id="7" name="CasellaDiTesto 6">
            <a:extLst>
              <a:ext uri="{FF2B5EF4-FFF2-40B4-BE49-F238E27FC236}">
                <a16:creationId xmlns:a16="http://schemas.microsoft.com/office/drawing/2014/main" id="{9D97CC3E-07A0-4390-9E2A-15EB980654FD}"/>
              </a:ext>
            </a:extLst>
          </p:cNvPr>
          <p:cNvSpPr txBox="1"/>
          <p:nvPr/>
        </p:nvSpPr>
        <p:spPr>
          <a:xfrm>
            <a:off x="9998226" y="5316583"/>
            <a:ext cx="1724297" cy="400110"/>
          </a:xfrm>
          <a:prstGeom prst="rect">
            <a:avLst/>
          </a:prstGeom>
          <a:noFill/>
        </p:spPr>
        <p:txBody>
          <a:bodyPr wrap="square" rtlCol="0">
            <a:spAutoFit/>
          </a:bodyPr>
          <a:lstStyle/>
          <a:p>
            <a:r>
              <a:rPr lang="de-DE" dirty="0"/>
              <a:t>*</a:t>
            </a:r>
            <a:r>
              <a:rPr lang="de-DE" sz="1200" i="1" dirty="0"/>
              <a:t>Quelle: OECD 2014</a:t>
            </a:r>
          </a:p>
        </p:txBody>
      </p:sp>
    </p:spTree>
    <p:extLst>
      <p:ext uri="{BB962C8B-B14F-4D97-AF65-F5344CB8AC3E}">
        <p14:creationId xmlns:p14="http://schemas.microsoft.com/office/powerpoint/2010/main" val="3245813030"/>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3EC13C89-51EC-46D5-AF39-040FC13B5FA2}"/>
              </a:ext>
            </a:extLst>
          </p:cNvPr>
          <p:cNvPicPr>
            <a:picLocks noChangeAspect="1"/>
          </p:cNvPicPr>
          <p:nvPr/>
        </p:nvPicPr>
        <p:blipFill>
          <a:blip r:embed="rId3"/>
          <a:stretch>
            <a:fillRect/>
          </a:stretch>
        </p:blipFill>
        <p:spPr>
          <a:xfrm>
            <a:off x="7315200" y="4989448"/>
            <a:ext cx="4875213" cy="1870140"/>
          </a:xfrm>
          <a:prstGeom prst="rect">
            <a:avLst/>
          </a:prstGeom>
        </p:spPr>
      </p:pic>
      <p:sp>
        <p:nvSpPr>
          <p:cNvPr id="8" name="Titolo 1">
            <a:extLst>
              <a:ext uri="{FF2B5EF4-FFF2-40B4-BE49-F238E27FC236}">
                <a16:creationId xmlns:a16="http://schemas.microsoft.com/office/drawing/2014/main" id="{86FC9312-7BFF-495F-ABAC-633E309A5E54}"/>
              </a:ext>
            </a:extLst>
          </p:cNvPr>
          <p:cNvSpPr txBox="1">
            <a:spLocks/>
          </p:cNvSpPr>
          <p:nvPr/>
        </p:nvSpPr>
        <p:spPr bwMode="auto">
          <a:xfrm>
            <a:off x="597749" y="-226975"/>
            <a:ext cx="11497662" cy="1196350"/>
          </a:xfrm>
          <a:prstGeom prst="rect">
            <a:avLst/>
          </a:prstGeom>
          <a:noFill/>
          <a:ln w="9525">
            <a:noFill/>
            <a:miter lim="800000"/>
            <a:headEnd/>
            <a:tailEnd/>
          </a:ln>
        </p:spPr>
        <p:txBody>
          <a:bodyPr vert="horz" wrap="square" lIns="108823" tIns="54412" rIns="108823" bIns="54412" numCol="1" anchor="ctr" anchorCtr="0" compatLnSpc="1">
            <a:prstTxWarp prst="textNoShape">
              <a:avLst/>
            </a:prstTxWarp>
          </a:bodyPr>
          <a:lstStyle>
            <a:lvl1pPr algn="l" defTabSz="1089025" rtl="0" eaLnBrk="0" fontAlgn="base" hangingPunct="0">
              <a:lnSpc>
                <a:spcPct val="90000"/>
              </a:lnSpc>
              <a:spcBef>
                <a:spcPct val="0"/>
              </a:spcBef>
              <a:spcAft>
                <a:spcPct val="0"/>
              </a:spcAft>
              <a:defRPr sz="5200" kern="1200">
                <a:solidFill>
                  <a:schemeClr val="tx1"/>
                </a:solidFill>
                <a:latin typeface="+mj-lt"/>
                <a:ea typeface="+mj-ea"/>
                <a:cs typeface="+mj-cs"/>
              </a:defRPr>
            </a:lvl1pPr>
            <a:lvl2pPr algn="l" defTabSz="1089025" rtl="0" eaLnBrk="0" fontAlgn="base" hangingPunct="0">
              <a:lnSpc>
                <a:spcPct val="90000"/>
              </a:lnSpc>
              <a:spcBef>
                <a:spcPct val="0"/>
              </a:spcBef>
              <a:spcAft>
                <a:spcPct val="0"/>
              </a:spcAft>
              <a:defRPr sz="5200">
                <a:solidFill>
                  <a:schemeClr val="tx1"/>
                </a:solidFill>
                <a:latin typeface="Calibri Light" pitchFamily="34" charset="0"/>
              </a:defRPr>
            </a:lvl2pPr>
            <a:lvl3pPr algn="l" defTabSz="1089025" rtl="0" eaLnBrk="0" fontAlgn="base" hangingPunct="0">
              <a:lnSpc>
                <a:spcPct val="90000"/>
              </a:lnSpc>
              <a:spcBef>
                <a:spcPct val="0"/>
              </a:spcBef>
              <a:spcAft>
                <a:spcPct val="0"/>
              </a:spcAft>
              <a:defRPr sz="5200">
                <a:solidFill>
                  <a:schemeClr val="tx1"/>
                </a:solidFill>
                <a:latin typeface="Calibri Light" pitchFamily="34" charset="0"/>
              </a:defRPr>
            </a:lvl3pPr>
            <a:lvl4pPr algn="l" defTabSz="1089025" rtl="0" eaLnBrk="0" fontAlgn="base" hangingPunct="0">
              <a:lnSpc>
                <a:spcPct val="90000"/>
              </a:lnSpc>
              <a:spcBef>
                <a:spcPct val="0"/>
              </a:spcBef>
              <a:spcAft>
                <a:spcPct val="0"/>
              </a:spcAft>
              <a:defRPr sz="5200">
                <a:solidFill>
                  <a:schemeClr val="tx1"/>
                </a:solidFill>
                <a:latin typeface="Calibri Light" pitchFamily="34" charset="0"/>
              </a:defRPr>
            </a:lvl4pPr>
            <a:lvl5pPr algn="l" defTabSz="1089025" rtl="0" eaLnBrk="0" fontAlgn="base" hangingPunct="0">
              <a:lnSpc>
                <a:spcPct val="90000"/>
              </a:lnSpc>
              <a:spcBef>
                <a:spcPct val="0"/>
              </a:spcBef>
              <a:spcAft>
                <a:spcPct val="0"/>
              </a:spcAft>
              <a:defRPr sz="52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de-DE" sz="3600" dirty="0">
                <a:solidFill>
                  <a:srgbClr val="000066"/>
                </a:solidFill>
                <a:latin typeface="Fira Sans Hair"/>
              </a:rPr>
              <a:t>Hospitalisierungsrate  insgesamt / </a:t>
            </a:r>
            <a:r>
              <a:rPr lang="de-DE" sz="3600" dirty="0" err="1">
                <a:solidFill>
                  <a:srgbClr val="000066"/>
                </a:solidFill>
                <a:latin typeface="Fira Sans Hair"/>
              </a:rPr>
              <a:t>Ospedalizzazione</a:t>
            </a:r>
            <a:r>
              <a:rPr lang="de-DE" sz="3600" dirty="0">
                <a:solidFill>
                  <a:srgbClr val="000066"/>
                </a:solidFill>
                <a:latin typeface="Fira Sans Hair"/>
              </a:rPr>
              <a:t> Totale </a:t>
            </a:r>
          </a:p>
        </p:txBody>
      </p:sp>
      <p:sp>
        <p:nvSpPr>
          <p:cNvPr id="7" name="CasellaDiTesto 6">
            <a:extLst>
              <a:ext uri="{FF2B5EF4-FFF2-40B4-BE49-F238E27FC236}">
                <a16:creationId xmlns:a16="http://schemas.microsoft.com/office/drawing/2014/main" id="{B5BFE7A7-E22F-4AD2-B07E-51EB9660E9BF}"/>
              </a:ext>
            </a:extLst>
          </p:cNvPr>
          <p:cNvSpPr txBox="1"/>
          <p:nvPr/>
        </p:nvSpPr>
        <p:spPr>
          <a:xfrm>
            <a:off x="9199756" y="818583"/>
            <a:ext cx="2755151" cy="707886"/>
          </a:xfrm>
          <a:prstGeom prst="rect">
            <a:avLst/>
          </a:prstGeom>
          <a:solidFill>
            <a:srgbClr val="92D050"/>
          </a:solidFill>
        </p:spPr>
        <p:txBody>
          <a:bodyPr wrap="square" rtlCol="0">
            <a:spAutoFit/>
          </a:bodyPr>
          <a:lstStyle/>
          <a:p>
            <a:r>
              <a:rPr lang="de-DE" dirty="0"/>
              <a:t>Italienweiter Richtwert:</a:t>
            </a:r>
          </a:p>
          <a:p>
            <a:r>
              <a:rPr lang="de-DE" dirty="0"/>
              <a:t>160 *1.000</a:t>
            </a:r>
          </a:p>
        </p:txBody>
      </p:sp>
      <p:pic>
        <p:nvPicPr>
          <p:cNvPr id="3" name="Immagine 2">
            <a:extLst>
              <a:ext uri="{FF2B5EF4-FFF2-40B4-BE49-F238E27FC236}">
                <a16:creationId xmlns:a16="http://schemas.microsoft.com/office/drawing/2014/main" id="{DD75767F-45C2-43F8-8FA9-2437A254AE82}"/>
              </a:ext>
            </a:extLst>
          </p:cNvPr>
          <p:cNvPicPr>
            <a:picLocks noChangeAspect="1"/>
          </p:cNvPicPr>
          <p:nvPr/>
        </p:nvPicPr>
        <p:blipFill>
          <a:blip r:embed="rId4"/>
          <a:stretch>
            <a:fillRect/>
          </a:stretch>
        </p:blipFill>
        <p:spPr>
          <a:xfrm>
            <a:off x="597749" y="1423851"/>
            <a:ext cx="8586557" cy="3996937"/>
          </a:xfrm>
          <a:prstGeom prst="rect">
            <a:avLst/>
          </a:prstGeom>
        </p:spPr>
      </p:pic>
    </p:spTree>
    <p:extLst>
      <p:ext uri="{BB962C8B-B14F-4D97-AF65-F5344CB8AC3E}">
        <p14:creationId xmlns:p14="http://schemas.microsoft.com/office/powerpoint/2010/main" val="2025352633"/>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1FCC01-67E9-4911-B197-5E1F0DB61CF5}"/>
              </a:ext>
            </a:extLst>
          </p:cNvPr>
          <p:cNvSpPr>
            <a:spLocks noGrp="1"/>
          </p:cNvSpPr>
          <p:nvPr>
            <p:ph type="title"/>
          </p:nvPr>
        </p:nvSpPr>
        <p:spPr>
          <a:xfrm>
            <a:off x="694362" y="-4745"/>
            <a:ext cx="11377773" cy="795855"/>
          </a:xfrm>
        </p:spPr>
        <p:txBody>
          <a:bodyPr/>
          <a:lstStyle/>
          <a:p>
            <a:r>
              <a:rPr lang="de-DE" sz="4000" dirty="0">
                <a:solidFill>
                  <a:srgbClr val="000066"/>
                </a:solidFill>
                <a:latin typeface="Fira Sans Hair"/>
                <a:cs typeface="Arial" charset="0"/>
              </a:rPr>
              <a:t>Fachärztliche Leistungen / </a:t>
            </a:r>
            <a:r>
              <a:rPr lang="de-DE" sz="4000" dirty="0" err="1">
                <a:solidFill>
                  <a:srgbClr val="000066"/>
                </a:solidFill>
                <a:latin typeface="Fira Sans Hair"/>
                <a:cs typeface="Arial" charset="0"/>
              </a:rPr>
              <a:t>Specialistica</a:t>
            </a:r>
            <a:r>
              <a:rPr lang="de-DE" sz="4000" dirty="0">
                <a:solidFill>
                  <a:srgbClr val="000066"/>
                </a:solidFill>
                <a:latin typeface="Fira Sans Hair"/>
                <a:cs typeface="Arial" charset="0"/>
              </a:rPr>
              <a:t> </a:t>
            </a:r>
            <a:r>
              <a:rPr lang="de-DE" sz="4000" dirty="0" err="1">
                <a:solidFill>
                  <a:srgbClr val="000066"/>
                </a:solidFill>
                <a:latin typeface="Fira Sans Hair"/>
                <a:cs typeface="Arial" charset="0"/>
              </a:rPr>
              <a:t>ambulatoriale</a:t>
            </a:r>
            <a:r>
              <a:rPr lang="de-DE" sz="4000" dirty="0">
                <a:solidFill>
                  <a:srgbClr val="000066"/>
                </a:solidFill>
                <a:latin typeface="Fira Sans Hair"/>
                <a:cs typeface="Arial" charset="0"/>
              </a:rPr>
              <a:t> </a:t>
            </a:r>
            <a:endParaRPr lang="de-DE" sz="4000" dirty="0">
              <a:latin typeface="Fira Sans Hair"/>
            </a:endParaRPr>
          </a:p>
        </p:txBody>
      </p:sp>
      <p:pic>
        <p:nvPicPr>
          <p:cNvPr id="5" name="Immagine 4">
            <a:extLst>
              <a:ext uri="{FF2B5EF4-FFF2-40B4-BE49-F238E27FC236}">
                <a16:creationId xmlns:a16="http://schemas.microsoft.com/office/drawing/2014/main" id="{411C850C-904F-481B-84E6-C276C53D6783}"/>
              </a:ext>
            </a:extLst>
          </p:cNvPr>
          <p:cNvPicPr>
            <a:picLocks noChangeAspect="1"/>
          </p:cNvPicPr>
          <p:nvPr/>
        </p:nvPicPr>
        <p:blipFill>
          <a:blip r:embed="rId3"/>
          <a:stretch>
            <a:fillRect/>
          </a:stretch>
        </p:blipFill>
        <p:spPr>
          <a:xfrm>
            <a:off x="1312606" y="791110"/>
            <a:ext cx="8524567" cy="5643750"/>
          </a:xfrm>
          <a:prstGeom prst="rect">
            <a:avLst/>
          </a:prstGeom>
        </p:spPr>
      </p:pic>
    </p:spTree>
    <p:extLst>
      <p:ext uri="{BB962C8B-B14F-4D97-AF65-F5344CB8AC3E}">
        <p14:creationId xmlns:p14="http://schemas.microsoft.com/office/powerpoint/2010/main" val="2072722173"/>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E49BBF2-D33A-4FF6-A196-E360D7777FEC}"/>
              </a:ext>
            </a:extLst>
          </p:cNvPr>
          <p:cNvPicPr>
            <a:picLocks noChangeAspect="1"/>
          </p:cNvPicPr>
          <p:nvPr/>
        </p:nvPicPr>
        <p:blipFill>
          <a:blip r:embed="rId3"/>
          <a:stretch>
            <a:fillRect/>
          </a:stretch>
        </p:blipFill>
        <p:spPr>
          <a:xfrm>
            <a:off x="1447801" y="846399"/>
            <a:ext cx="8804204" cy="5498385"/>
          </a:xfrm>
          <a:prstGeom prst="rect">
            <a:avLst/>
          </a:prstGeom>
        </p:spPr>
      </p:pic>
      <p:sp>
        <p:nvSpPr>
          <p:cNvPr id="8" name="Titolo 1">
            <a:extLst>
              <a:ext uri="{FF2B5EF4-FFF2-40B4-BE49-F238E27FC236}">
                <a16:creationId xmlns:a16="http://schemas.microsoft.com/office/drawing/2014/main" id="{E3081C77-D407-45A5-9214-B3A0E6E41674}"/>
              </a:ext>
            </a:extLst>
          </p:cNvPr>
          <p:cNvSpPr txBox="1">
            <a:spLocks/>
          </p:cNvSpPr>
          <p:nvPr/>
        </p:nvSpPr>
        <p:spPr bwMode="auto">
          <a:xfrm>
            <a:off x="505687" y="75475"/>
            <a:ext cx="12034656" cy="1027416"/>
          </a:xfrm>
          <a:prstGeom prst="rect">
            <a:avLst/>
          </a:prstGeom>
          <a:noFill/>
          <a:ln w="9525">
            <a:noFill/>
            <a:miter lim="800000"/>
            <a:headEnd/>
            <a:tailEnd/>
          </a:ln>
        </p:spPr>
        <p:txBody>
          <a:bodyPr vert="horz" wrap="square" lIns="108823" tIns="54412" rIns="108823" bIns="54412" numCol="1" anchor="ctr" anchorCtr="0" compatLnSpc="1">
            <a:prstTxWarp prst="textNoShape">
              <a:avLst/>
            </a:prstTxWarp>
          </a:bodyPr>
          <a:lstStyle>
            <a:lvl1pPr algn="l" defTabSz="1089025" rtl="0" eaLnBrk="0" fontAlgn="base" hangingPunct="0">
              <a:lnSpc>
                <a:spcPct val="90000"/>
              </a:lnSpc>
              <a:spcBef>
                <a:spcPct val="0"/>
              </a:spcBef>
              <a:spcAft>
                <a:spcPct val="0"/>
              </a:spcAft>
              <a:defRPr sz="5200" kern="1200">
                <a:solidFill>
                  <a:schemeClr val="tx1"/>
                </a:solidFill>
                <a:latin typeface="+mj-lt"/>
                <a:ea typeface="+mj-ea"/>
                <a:cs typeface="+mj-cs"/>
              </a:defRPr>
            </a:lvl1pPr>
            <a:lvl2pPr algn="l" defTabSz="1089025" rtl="0" eaLnBrk="0" fontAlgn="base" hangingPunct="0">
              <a:lnSpc>
                <a:spcPct val="90000"/>
              </a:lnSpc>
              <a:spcBef>
                <a:spcPct val="0"/>
              </a:spcBef>
              <a:spcAft>
                <a:spcPct val="0"/>
              </a:spcAft>
              <a:defRPr sz="5200">
                <a:solidFill>
                  <a:schemeClr val="tx1"/>
                </a:solidFill>
                <a:latin typeface="Calibri Light" pitchFamily="34" charset="0"/>
              </a:defRPr>
            </a:lvl2pPr>
            <a:lvl3pPr algn="l" defTabSz="1089025" rtl="0" eaLnBrk="0" fontAlgn="base" hangingPunct="0">
              <a:lnSpc>
                <a:spcPct val="90000"/>
              </a:lnSpc>
              <a:spcBef>
                <a:spcPct val="0"/>
              </a:spcBef>
              <a:spcAft>
                <a:spcPct val="0"/>
              </a:spcAft>
              <a:defRPr sz="5200">
                <a:solidFill>
                  <a:schemeClr val="tx1"/>
                </a:solidFill>
                <a:latin typeface="Calibri Light" pitchFamily="34" charset="0"/>
              </a:defRPr>
            </a:lvl3pPr>
            <a:lvl4pPr algn="l" defTabSz="1089025" rtl="0" eaLnBrk="0" fontAlgn="base" hangingPunct="0">
              <a:lnSpc>
                <a:spcPct val="90000"/>
              </a:lnSpc>
              <a:spcBef>
                <a:spcPct val="0"/>
              </a:spcBef>
              <a:spcAft>
                <a:spcPct val="0"/>
              </a:spcAft>
              <a:defRPr sz="5200">
                <a:solidFill>
                  <a:schemeClr val="tx1"/>
                </a:solidFill>
                <a:latin typeface="Calibri Light" pitchFamily="34" charset="0"/>
              </a:defRPr>
            </a:lvl4pPr>
            <a:lvl5pPr algn="l" defTabSz="1089025" rtl="0" eaLnBrk="0" fontAlgn="base" hangingPunct="0">
              <a:lnSpc>
                <a:spcPct val="90000"/>
              </a:lnSpc>
              <a:spcBef>
                <a:spcPct val="0"/>
              </a:spcBef>
              <a:spcAft>
                <a:spcPct val="0"/>
              </a:spcAft>
              <a:defRPr sz="52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de-DE" altLang="de-DE" sz="3200" dirty="0">
                <a:solidFill>
                  <a:srgbClr val="203864"/>
                </a:solidFill>
                <a:latin typeface="Fira Sans Hair"/>
                <a:cs typeface="Arial" charset="0"/>
              </a:rPr>
              <a:t>Arzneimittelkosten (Mio. €) für Chronisch Kranke </a:t>
            </a:r>
            <a:r>
              <a:rPr lang="it-IT" sz="3200" dirty="0">
                <a:solidFill>
                  <a:srgbClr val="203864"/>
                </a:solidFill>
                <a:latin typeface="Fira Sans Hair"/>
                <a:cs typeface="Arial" charset="0"/>
              </a:rPr>
              <a:t>/</a:t>
            </a:r>
            <a:r>
              <a:rPr lang="de-DE" altLang="de-DE" sz="3200" dirty="0">
                <a:solidFill>
                  <a:srgbClr val="203864"/>
                </a:solidFill>
                <a:latin typeface="Fira Sans Hair"/>
                <a:cs typeface="Arial" charset="0"/>
              </a:rPr>
              <a:t> </a:t>
            </a:r>
            <a:r>
              <a:rPr lang="de-DE" altLang="de-DE" sz="3200" i="1" dirty="0" err="1">
                <a:solidFill>
                  <a:srgbClr val="203864"/>
                </a:solidFill>
                <a:latin typeface="Fira Sans Hair"/>
                <a:cs typeface="Arial" charset="0"/>
              </a:rPr>
              <a:t>Spesa</a:t>
            </a:r>
            <a:r>
              <a:rPr lang="de-DE" altLang="de-DE" sz="3200" i="1" dirty="0">
                <a:solidFill>
                  <a:srgbClr val="203864"/>
                </a:solidFill>
                <a:latin typeface="Fira Sans Hair"/>
                <a:cs typeface="Arial" charset="0"/>
              </a:rPr>
              <a:t> </a:t>
            </a:r>
            <a:r>
              <a:rPr lang="de-DE" altLang="de-DE" sz="3200" i="1" dirty="0" err="1">
                <a:solidFill>
                  <a:srgbClr val="203864"/>
                </a:solidFill>
                <a:latin typeface="Fira Sans Hair"/>
                <a:cs typeface="Arial" charset="0"/>
              </a:rPr>
              <a:t>farmaceutica</a:t>
            </a:r>
            <a:r>
              <a:rPr lang="de-DE" altLang="de-DE" sz="3200" i="1" dirty="0">
                <a:solidFill>
                  <a:srgbClr val="203864"/>
                </a:solidFill>
                <a:latin typeface="Fira Sans Hair"/>
                <a:cs typeface="Arial" charset="0"/>
              </a:rPr>
              <a:t> (</a:t>
            </a:r>
            <a:r>
              <a:rPr lang="de-DE" altLang="de-DE" sz="3200" i="1" dirty="0" err="1">
                <a:solidFill>
                  <a:srgbClr val="203864"/>
                </a:solidFill>
                <a:latin typeface="Fira Sans Hair"/>
                <a:cs typeface="Arial" charset="0"/>
              </a:rPr>
              <a:t>mio</a:t>
            </a:r>
            <a:r>
              <a:rPr lang="de-DE" altLang="de-DE" sz="3200" i="1" dirty="0">
                <a:solidFill>
                  <a:srgbClr val="203864"/>
                </a:solidFill>
                <a:latin typeface="Fira Sans Hair"/>
                <a:cs typeface="Arial" charset="0"/>
              </a:rPr>
              <a:t> € ) per p</a:t>
            </a:r>
            <a:r>
              <a:rPr lang="it-IT" sz="3200" i="1" dirty="0" err="1">
                <a:solidFill>
                  <a:srgbClr val="203864"/>
                </a:solidFill>
                <a:latin typeface="Fira Sans Hair"/>
                <a:cs typeface="Arial" charset="0"/>
              </a:rPr>
              <a:t>ersone</a:t>
            </a:r>
            <a:r>
              <a:rPr lang="it-IT" sz="3200" i="1" dirty="0">
                <a:solidFill>
                  <a:srgbClr val="203864"/>
                </a:solidFill>
                <a:latin typeface="Fira Sans Hair"/>
                <a:cs typeface="Arial" charset="0"/>
              </a:rPr>
              <a:t> con patologie croniche</a:t>
            </a:r>
            <a:endParaRPr lang="de-DE" sz="4400" dirty="0">
              <a:solidFill>
                <a:srgbClr val="203864"/>
              </a:solidFill>
              <a:latin typeface="Fira Sans Hair"/>
              <a:cs typeface="Arial" charset="0"/>
            </a:endParaRPr>
          </a:p>
        </p:txBody>
      </p:sp>
      <p:grpSp>
        <p:nvGrpSpPr>
          <p:cNvPr id="3" name="Gruppo 2">
            <a:extLst>
              <a:ext uri="{FF2B5EF4-FFF2-40B4-BE49-F238E27FC236}">
                <a16:creationId xmlns:a16="http://schemas.microsoft.com/office/drawing/2014/main" id="{769D85A4-F8EF-4233-81C4-89B7090971C8}"/>
              </a:ext>
            </a:extLst>
          </p:cNvPr>
          <p:cNvGrpSpPr/>
          <p:nvPr/>
        </p:nvGrpSpPr>
        <p:grpSpPr>
          <a:xfrm>
            <a:off x="2450124" y="5439508"/>
            <a:ext cx="7444152" cy="283205"/>
            <a:chOff x="2450124" y="5439508"/>
            <a:chExt cx="7444152" cy="283205"/>
          </a:xfrm>
        </p:grpSpPr>
        <p:sp>
          <p:nvSpPr>
            <p:cNvPr id="2" name="CasellaDiTesto 1">
              <a:extLst>
                <a:ext uri="{FF2B5EF4-FFF2-40B4-BE49-F238E27FC236}">
                  <a16:creationId xmlns:a16="http://schemas.microsoft.com/office/drawing/2014/main" id="{2C64E0D9-E646-4A8E-9538-BE5852FADC84}"/>
                </a:ext>
              </a:extLst>
            </p:cNvPr>
            <p:cNvSpPr txBox="1"/>
            <p:nvPr/>
          </p:nvSpPr>
          <p:spPr>
            <a:xfrm>
              <a:off x="2450124" y="5439508"/>
              <a:ext cx="1570891" cy="261610"/>
            </a:xfrm>
            <a:prstGeom prst="rect">
              <a:avLst/>
            </a:prstGeom>
            <a:noFill/>
          </p:spPr>
          <p:txBody>
            <a:bodyPr wrap="square" rtlCol="0">
              <a:spAutoFit/>
            </a:bodyPr>
            <a:lstStyle/>
            <a:p>
              <a:pPr algn="ctr"/>
              <a:r>
                <a:rPr lang="de-DE" sz="1100" b="1" dirty="0"/>
                <a:t>2015      2016    2017</a:t>
              </a:r>
            </a:p>
          </p:txBody>
        </p:sp>
        <p:sp>
          <p:nvSpPr>
            <p:cNvPr id="5" name="CasellaDiTesto 4">
              <a:extLst>
                <a:ext uri="{FF2B5EF4-FFF2-40B4-BE49-F238E27FC236}">
                  <a16:creationId xmlns:a16="http://schemas.microsoft.com/office/drawing/2014/main" id="{7C219506-FFAD-4F72-BBA0-34C8A3A2F2B8}"/>
                </a:ext>
              </a:extLst>
            </p:cNvPr>
            <p:cNvSpPr txBox="1"/>
            <p:nvPr/>
          </p:nvSpPr>
          <p:spPr>
            <a:xfrm>
              <a:off x="4457874" y="5439508"/>
              <a:ext cx="1570891" cy="261610"/>
            </a:xfrm>
            <a:prstGeom prst="rect">
              <a:avLst/>
            </a:prstGeom>
            <a:noFill/>
          </p:spPr>
          <p:txBody>
            <a:bodyPr wrap="square" rtlCol="0">
              <a:spAutoFit/>
            </a:bodyPr>
            <a:lstStyle/>
            <a:p>
              <a:pPr algn="ctr"/>
              <a:r>
                <a:rPr lang="de-DE" sz="1100" b="1" dirty="0"/>
                <a:t>2015      2016    2017</a:t>
              </a:r>
            </a:p>
          </p:txBody>
        </p:sp>
        <p:sp>
          <p:nvSpPr>
            <p:cNvPr id="6" name="CasellaDiTesto 5">
              <a:extLst>
                <a:ext uri="{FF2B5EF4-FFF2-40B4-BE49-F238E27FC236}">
                  <a16:creationId xmlns:a16="http://schemas.microsoft.com/office/drawing/2014/main" id="{C6AAEBA2-93A0-4DE9-B70A-9DE228B2C2A5}"/>
                </a:ext>
              </a:extLst>
            </p:cNvPr>
            <p:cNvSpPr txBox="1"/>
            <p:nvPr/>
          </p:nvSpPr>
          <p:spPr>
            <a:xfrm>
              <a:off x="6396282" y="5461103"/>
              <a:ext cx="1570891" cy="261610"/>
            </a:xfrm>
            <a:prstGeom prst="rect">
              <a:avLst/>
            </a:prstGeom>
            <a:noFill/>
          </p:spPr>
          <p:txBody>
            <a:bodyPr wrap="square" rtlCol="0">
              <a:spAutoFit/>
            </a:bodyPr>
            <a:lstStyle/>
            <a:p>
              <a:pPr algn="ctr"/>
              <a:r>
                <a:rPr lang="de-DE" sz="1100" b="1" dirty="0"/>
                <a:t>2015      2016    2017</a:t>
              </a:r>
            </a:p>
          </p:txBody>
        </p:sp>
        <p:sp>
          <p:nvSpPr>
            <p:cNvPr id="9" name="CasellaDiTesto 8">
              <a:extLst>
                <a:ext uri="{FF2B5EF4-FFF2-40B4-BE49-F238E27FC236}">
                  <a16:creationId xmlns:a16="http://schemas.microsoft.com/office/drawing/2014/main" id="{AA367858-8868-4DEE-9615-93537715FE04}"/>
                </a:ext>
              </a:extLst>
            </p:cNvPr>
            <p:cNvSpPr txBox="1"/>
            <p:nvPr/>
          </p:nvSpPr>
          <p:spPr>
            <a:xfrm>
              <a:off x="8323385" y="5439508"/>
              <a:ext cx="1570891" cy="261610"/>
            </a:xfrm>
            <a:prstGeom prst="rect">
              <a:avLst/>
            </a:prstGeom>
            <a:noFill/>
          </p:spPr>
          <p:txBody>
            <a:bodyPr wrap="square" rtlCol="0">
              <a:spAutoFit/>
            </a:bodyPr>
            <a:lstStyle/>
            <a:p>
              <a:pPr algn="ctr"/>
              <a:r>
                <a:rPr lang="de-DE" sz="1100" b="1" dirty="0"/>
                <a:t>2015      2016    2017</a:t>
              </a:r>
            </a:p>
          </p:txBody>
        </p:sp>
      </p:grpSp>
    </p:spTree>
    <p:extLst>
      <p:ext uri="{BB962C8B-B14F-4D97-AF65-F5344CB8AC3E}">
        <p14:creationId xmlns:p14="http://schemas.microsoft.com/office/powerpoint/2010/main" val="703682231"/>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e 8">
            <a:extLst>
              <a:ext uri="{FF2B5EF4-FFF2-40B4-BE49-F238E27FC236}">
                <a16:creationId xmlns:a16="http://schemas.microsoft.com/office/drawing/2014/main" id="{96755B2B-842B-49E6-B430-231B1363365C}"/>
              </a:ext>
            </a:extLst>
          </p:cNvPr>
          <p:cNvSpPr/>
          <p:nvPr/>
        </p:nvSpPr>
        <p:spPr>
          <a:xfrm>
            <a:off x="985448" y="502920"/>
            <a:ext cx="3949772" cy="3851276"/>
          </a:xfrm>
          <a:prstGeom prst="ellipse">
            <a:avLst/>
          </a:prstGeom>
          <a:solidFill>
            <a:srgbClr val="FF3300"/>
          </a:solidFill>
          <a:ln w="57150">
            <a:solidFill>
              <a:srgbClr val="FF6600"/>
            </a:solidFill>
            <a:miter lim="800000"/>
            <a:headEnd/>
            <a:tailEnd/>
          </a:ln>
        </p:spPr>
        <p:txBody>
          <a:bodyPr vert="horz" wrap="square" lIns="108823" tIns="54412" rIns="108823" bIns="54412" numCol="1" anchor="ctr" anchorCtr="0" compatLnSpc="1">
            <a:prstTxWarp prst="textNoShape">
              <a:avLst/>
            </a:prstTxWarp>
          </a:bodyPr>
          <a:lstStyle/>
          <a:p>
            <a:pPr algn="ctr" defTabSz="1089025" eaLnBrk="0" hangingPunct="0">
              <a:spcBef>
                <a:spcPts val="0"/>
              </a:spcBef>
            </a:pPr>
            <a:r>
              <a:rPr lang="de-DE" sz="3000" dirty="0">
                <a:solidFill>
                  <a:schemeClr val="bg1">
                    <a:lumMod val="95000"/>
                  </a:schemeClr>
                </a:solidFill>
                <a:latin typeface="+mn-lt"/>
                <a:cs typeface="+mn-cs"/>
              </a:rPr>
              <a:t>Angemessenheit &amp; Qualität </a:t>
            </a:r>
          </a:p>
          <a:p>
            <a:pPr algn="ctr" defTabSz="1089025" eaLnBrk="0" hangingPunct="0">
              <a:spcBef>
                <a:spcPts val="0"/>
              </a:spcBef>
            </a:pPr>
            <a:endParaRPr lang="de-DE" sz="3200" dirty="0">
              <a:solidFill>
                <a:schemeClr val="bg1">
                  <a:lumMod val="95000"/>
                </a:schemeClr>
              </a:solidFill>
              <a:latin typeface="+mn-lt"/>
              <a:cs typeface="+mn-cs"/>
            </a:endParaRPr>
          </a:p>
          <a:p>
            <a:pPr algn="ctr" defTabSz="1089025" eaLnBrk="0" hangingPunct="0">
              <a:spcBef>
                <a:spcPts val="0"/>
              </a:spcBef>
            </a:pPr>
            <a:r>
              <a:rPr lang="de-DE" sz="3200" dirty="0">
                <a:solidFill>
                  <a:schemeClr val="bg1">
                    <a:lumMod val="95000"/>
                  </a:schemeClr>
                </a:solidFill>
                <a:latin typeface="+mn-lt"/>
                <a:cs typeface="+mn-cs"/>
              </a:rPr>
              <a:t>Appropriatezza &amp; Qualitá</a:t>
            </a:r>
          </a:p>
        </p:txBody>
      </p:sp>
      <p:sp>
        <p:nvSpPr>
          <p:cNvPr id="2" name="Rettangolo 1">
            <a:extLst>
              <a:ext uri="{FF2B5EF4-FFF2-40B4-BE49-F238E27FC236}">
                <a16:creationId xmlns:a16="http://schemas.microsoft.com/office/drawing/2014/main" id="{67F263C0-DA60-46BE-A4DB-B7EE55405D40}"/>
              </a:ext>
            </a:extLst>
          </p:cNvPr>
          <p:cNvSpPr/>
          <p:nvPr/>
        </p:nvSpPr>
        <p:spPr>
          <a:xfrm>
            <a:off x="5228492" y="137160"/>
            <a:ext cx="6946681" cy="2585323"/>
          </a:xfrm>
          <a:prstGeom prst="rect">
            <a:avLst/>
          </a:prstGeom>
        </p:spPr>
        <p:txBody>
          <a:bodyPr wrap="square">
            <a:spAutoFit/>
          </a:bodyPr>
          <a:lstStyle/>
          <a:p>
            <a:r>
              <a:rPr lang="it-IT" sz="1800" b="1" dirty="0">
                <a:solidFill>
                  <a:srgbClr val="C00000"/>
                </a:solidFill>
              </a:rPr>
              <a:t>Appropriatezza</a:t>
            </a:r>
            <a:r>
              <a:rPr lang="it-IT" sz="1800" dirty="0"/>
              <a:t> = </a:t>
            </a:r>
            <a:r>
              <a:rPr lang="it-IT" sz="1800" dirty="0">
                <a:solidFill>
                  <a:srgbClr val="0070C0"/>
                </a:solidFill>
              </a:rPr>
              <a:t>capacità del professionista sanitario di prescrivere/erogare</a:t>
            </a:r>
          </a:p>
          <a:p>
            <a:endParaRPr lang="it-IT" sz="1800" dirty="0">
              <a:solidFill>
                <a:srgbClr val="0070C0"/>
              </a:solidFill>
            </a:endParaRPr>
          </a:p>
          <a:p>
            <a:pPr marL="342900" indent="-342900">
              <a:buFont typeface="Arial" panose="020B0604020202020204" pitchFamily="34" charset="0"/>
              <a:buChar char="•"/>
            </a:pPr>
            <a:r>
              <a:rPr lang="it-IT" sz="1800" dirty="0">
                <a:solidFill>
                  <a:srgbClr val="0070C0"/>
                </a:solidFill>
              </a:rPr>
              <a:t>l’intervento sanitario «giusto» </a:t>
            </a:r>
          </a:p>
          <a:p>
            <a:pPr marL="342900" indent="-342900">
              <a:buFont typeface="Arial" panose="020B0604020202020204" pitchFamily="34" charset="0"/>
              <a:buChar char="•"/>
            </a:pPr>
            <a:r>
              <a:rPr lang="it-IT" sz="1800" dirty="0">
                <a:solidFill>
                  <a:srgbClr val="0070C0"/>
                </a:solidFill>
              </a:rPr>
              <a:t>al paziente «giusto»</a:t>
            </a:r>
          </a:p>
          <a:p>
            <a:pPr marL="342900" indent="-342900">
              <a:buFont typeface="Arial" panose="020B0604020202020204" pitchFamily="34" charset="0"/>
              <a:buChar char="•"/>
            </a:pPr>
            <a:r>
              <a:rPr lang="it-IT" sz="1800" dirty="0">
                <a:solidFill>
                  <a:srgbClr val="0070C0"/>
                </a:solidFill>
              </a:rPr>
              <a:t>nel momento «giusto»</a:t>
            </a:r>
          </a:p>
          <a:p>
            <a:pPr marL="342900" indent="-342900">
              <a:buFont typeface="Arial" panose="020B0604020202020204" pitchFamily="34" charset="0"/>
              <a:buChar char="•"/>
            </a:pPr>
            <a:r>
              <a:rPr lang="it-IT" sz="1800" dirty="0">
                <a:solidFill>
                  <a:srgbClr val="0070C0"/>
                </a:solidFill>
              </a:rPr>
              <a:t>al posto «giusto» (ospedale, ambulatoriale, domicilio)</a:t>
            </a:r>
          </a:p>
          <a:p>
            <a:pPr marL="342900" indent="-342900"/>
            <a:endParaRPr lang="it-IT" sz="1800" dirty="0">
              <a:solidFill>
                <a:srgbClr val="0070C0"/>
              </a:solidFill>
            </a:endParaRPr>
          </a:p>
          <a:p>
            <a:pPr algn="ctr"/>
            <a:r>
              <a:rPr lang="it-IT" sz="1800" b="1" dirty="0">
                <a:solidFill>
                  <a:srgbClr val="0070C0"/>
                </a:solidFill>
              </a:rPr>
              <a:t>in base ai bisogni di salute e tenendo conto dei costi</a:t>
            </a:r>
          </a:p>
        </p:txBody>
      </p:sp>
      <p:sp>
        <p:nvSpPr>
          <p:cNvPr id="58369" name="Rectangle 1"/>
          <p:cNvSpPr>
            <a:spLocks noChangeArrowheads="1"/>
          </p:cNvSpPr>
          <p:nvPr/>
        </p:nvSpPr>
        <p:spPr bwMode="auto">
          <a:xfrm>
            <a:off x="5315712" y="2747602"/>
            <a:ext cx="6707061" cy="3213187"/>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342900" marR="0" lvl="0" indent="-342900" defTabSz="914400" eaLnBrk="1" latinLnBrk="0" hangingPunct="1">
              <a:lnSpc>
                <a:spcPct val="100000"/>
              </a:lnSpc>
              <a:buClrTx/>
              <a:buSzTx/>
              <a:tabLst/>
            </a:pPr>
            <a:r>
              <a:rPr lang="de-DE" sz="1800" b="1" dirty="0">
                <a:solidFill>
                  <a:srgbClr val="C00000"/>
                </a:solidFill>
              </a:rPr>
              <a:t>Angemessenheit</a:t>
            </a:r>
            <a:r>
              <a:rPr lang="de-DE" sz="1800" dirty="0">
                <a:solidFill>
                  <a:srgbClr val="0070C0"/>
                </a:solidFill>
              </a:rPr>
              <a:t> = Fähigkeit des medizinischen Fachpersonals</a:t>
            </a:r>
          </a:p>
          <a:p>
            <a:pPr marL="342900" marR="0" lvl="0" indent="-342900" defTabSz="914400" eaLnBrk="1" latinLnBrk="0" hangingPunct="1">
              <a:lnSpc>
                <a:spcPct val="100000"/>
              </a:lnSpc>
              <a:buClrTx/>
              <a:buSzTx/>
              <a:tabLst/>
            </a:pPr>
            <a:endParaRPr lang="de-DE" sz="1800" dirty="0">
              <a:solidFill>
                <a:srgbClr val="0070C0"/>
              </a:solidFill>
            </a:endParaRPr>
          </a:p>
          <a:p>
            <a:pPr marL="342900" marR="0" lvl="0" indent="-342900" defTabSz="914400" eaLnBrk="1" latinLnBrk="0" hangingPunct="1">
              <a:lnSpc>
                <a:spcPct val="100000"/>
              </a:lnSpc>
              <a:buClrTx/>
              <a:buSzTx/>
              <a:buFont typeface="Arial" pitchFamily="34" charset="0"/>
              <a:buChar char="•"/>
              <a:tabLst/>
            </a:pPr>
            <a:r>
              <a:rPr lang="de-DE" sz="1800" dirty="0">
                <a:solidFill>
                  <a:srgbClr val="0070C0"/>
                </a:solidFill>
              </a:rPr>
              <a:t>die «richtige» Leistung</a:t>
            </a:r>
          </a:p>
          <a:p>
            <a:pPr marL="342900" marR="0" lvl="0" indent="-342900" defTabSz="914400" eaLnBrk="1" latinLnBrk="0" hangingPunct="1">
              <a:lnSpc>
                <a:spcPct val="100000"/>
              </a:lnSpc>
              <a:buClrTx/>
              <a:buSzTx/>
              <a:buFont typeface="Arial" pitchFamily="34" charset="0"/>
              <a:buChar char="•"/>
              <a:tabLst/>
            </a:pPr>
            <a:r>
              <a:rPr lang="de-DE" sz="1800" dirty="0">
                <a:solidFill>
                  <a:srgbClr val="0070C0"/>
                </a:solidFill>
              </a:rPr>
              <a:t>im «richtigen» Moment </a:t>
            </a:r>
          </a:p>
          <a:p>
            <a:pPr marL="342900" marR="0" lvl="0" indent="-342900" defTabSz="914400" eaLnBrk="1" latinLnBrk="0" hangingPunct="1">
              <a:lnSpc>
                <a:spcPct val="100000"/>
              </a:lnSpc>
              <a:buClrTx/>
              <a:buSzTx/>
              <a:buFont typeface="Arial" pitchFamily="34" charset="0"/>
              <a:buChar char="•"/>
              <a:tabLst/>
            </a:pPr>
            <a:r>
              <a:rPr lang="de-DE" sz="1800" dirty="0">
                <a:solidFill>
                  <a:srgbClr val="0070C0"/>
                </a:solidFill>
              </a:rPr>
              <a:t>am «richtigen» Ort (Krankenhaus, ambulant, Wohnsitz) </a:t>
            </a:r>
          </a:p>
          <a:p>
            <a:pPr marL="342900" lvl="0" indent="-342900">
              <a:spcBef>
                <a:spcPct val="30000"/>
              </a:spcBef>
              <a:buFont typeface="Arial" pitchFamily="34" charset="0"/>
              <a:buChar char="•"/>
              <a:defRPr/>
            </a:pPr>
            <a:r>
              <a:rPr lang="de-DE" sz="1800" dirty="0">
                <a:solidFill>
                  <a:srgbClr val="0070C0"/>
                </a:solidFill>
              </a:rPr>
              <a:t>am «richtigen» Patienten</a:t>
            </a:r>
          </a:p>
          <a:p>
            <a:pPr lvl="0">
              <a:spcBef>
                <a:spcPct val="30000"/>
              </a:spcBef>
              <a:defRPr/>
            </a:pPr>
            <a:endParaRPr lang="de-DE" sz="1800" dirty="0">
              <a:solidFill>
                <a:srgbClr val="0070C0"/>
              </a:solidFill>
            </a:endParaRPr>
          </a:p>
          <a:p>
            <a:pPr marL="342900" marR="0" lvl="0" indent="-342900" defTabSz="914400" eaLnBrk="1" latinLnBrk="0" hangingPunct="1">
              <a:lnSpc>
                <a:spcPct val="100000"/>
              </a:lnSpc>
              <a:buClrTx/>
              <a:buSzTx/>
              <a:buFont typeface="Arial" pitchFamily="34" charset="0"/>
              <a:buNone/>
              <a:tabLst/>
            </a:pPr>
            <a:r>
              <a:rPr lang="de-DE" sz="1800" dirty="0">
                <a:solidFill>
                  <a:srgbClr val="0070C0"/>
                </a:solidFill>
              </a:rPr>
              <a:t>zu verschreiben / zu erbringen</a:t>
            </a:r>
          </a:p>
          <a:p>
            <a:pPr marL="342900" marR="0" lvl="0" indent="-342900" defTabSz="914400" eaLnBrk="1" latinLnBrk="0" hangingPunct="1">
              <a:lnSpc>
                <a:spcPct val="100000"/>
              </a:lnSpc>
              <a:buClrTx/>
              <a:buSzTx/>
              <a:buFont typeface="Arial" pitchFamily="34" charset="0"/>
              <a:buNone/>
              <a:tabLst/>
            </a:pPr>
            <a:endParaRPr lang="de-DE" sz="1800" dirty="0">
              <a:solidFill>
                <a:srgbClr val="0070C0"/>
              </a:solidFill>
            </a:endParaRPr>
          </a:p>
          <a:p>
            <a:pPr marL="342900" marR="0" lvl="0" indent="-342900" algn="ctr" defTabSz="914400" eaLnBrk="1" latinLnBrk="0" hangingPunct="1">
              <a:lnSpc>
                <a:spcPct val="100000"/>
              </a:lnSpc>
              <a:buClrTx/>
              <a:buSzTx/>
              <a:tabLst/>
            </a:pPr>
            <a:r>
              <a:rPr lang="de-DE" sz="1800" b="1" dirty="0">
                <a:solidFill>
                  <a:srgbClr val="C00000"/>
                </a:solidFill>
              </a:rPr>
              <a:t>aufgrund der gesundheitlichen Bedürfnisse und unter Berücksichtigung der Kosten</a:t>
            </a:r>
          </a:p>
        </p:txBody>
      </p:sp>
    </p:spTree>
    <p:extLst>
      <p:ext uri="{BB962C8B-B14F-4D97-AF65-F5344CB8AC3E}">
        <p14:creationId xmlns:p14="http://schemas.microsoft.com/office/powerpoint/2010/main" val="145178915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p:nvPr>
        </p:nvSpPr>
        <p:spPr>
          <a:xfrm>
            <a:off x="595313" y="0"/>
            <a:ext cx="11349037" cy="1089025"/>
          </a:xfrm>
        </p:spPr>
        <p:txBody>
          <a:bodyPr/>
          <a:lstStyle/>
          <a:p>
            <a:r>
              <a:rPr lang="de-DE" sz="4000" dirty="0">
                <a:solidFill>
                  <a:srgbClr val="203864"/>
                </a:solidFill>
                <a:latin typeface="Fira Sans Hair"/>
                <a:cs typeface="Arial" charset="0"/>
              </a:rPr>
              <a:t>Landesgesundheitsbericht / </a:t>
            </a:r>
            <a:r>
              <a:rPr lang="de-DE" sz="4000" i="1" dirty="0" err="1">
                <a:solidFill>
                  <a:srgbClr val="203864"/>
                </a:solidFill>
                <a:latin typeface="Fira Sans Hair"/>
                <a:cs typeface="Arial" charset="0"/>
              </a:rPr>
              <a:t>Relazione</a:t>
            </a:r>
            <a:r>
              <a:rPr lang="de-DE" sz="4000" i="1" dirty="0">
                <a:solidFill>
                  <a:srgbClr val="203864"/>
                </a:solidFill>
                <a:latin typeface="Fira Sans Hair"/>
                <a:cs typeface="Arial" charset="0"/>
              </a:rPr>
              <a:t> </a:t>
            </a:r>
            <a:r>
              <a:rPr lang="de-DE" sz="4000" i="1" dirty="0" err="1">
                <a:solidFill>
                  <a:srgbClr val="203864"/>
                </a:solidFill>
                <a:latin typeface="Fira Sans Hair"/>
                <a:cs typeface="Arial" charset="0"/>
              </a:rPr>
              <a:t>Sanitaria</a:t>
            </a:r>
            <a:r>
              <a:rPr lang="de-DE" sz="4000" i="1" dirty="0">
                <a:solidFill>
                  <a:srgbClr val="203864"/>
                </a:solidFill>
                <a:latin typeface="Fira Sans Hair"/>
                <a:cs typeface="Arial" charset="0"/>
              </a:rPr>
              <a:t> 2017</a:t>
            </a:r>
          </a:p>
        </p:txBody>
      </p:sp>
      <p:sp>
        <p:nvSpPr>
          <p:cNvPr id="21507" name="Rectangle 10"/>
          <p:cNvSpPr>
            <a:spLocks noChangeArrowheads="1"/>
          </p:cNvSpPr>
          <p:nvPr/>
        </p:nvSpPr>
        <p:spPr bwMode="auto">
          <a:xfrm>
            <a:off x="1312863" y="992188"/>
            <a:ext cx="9245600" cy="727075"/>
          </a:xfrm>
          <a:prstGeom prst="rect">
            <a:avLst/>
          </a:prstGeom>
          <a:solidFill>
            <a:schemeClr val="bg2"/>
          </a:solidFill>
          <a:ln w="9525">
            <a:solidFill>
              <a:schemeClr val="bg2"/>
            </a:solidFill>
            <a:miter lim="800000"/>
            <a:headEnd/>
            <a:tailEnd/>
          </a:ln>
        </p:spPr>
        <p:txBody>
          <a:bodyPr lIns="108823" tIns="54412" rIns="108823" bIns="54412">
            <a:spAutoFit/>
          </a:bodyPr>
          <a:lstStyle/>
          <a:p>
            <a:pPr algn="ctr" defTabSz="1089025"/>
            <a:r>
              <a:rPr lang="de-DE" i="1">
                <a:solidFill>
                  <a:srgbClr val="000066"/>
                </a:solidFill>
                <a:hlinkClick r:id="rId3"/>
              </a:rPr>
              <a:t>http://www.provinz.bz.it/gesundheitsbeobachtung</a:t>
            </a:r>
            <a:r>
              <a:rPr lang="de-DE" i="1">
                <a:solidFill>
                  <a:srgbClr val="000066"/>
                </a:solidFill>
              </a:rPr>
              <a:t> </a:t>
            </a:r>
            <a:r>
              <a:rPr lang="de-DE" i="1">
                <a:solidFill>
                  <a:srgbClr val="000066"/>
                </a:solidFill>
                <a:hlinkClick r:id="rId4"/>
              </a:rPr>
              <a:t>http://www.provincia.bz.it/osservatoriosalute</a:t>
            </a:r>
            <a:endParaRPr lang="de-DE" i="1">
              <a:solidFill>
                <a:srgbClr val="000066"/>
              </a:solidFill>
            </a:endParaRPr>
          </a:p>
        </p:txBody>
      </p:sp>
      <p:pic>
        <p:nvPicPr>
          <p:cNvPr id="4" name="Immagine 3">
            <a:extLst>
              <a:ext uri="{FF2B5EF4-FFF2-40B4-BE49-F238E27FC236}">
                <a16:creationId xmlns:a16="http://schemas.microsoft.com/office/drawing/2014/main" id="{B0E781AB-5BBA-4F98-A7CA-05FFDE1ECFD2}"/>
              </a:ext>
            </a:extLst>
          </p:cNvPr>
          <p:cNvPicPr>
            <a:picLocks noChangeAspect="1"/>
          </p:cNvPicPr>
          <p:nvPr/>
        </p:nvPicPr>
        <p:blipFill>
          <a:blip r:embed="rId5"/>
          <a:stretch>
            <a:fillRect/>
          </a:stretch>
        </p:blipFill>
        <p:spPr>
          <a:xfrm>
            <a:off x="6504085" y="2081213"/>
            <a:ext cx="4993600" cy="3026424"/>
          </a:xfrm>
          <a:prstGeom prst="rect">
            <a:avLst/>
          </a:prstGeom>
        </p:spPr>
      </p:pic>
      <p:pic>
        <p:nvPicPr>
          <p:cNvPr id="6" name="Immagine 5">
            <a:extLst>
              <a:ext uri="{FF2B5EF4-FFF2-40B4-BE49-F238E27FC236}">
                <a16:creationId xmlns:a16="http://schemas.microsoft.com/office/drawing/2014/main" id="{1EF9F45B-224B-4608-8472-47CFB8229F49}"/>
              </a:ext>
            </a:extLst>
          </p:cNvPr>
          <p:cNvPicPr>
            <a:picLocks noChangeAspect="1"/>
          </p:cNvPicPr>
          <p:nvPr/>
        </p:nvPicPr>
        <p:blipFill>
          <a:blip r:embed="rId6"/>
          <a:stretch>
            <a:fillRect/>
          </a:stretch>
        </p:blipFill>
        <p:spPr>
          <a:xfrm>
            <a:off x="715386" y="2081213"/>
            <a:ext cx="5078314" cy="3077766"/>
          </a:xfrm>
          <a:prstGeom prst="rect">
            <a:avLst/>
          </a:prstGeom>
        </p:spPr>
      </p:pic>
    </p:spTree>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A5410F-9078-49DE-A824-03F50279911E}"/>
              </a:ext>
            </a:extLst>
          </p:cNvPr>
          <p:cNvSpPr>
            <a:spLocks noGrp="1"/>
          </p:cNvSpPr>
          <p:nvPr>
            <p:ph type="title"/>
          </p:nvPr>
        </p:nvSpPr>
        <p:spPr>
          <a:xfrm>
            <a:off x="685406" y="-131459"/>
            <a:ext cx="11335359" cy="1073990"/>
          </a:xfrm>
        </p:spPr>
        <p:txBody>
          <a:bodyPr/>
          <a:lstStyle/>
          <a:p>
            <a:r>
              <a:rPr lang="de-DE" sz="3600" dirty="0">
                <a:solidFill>
                  <a:srgbClr val="000066"/>
                </a:solidFill>
                <a:latin typeface="Fira Sans Hair"/>
              </a:rPr>
              <a:t>Elektive Chirurgie / </a:t>
            </a:r>
            <a:r>
              <a:rPr lang="de-DE" sz="3600" dirty="0" err="1">
                <a:solidFill>
                  <a:srgbClr val="000066"/>
                </a:solidFill>
                <a:latin typeface="Fira Sans Hair"/>
              </a:rPr>
              <a:t>Chirurgia</a:t>
            </a:r>
            <a:r>
              <a:rPr lang="de-DE" sz="3600" dirty="0">
                <a:solidFill>
                  <a:srgbClr val="000066"/>
                </a:solidFill>
                <a:latin typeface="Fira Sans Hair"/>
              </a:rPr>
              <a:t> </a:t>
            </a:r>
            <a:r>
              <a:rPr lang="de-DE" sz="3600" dirty="0" err="1">
                <a:solidFill>
                  <a:srgbClr val="000066"/>
                </a:solidFill>
                <a:latin typeface="Fira Sans Hair"/>
              </a:rPr>
              <a:t>elettiva</a:t>
            </a:r>
            <a:r>
              <a:rPr lang="de-DE" sz="3600" dirty="0">
                <a:solidFill>
                  <a:srgbClr val="000066"/>
                </a:solidFill>
                <a:latin typeface="Fira Sans Hair"/>
              </a:rPr>
              <a:t> *100.000 </a:t>
            </a:r>
            <a:r>
              <a:rPr lang="de-DE" sz="3600" dirty="0" err="1">
                <a:solidFill>
                  <a:srgbClr val="000066"/>
                </a:solidFill>
                <a:latin typeface="Fira Sans Hair"/>
              </a:rPr>
              <a:t>Ew</a:t>
            </a:r>
            <a:r>
              <a:rPr lang="de-DE" sz="3600" dirty="0">
                <a:solidFill>
                  <a:srgbClr val="000066"/>
                </a:solidFill>
                <a:latin typeface="Fira Sans Hair"/>
              </a:rPr>
              <a:t>/ab. </a:t>
            </a:r>
          </a:p>
        </p:txBody>
      </p:sp>
      <p:pic>
        <p:nvPicPr>
          <p:cNvPr id="6" name="Immagine 5">
            <a:extLst>
              <a:ext uri="{FF2B5EF4-FFF2-40B4-BE49-F238E27FC236}">
                <a16:creationId xmlns:a16="http://schemas.microsoft.com/office/drawing/2014/main" id="{577E6ECB-07B0-49DA-B7BC-B108AD0E5A30}"/>
              </a:ext>
            </a:extLst>
          </p:cNvPr>
          <p:cNvPicPr>
            <a:picLocks noChangeAspect="1"/>
          </p:cNvPicPr>
          <p:nvPr/>
        </p:nvPicPr>
        <p:blipFill>
          <a:blip r:embed="rId3"/>
          <a:stretch>
            <a:fillRect/>
          </a:stretch>
        </p:blipFill>
        <p:spPr>
          <a:xfrm>
            <a:off x="882152" y="890278"/>
            <a:ext cx="7856899" cy="5381479"/>
          </a:xfrm>
          <a:prstGeom prst="rect">
            <a:avLst/>
          </a:prstGeom>
        </p:spPr>
      </p:pic>
    </p:spTree>
    <p:extLst>
      <p:ext uri="{BB962C8B-B14F-4D97-AF65-F5344CB8AC3E}">
        <p14:creationId xmlns:p14="http://schemas.microsoft.com/office/powerpoint/2010/main" val="892258485"/>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D1FEB0-C567-4A0C-B325-CB6292521646}"/>
              </a:ext>
            </a:extLst>
          </p:cNvPr>
          <p:cNvSpPr>
            <a:spLocks noGrp="1"/>
          </p:cNvSpPr>
          <p:nvPr>
            <p:ph type="title"/>
          </p:nvPr>
        </p:nvSpPr>
        <p:spPr>
          <a:xfrm>
            <a:off x="685799" y="-118253"/>
            <a:ext cx="11504613" cy="1325563"/>
          </a:xfrm>
        </p:spPr>
        <p:txBody>
          <a:bodyPr/>
          <a:lstStyle/>
          <a:p>
            <a:r>
              <a:rPr lang="de-DE" sz="3600" dirty="0">
                <a:solidFill>
                  <a:srgbClr val="000066"/>
                </a:solidFill>
                <a:latin typeface="Fira Sans Hair"/>
              </a:rPr>
              <a:t>Integration Krankenhaus-Territorium / </a:t>
            </a:r>
            <a:r>
              <a:rPr lang="de-DE" sz="3600" dirty="0" err="1">
                <a:solidFill>
                  <a:srgbClr val="000066"/>
                </a:solidFill>
                <a:latin typeface="Fira Sans Hair"/>
              </a:rPr>
              <a:t>Integrazione</a:t>
            </a:r>
            <a:r>
              <a:rPr lang="de-DE" sz="3600" dirty="0">
                <a:solidFill>
                  <a:srgbClr val="000066"/>
                </a:solidFill>
                <a:latin typeface="Fira Sans Hair"/>
              </a:rPr>
              <a:t> </a:t>
            </a:r>
            <a:r>
              <a:rPr lang="de-DE" sz="3600" dirty="0" err="1">
                <a:solidFill>
                  <a:srgbClr val="000066"/>
                </a:solidFill>
                <a:latin typeface="Fira Sans Hair"/>
              </a:rPr>
              <a:t>Ospedale</a:t>
            </a:r>
            <a:r>
              <a:rPr lang="de-DE" sz="3600" dirty="0">
                <a:solidFill>
                  <a:srgbClr val="000066"/>
                </a:solidFill>
                <a:latin typeface="Fira Sans Hair"/>
              </a:rPr>
              <a:t> – </a:t>
            </a:r>
            <a:r>
              <a:rPr lang="de-DE" sz="3600" dirty="0" err="1">
                <a:solidFill>
                  <a:srgbClr val="000066"/>
                </a:solidFill>
                <a:latin typeface="Fira Sans Hair"/>
              </a:rPr>
              <a:t>Territorio</a:t>
            </a:r>
            <a:endParaRPr lang="de-DE" sz="3600" dirty="0">
              <a:solidFill>
                <a:srgbClr val="000066"/>
              </a:solidFill>
              <a:latin typeface="Fira Sans Hair"/>
            </a:endParaRPr>
          </a:p>
        </p:txBody>
      </p:sp>
      <p:pic>
        <p:nvPicPr>
          <p:cNvPr id="4" name="Immagine 3">
            <a:extLst>
              <a:ext uri="{FF2B5EF4-FFF2-40B4-BE49-F238E27FC236}">
                <a16:creationId xmlns:a16="http://schemas.microsoft.com/office/drawing/2014/main" id="{4BEBDA54-C0A6-40FF-B6B4-91D8CB508B1C}"/>
              </a:ext>
            </a:extLst>
          </p:cNvPr>
          <p:cNvPicPr>
            <a:picLocks noChangeAspect="1"/>
          </p:cNvPicPr>
          <p:nvPr/>
        </p:nvPicPr>
        <p:blipFill>
          <a:blip r:embed="rId3"/>
          <a:stretch>
            <a:fillRect/>
          </a:stretch>
        </p:blipFill>
        <p:spPr>
          <a:xfrm>
            <a:off x="1012349" y="1839927"/>
            <a:ext cx="7402184" cy="4079447"/>
          </a:xfrm>
          <a:prstGeom prst="rect">
            <a:avLst/>
          </a:prstGeom>
        </p:spPr>
      </p:pic>
      <p:sp>
        <p:nvSpPr>
          <p:cNvPr id="5" name="CasellaDiTesto 4">
            <a:extLst>
              <a:ext uri="{FF2B5EF4-FFF2-40B4-BE49-F238E27FC236}">
                <a16:creationId xmlns:a16="http://schemas.microsoft.com/office/drawing/2014/main" id="{08F3D9B4-9C2A-469B-ADFF-90B392E5BC2D}"/>
              </a:ext>
            </a:extLst>
          </p:cNvPr>
          <p:cNvSpPr txBox="1"/>
          <p:nvPr/>
        </p:nvSpPr>
        <p:spPr>
          <a:xfrm>
            <a:off x="6257726" y="901208"/>
            <a:ext cx="4654195" cy="1877437"/>
          </a:xfrm>
          <a:prstGeom prst="rect">
            <a:avLst/>
          </a:prstGeom>
          <a:noFill/>
        </p:spPr>
        <p:txBody>
          <a:bodyPr wrap="square" rtlCol="0">
            <a:spAutoFit/>
          </a:bodyPr>
          <a:lstStyle/>
          <a:p>
            <a:r>
              <a:rPr lang="de-DE" sz="8000" dirty="0">
                <a:solidFill>
                  <a:srgbClr val="339933"/>
                </a:solidFill>
                <a:sym typeface="Symbol" panose="05050102010706020507" pitchFamily="18" charset="2"/>
              </a:rPr>
              <a:t></a:t>
            </a:r>
            <a:r>
              <a:rPr lang="de-DE" sz="3000" baseline="-25000" dirty="0">
                <a:solidFill>
                  <a:srgbClr val="339933"/>
                </a:solidFill>
                <a:sym typeface="Symbol" panose="05050102010706020507" pitchFamily="18" charset="2"/>
              </a:rPr>
              <a:t>2017-2011</a:t>
            </a:r>
            <a:r>
              <a:rPr lang="de-DE" sz="8000" dirty="0">
                <a:solidFill>
                  <a:srgbClr val="339933"/>
                </a:solidFill>
                <a:sym typeface="Symbol" panose="05050102010706020507" pitchFamily="18" charset="2"/>
              </a:rPr>
              <a:t> </a:t>
            </a:r>
            <a:r>
              <a:rPr lang="de-DE" sz="4400" dirty="0">
                <a:solidFill>
                  <a:srgbClr val="339933"/>
                </a:solidFill>
                <a:sym typeface="Symbol" panose="05050102010706020507" pitchFamily="18" charset="2"/>
              </a:rPr>
              <a:t>= -705 </a:t>
            </a:r>
            <a:r>
              <a:rPr lang="de-DE" sz="3600" dirty="0">
                <a:solidFill>
                  <a:srgbClr val="339933"/>
                </a:solidFill>
                <a:sym typeface="Symbol" panose="05050102010706020507" pitchFamily="18" charset="2"/>
              </a:rPr>
              <a:t>Aufenthalte /</a:t>
            </a:r>
            <a:r>
              <a:rPr lang="de-DE" sz="3600" dirty="0" err="1">
                <a:solidFill>
                  <a:srgbClr val="339933"/>
                </a:solidFill>
                <a:sym typeface="Symbol" panose="05050102010706020507" pitchFamily="18" charset="2"/>
              </a:rPr>
              <a:t>ricoveri</a:t>
            </a:r>
            <a:endParaRPr lang="de-DE" sz="3600" dirty="0">
              <a:solidFill>
                <a:srgbClr val="339933"/>
              </a:solidFill>
            </a:endParaRPr>
          </a:p>
        </p:txBody>
      </p:sp>
      <p:sp>
        <p:nvSpPr>
          <p:cNvPr id="6" name="Rettangolo 5">
            <a:extLst>
              <a:ext uri="{FF2B5EF4-FFF2-40B4-BE49-F238E27FC236}">
                <a16:creationId xmlns:a16="http://schemas.microsoft.com/office/drawing/2014/main" id="{AFA68188-E15A-4489-A265-360F1E1E1C1C}"/>
              </a:ext>
            </a:extLst>
          </p:cNvPr>
          <p:cNvSpPr/>
          <p:nvPr/>
        </p:nvSpPr>
        <p:spPr>
          <a:xfrm>
            <a:off x="8098861" y="3717364"/>
            <a:ext cx="4091552" cy="1631216"/>
          </a:xfrm>
          <a:prstGeom prst="rect">
            <a:avLst/>
          </a:prstGeom>
        </p:spPr>
        <p:txBody>
          <a:bodyPr wrap="square">
            <a:spAutoFit/>
          </a:bodyPr>
          <a:lstStyle/>
          <a:p>
            <a:r>
              <a:rPr lang="de-DE" dirty="0">
                <a:solidFill>
                  <a:srgbClr val="C00000"/>
                </a:solidFill>
                <a:latin typeface="Arial" panose="020B0604020202020204" pitchFamily="34" charset="0"/>
                <a:cs typeface="Arial" panose="020B0604020202020204" pitchFamily="34" charset="0"/>
              </a:rPr>
              <a:t>Aufenthalte von Krankheiten. Die sensibel auf ambulante Behandlungen sind /</a:t>
            </a:r>
            <a:endParaRPr lang="it-IT" dirty="0">
              <a:solidFill>
                <a:srgbClr val="C00000"/>
              </a:solidFill>
              <a:latin typeface="Arial" panose="020B0604020202020204" pitchFamily="34" charset="0"/>
              <a:cs typeface="Arial" panose="020B0604020202020204" pitchFamily="34" charset="0"/>
            </a:endParaRPr>
          </a:p>
          <a:p>
            <a:r>
              <a:rPr lang="it-IT" i="1" dirty="0">
                <a:solidFill>
                  <a:srgbClr val="C00000"/>
                </a:solidFill>
                <a:latin typeface="Arial" panose="020B0604020202020204" pitchFamily="34" charset="0"/>
                <a:cs typeface="Arial" panose="020B0604020202020204" pitchFamily="34" charset="0"/>
              </a:rPr>
              <a:t>Ricoveri per patologie sensibili alle cure ambulatoriali  * 1.000 </a:t>
            </a:r>
          </a:p>
        </p:txBody>
      </p:sp>
    </p:spTree>
    <p:extLst>
      <p:ext uri="{BB962C8B-B14F-4D97-AF65-F5344CB8AC3E}">
        <p14:creationId xmlns:p14="http://schemas.microsoft.com/office/powerpoint/2010/main" val="1997006841"/>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A88EB9-99F5-48D2-B5F9-2EA427E36D48}"/>
              </a:ext>
            </a:extLst>
          </p:cNvPr>
          <p:cNvSpPr>
            <a:spLocks noGrp="1"/>
          </p:cNvSpPr>
          <p:nvPr>
            <p:ph type="title"/>
          </p:nvPr>
        </p:nvSpPr>
        <p:spPr>
          <a:xfrm>
            <a:off x="647131" y="92370"/>
            <a:ext cx="11352213" cy="1559009"/>
          </a:xfrm>
        </p:spPr>
        <p:txBody>
          <a:bodyPr/>
          <a:lstStyle/>
          <a:p>
            <a:pPr>
              <a:spcBef>
                <a:spcPts val="1200"/>
              </a:spcBef>
            </a:pPr>
            <a:r>
              <a:rPr lang="de-DE" sz="3600" dirty="0">
                <a:solidFill>
                  <a:srgbClr val="000066"/>
                </a:solidFill>
                <a:latin typeface="Fira Sans Hair"/>
              </a:rPr>
              <a:t>Integration Krankenhaus-Territorium / </a:t>
            </a:r>
            <a:r>
              <a:rPr lang="de-DE" sz="3600" dirty="0" err="1">
                <a:solidFill>
                  <a:srgbClr val="000066"/>
                </a:solidFill>
                <a:latin typeface="Fira Sans Hair"/>
              </a:rPr>
              <a:t>Integrazione</a:t>
            </a:r>
            <a:r>
              <a:rPr lang="de-DE" sz="3600" dirty="0">
                <a:solidFill>
                  <a:srgbClr val="000066"/>
                </a:solidFill>
                <a:latin typeface="Fira Sans Hair"/>
              </a:rPr>
              <a:t> </a:t>
            </a:r>
            <a:r>
              <a:rPr lang="de-DE" sz="3600" dirty="0" err="1">
                <a:solidFill>
                  <a:srgbClr val="000066"/>
                </a:solidFill>
                <a:latin typeface="Fira Sans Hair"/>
              </a:rPr>
              <a:t>Ospedale</a:t>
            </a:r>
            <a:r>
              <a:rPr lang="de-DE" sz="3600" dirty="0">
                <a:solidFill>
                  <a:srgbClr val="000066"/>
                </a:solidFill>
                <a:latin typeface="Fira Sans Hair"/>
              </a:rPr>
              <a:t> – </a:t>
            </a:r>
            <a:r>
              <a:rPr lang="de-DE" sz="3600" dirty="0" err="1">
                <a:solidFill>
                  <a:srgbClr val="000066"/>
                </a:solidFill>
                <a:latin typeface="Fira Sans Hair"/>
              </a:rPr>
              <a:t>Territorio</a:t>
            </a:r>
            <a:r>
              <a:rPr lang="de-DE" sz="3600" dirty="0">
                <a:solidFill>
                  <a:srgbClr val="000066"/>
                </a:solidFill>
                <a:latin typeface="Fira Sans Hair"/>
              </a:rPr>
              <a:t> </a:t>
            </a:r>
            <a:br>
              <a:rPr lang="de-DE" sz="3600" dirty="0">
                <a:solidFill>
                  <a:srgbClr val="000066"/>
                </a:solidFill>
                <a:latin typeface="Fira Sans Hair"/>
              </a:rPr>
            </a:br>
            <a:br>
              <a:rPr lang="de-DE" sz="1100" dirty="0">
                <a:solidFill>
                  <a:srgbClr val="000066"/>
                </a:solidFill>
                <a:latin typeface="Fira Sans Hair"/>
              </a:rPr>
            </a:br>
            <a:r>
              <a:rPr lang="de-DE" sz="3600" dirty="0">
                <a:solidFill>
                  <a:schemeClr val="accent1">
                    <a:lumMod val="75000"/>
                  </a:schemeClr>
                </a:solidFill>
                <a:latin typeface="Fira Sans Hair"/>
              </a:rPr>
              <a:t>Hospitalisierung / </a:t>
            </a:r>
            <a:r>
              <a:rPr lang="de-DE" sz="3600" dirty="0" err="1">
                <a:solidFill>
                  <a:schemeClr val="accent1">
                    <a:lumMod val="75000"/>
                  </a:schemeClr>
                </a:solidFill>
                <a:latin typeface="Fira Sans Hair"/>
              </a:rPr>
              <a:t>Ospedalizzazione</a:t>
            </a:r>
            <a:r>
              <a:rPr lang="de-DE" sz="3600" dirty="0">
                <a:solidFill>
                  <a:schemeClr val="accent1">
                    <a:lumMod val="75000"/>
                  </a:schemeClr>
                </a:solidFill>
                <a:latin typeface="Fira Sans Hair"/>
              </a:rPr>
              <a:t> * 100.000 </a:t>
            </a:r>
          </a:p>
        </p:txBody>
      </p:sp>
      <p:grpSp>
        <p:nvGrpSpPr>
          <p:cNvPr id="11" name="Gruppo 10">
            <a:extLst>
              <a:ext uri="{FF2B5EF4-FFF2-40B4-BE49-F238E27FC236}">
                <a16:creationId xmlns:a16="http://schemas.microsoft.com/office/drawing/2014/main" id="{4A2EA133-F142-411A-8578-DB8D73EF68FD}"/>
              </a:ext>
            </a:extLst>
          </p:cNvPr>
          <p:cNvGrpSpPr/>
          <p:nvPr/>
        </p:nvGrpSpPr>
        <p:grpSpPr>
          <a:xfrm>
            <a:off x="1103494" y="1774209"/>
            <a:ext cx="3318381" cy="3805791"/>
            <a:chOff x="1613906" y="1576200"/>
            <a:chExt cx="2060711" cy="3204366"/>
          </a:xfrm>
        </p:grpSpPr>
        <p:pic>
          <p:nvPicPr>
            <p:cNvPr id="5" name="Immagine 4">
              <a:extLst>
                <a:ext uri="{FF2B5EF4-FFF2-40B4-BE49-F238E27FC236}">
                  <a16:creationId xmlns:a16="http://schemas.microsoft.com/office/drawing/2014/main" id="{0EE69A53-4879-42CB-A753-4EBEFE60FFEE}"/>
                </a:ext>
              </a:extLst>
            </p:cNvPr>
            <p:cNvPicPr>
              <a:picLocks noChangeAspect="1"/>
            </p:cNvPicPr>
            <p:nvPr/>
          </p:nvPicPr>
          <p:blipFill>
            <a:blip r:embed="rId3"/>
            <a:stretch>
              <a:fillRect/>
            </a:stretch>
          </p:blipFill>
          <p:spPr>
            <a:xfrm>
              <a:off x="2268572" y="2620370"/>
              <a:ext cx="1406045" cy="2160196"/>
            </a:xfrm>
            <a:prstGeom prst="rect">
              <a:avLst/>
            </a:prstGeom>
          </p:spPr>
        </p:pic>
        <p:pic>
          <p:nvPicPr>
            <p:cNvPr id="6" name="Immagine 5">
              <a:extLst>
                <a:ext uri="{FF2B5EF4-FFF2-40B4-BE49-F238E27FC236}">
                  <a16:creationId xmlns:a16="http://schemas.microsoft.com/office/drawing/2014/main" id="{691C8DF3-5DAD-4133-BB79-DBECD1ABA4C0}"/>
                </a:ext>
              </a:extLst>
            </p:cNvPr>
            <p:cNvPicPr>
              <a:picLocks noChangeAspect="1"/>
            </p:cNvPicPr>
            <p:nvPr/>
          </p:nvPicPr>
          <p:blipFill>
            <a:blip r:embed="rId4"/>
            <a:stretch>
              <a:fillRect/>
            </a:stretch>
          </p:blipFill>
          <p:spPr>
            <a:xfrm>
              <a:off x="1613906" y="1576200"/>
              <a:ext cx="542440" cy="3020405"/>
            </a:xfrm>
            <a:prstGeom prst="rect">
              <a:avLst/>
            </a:prstGeom>
          </p:spPr>
        </p:pic>
      </p:grpSp>
      <p:sp>
        <p:nvSpPr>
          <p:cNvPr id="12" name="Rettangolo 11">
            <a:extLst>
              <a:ext uri="{FF2B5EF4-FFF2-40B4-BE49-F238E27FC236}">
                <a16:creationId xmlns:a16="http://schemas.microsoft.com/office/drawing/2014/main" id="{D75991BF-D143-4AF1-A84F-4B29DB5669C1}"/>
              </a:ext>
            </a:extLst>
          </p:cNvPr>
          <p:cNvSpPr/>
          <p:nvPr/>
        </p:nvSpPr>
        <p:spPr>
          <a:xfrm>
            <a:off x="647131" y="5580000"/>
            <a:ext cx="5951789" cy="400110"/>
          </a:xfrm>
          <a:prstGeom prst="rect">
            <a:avLst/>
          </a:prstGeom>
          <a:solidFill>
            <a:srgbClr val="C00000"/>
          </a:solidFill>
        </p:spPr>
        <p:txBody>
          <a:bodyPr wrap="square">
            <a:spAutoFit/>
          </a:bodyPr>
          <a:lstStyle/>
          <a:p>
            <a:r>
              <a:rPr lang="de-DE" b="1" dirty="0">
                <a:solidFill>
                  <a:schemeClr val="bg1"/>
                </a:solidFill>
                <a:latin typeface="Fira Sans Hair"/>
              </a:rPr>
              <a:t>Herzinsuffizienz /</a:t>
            </a:r>
            <a:r>
              <a:rPr lang="de-DE" b="1" dirty="0" err="1">
                <a:solidFill>
                  <a:schemeClr val="bg1"/>
                </a:solidFill>
                <a:latin typeface="Fira Sans Hair"/>
              </a:rPr>
              <a:t>Scompenso</a:t>
            </a:r>
            <a:r>
              <a:rPr lang="de-DE" b="1" dirty="0">
                <a:solidFill>
                  <a:schemeClr val="bg1"/>
                </a:solidFill>
                <a:latin typeface="Fira Sans Hair"/>
              </a:rPr>
              <a:t> </a:t>
            </a:r>
            <a:r>
              <a:rPr lang="de-DE" b="1" dirty="0" err="1">
                <a:solidFill>
                  <a:schemeClr val="bg1"/>
                </a:solidFill>
                <a:latin typeface="Fira Sans Hair"/>
              </a:rPr>
              <a:t>cardiaco</a:t>
            </a:r>
            <a:r>
              <a:rPr lang="de-DE" b="1" dirty="0">
                <a:solidFill>
                  <a:schemeClr val="bg1"/>
                </a:solidFill>
                <a:latin typeface="Fira Sans Hair"/>
              </a:rPr>
              <a:t> (50-74) </a:t>
            </a:r>
            <a:endParaRPr lang="de-DE" b="1" dirty="0">
              <a:solidFill>
                <a:schemeClr val="bg1"/>
              </a:solidFill>
            </a:endParaRPr>
          </a:p>
        </p:txBody>
      </p:sp>
      <p:sp>
        <p:nvSpPr>
          <p:cNvPr id="13" name="Rettangolo 12">
            <a:extLst>
              <a:ext uri="{FF2B5EF4-FFF2-40B4-BE49-F238E27FC236}">
                <a16:creationId xmlns:a16="http://schemas.microsoft.com/office/drawing/2014/main" id="{06A096AE-32E1-4FFE-B638-B0DC9C906BC9}"/>
              </a:ext>
            </a:extLst>
          </p:cNvPr>
          <p:cNvSpPr/>
          <p:nvPr/>
        </p:nvSpPr>
        <p:spPr>
          <a:xfrm>
            <a:off x="6837826" y="5532345"/>
            <a:ext cx="4775054" cy="400110"/>
          </a:xfrm>
          <a:prstGeom prst="rect">
            <a:avLst/>
          </a:prstGeom>
          <a:solidFill>
            <a:srgbClr val="339933"/>
          </a:solidFill>
        </p:spPr>
        <p:txBody>
          <a:bodyPr wrap="square">
            <a:spAutoFit/>
          </a:bodyPr>
          <a:lstStyle/>
          <a:p>
            <a:r>
              <a:rPr lang="de-DE" b="1" dirty="0">
                <a:solidFill>
                  <a:schemeClr val="bg1"/>
                </a:solidFill>
                <a:latin typeface="Fira Sans Hair"/>
              </a:rPr>
              <a:t>Lungenerkrankungen / BPCO (50-74) </a:t>
            </a:r>
            <a:endParaRPr lang="de-DE" b="1" dirty="0">
              <a:solidFill>
                <a:schemeClr val="bg1"/>
              </a:solidFill>
            </a:endParaRPr>
          </a:p>
        </p:txBody>
      </p:sp>
      <p:grpSp>
        <p:nvGrpSpPr>
          <p:cNvPr id="17" name="Gruppo 16">
            <a:extLst>
              <a:ext uri="{FF2B5EF4-FFF2-40B4-BE49-F238E27FC236}">
                <a16:creationId xmlns:a16="http://schemas.microsoft.com/office/drawing/2014/main" id="{13F49820-01AD-44AA-BFB1-D52849093FA8}"/>
              </a:ext>
            </a:extLst>
          </p:cNvPr>
          <p:cNvGrpSpPr/>
          <p:nvPr/>
        </p:nvGrpSpPr>
        <p:grpSpPr>
          <a:xfrm>
            <a:off x="6837826" y="2060812"/>
            <a:ext cx="3438937" cy="3306963"/>
            <a:chOff x="5410372" y="1883309"/>
            <a:chExt cx="1431977" cy="2495550"/>
          </a:xfrm>
        </p:grpSpPr>
        <p:pic>
          <p:nvPicPr>
            <p:cNvPr id="14" name="Immagine 13">
              <a:extLst>
                <a:ext uri="{FF2B5EF4-FFF2-40B4-BE49-F238E27FC236}">
                  <a16:creationId xmlns:a16="http://schemas.microsoft.com/office/drawing/2014/main" id="{464EBD90-E1B7-4B31-B045-3A0843DB3C7C}"/>
                </a:ext>
              </a:extLst>
            </p:cNvPr>
            <p:cNvPicPr>
              <a:picLocks noChangeAspect="1"/>
            </p:cNvPicPr>
            <p:nvPr/>
          </p:nvPicPr>
          <p:blipFill rotWithShape="1">
            <a:blip r:embed="rId5"/>
            <a:srcRect r="75314"/>
            <a:stretch/>
          </p:blipFill>
          <p:spPr>
            <a:xfrm>
              <a:off x="5410372" y="1883309"/>
              <a:ext cx="1431977" cy="2495550"/>
            </a:xfrm>
            <a:prstGeom prst="rect">
              <a:avLst/>
            </a:prstGeom>
          </p:spPr>
        </p:pic>
        <p:pic>
          <p:nvPicPr>
            <p:cNvPr id="16" name="Immagine 15">
              <a:extLst>
                <a:ext uri="{FF2B5EF4-FFF2-40B4-BE49-F238E27FC236}">
                  <a16:creationId xmlns:a16="http://schemas.microsoft.com/office/drawing/2014/main" id="{3542E43D-2169-4780-B026-6DA8D3050CEA}"/>
                </a:ext>
              </a:extLst>
            </p:cNvPr>
            <p:cNvPicPr>
              <a:picLocks noChangeAspect="1"/>
            </p:cNvPicPr>
            <p:nvPr/>
          </p:nvPicPr>
          <p:blipFill>
            <a:blip r:embed="rId6"/>
            <a:stretch>
              <a:fillRect/>
            </a:stretch>
          </p:blipFill>
          <p:spPr>
            <a:xfrm>
              <a:off x="5804124" y="2197634"/>
              <a:ext cx="1038225" cy="2181225"/>
            </a:xfrm>
            <a:prstGeom prst="rect">
              <a:avLst/>
            </a:prstGeom>
          </p:spPr>
        </p:pic>
      </p:grpSp>
    </p:spTree>
    <p:extLst>
      <p:ext uri="{BB962C8B-B14F-4D97-AF65-F5344CB8AC3E}">
        <p14:creationId xmlns:p14="http://schemas.microsoft.com/office/powerpoint/2010/main" val="2348599663"/>
      </p:ext>
    </p:extLst>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B33012-4194-4ABC-9F36-DF4938B17F91}"/>
              </a:ext>
            </a:extLst>
          </p:cNvPr>
          <p:cNvSpPr>
            <a:spLocks noGrp="1"/>
          </p:cNvSpPr>
          <p:nvPr>
            <p:ph type="title"/>
          </p:nvPr>
        </p:nvSpPr>
        <p:spPr>
          <a:xfrm>
            <a:off x="694361" y="56900"/>
            <a:ext cx="10658582" cy="960241"/>
          </a:xfrm>
        </p:spPr>
        <p:txBody>
          <a:bodyPr/>
          <a:lstStyle/>
          <a:p>
            <a:r>
              <a:rPr lang="de-DE" sz="3600" dirty="0">
                <a:solidFill>
                  <a:srgbClr val="000066"/>
                </a:solidFill>
                <a:latin typeface="Fira Sans Hair"/>
              </a:rPr>
              <a:t>Integration Krankenhaus-Territorium / </a:t>
            </a:r>
            <a:r>
              <a:rPr lang="de-DE" sz="3600" dirty="0" err="1">
                <a:solidFill>
                  <a:srgbClr val="000066"/>
                </a:solidFill>
                <a:latin typeface="Fira Sans Hair"/>
              </a:rPr>
              <a:t>Integrazione</a:t>
            </a:r>
            <a:r>
              <a:rPr lang="de-DE" sz="3600" dirty="0">
                <a:solidFill>
                  <a:srgbClr val="000066"/>
                </a:solidFill>
                <a:latin typeface="Fira Sans Hair"/>
              </a:rPr>
              <a:t> </a:t>
            </a:r>
            <a:r>
              <a:rPr lang="de-DE" sz="3600" dirty="0" err="1">
                <a:solidFill>
                  <a:srgbClr val="000066"/>
                </a:solidFill>
                <a:latin typeface="Fira Sans Hair"/>
              </a:rPr>
              <a:t>Ospedale</a:t>
            </a:r>
            <a:r>
              <a:rPr lang="de-DE" sz="3600" dirty="0">
                <a:solidFill>
                  <a:srgbClr val="000066"/>
                </a:solidFill>
                <a:latin typeface="Fira Sans Hair"/>
              </a:rPr>
              <a:t> – </a:t>
            </a:r>
            <a:r>
              <a:rPr lang="de-DE" sz="3600" dirty="0" err="1">
                <a:solidFill>
                  <a:srgbClr val="000066"/>
                </a:solidFill>
                <a:latin typeface="Fira Sans Hair"/>
              </a:rPr>
              <a:t>Territorio</a:t>
            </a:r>
            <a:r>
              <a:rPr lang="de-DE" sz="3600" dirty="0">
                <a:solidFill>
                  <a:srgbClr val="000066"/>
                </a:solidFill>
                <a:latin typeface="Fira Sans Hair"/>
              </a:rPr>
              <a:t> 2017</a:t>
            </a:r>
          </a:p>
        </p:txBody>
      </p:sp>
      <p:pic>
        <p:nvPicPr>
          <p:cNvPr id="13" name="Immagine 12">
            <a:extLst>
              <a:ext uri="{FF2B5EF4-FFF2-40B4-BE49-F238E27FC236}">
                <a16:creationId xmlns:a16="http://schemas.microsoft.com/office/drawing/2014/main" id="{7A2F07D9-8B77-4B8A-9A39-0A4FC6788C11}"/>
              </a:ext>
            </a:extLst>
          </p:cNvPr>
          <p:cNvPicPr>
            <a:picLocks noChangeAspect="1"/>
          </p:cNvPicPr>
          <p:nvPr/>
        </p:nvPicPr>
        <p:blipFill>
          <a:blip r:embed="rId3"/>
          <a:stretch>
            <a:fillRect/>
          </a:stretch>
        </p:blipFill>
        <p:spPr>
          <a:xfrm>
            <a:off x="1623318" y="737055"/>
            <a:ext cx="9061806" cy="5571298"/>
          </a:xfrm>
          <a:prstGeom prst="rect">
            <a:avLst/>
          </a:prstGeom>
        </p:spPr>
      </p:pic>
    </p:spTree>
    <p:extLst>
      <p:ext uri="{BB962C8B-B14F-4D97-AF65-F5344CB8AC3E}">
        <p14:creationId xmlns:p14="http://schemas.microsoft.com/office/powerpoint/2010/main" val="2763351069"/>
      </p:ext>
    </p:extLst>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668C69-C49A-43EC-9843-74EAA7523DFB}"/>
              </a:ext>
            </a:extLst>
          </p:cNvPr>
          <p:cNvSpPr>
            <a:spLocks noGrp="1"/>
          </p:cNvSpPr>
          <p:nvPr>
            <p:ph type="title"/>
          </p:nvPr>
        </p:nvSpPr>
        <p:spPr>
          <a:xfrm>
            <a:off x="660400" y="0"/>
            <a:ext cx="10514013" cy="993775"/>
          </a:xfrm>
        </p:spPr>
        <p:txBody>
          <a:bodyPr/>
          <a:lstStyle/>
          <a:p>
            <a:r>
              <a:rPr lang="de-DE" sz="3200" dirty="0">
                <a:solidFill>
                  <a:srgbClr val="000066"/>
                </a:solidFill>
                <a:latin typeface="Fira Sans Hair"/>
              </a:rPr>
              <a:t>Angemessenheit Medikamentenverschreibung / Appropriatezza </a:t>
            </a:r>
            <a:r>
              <a:rPr lang="de-DE" sz="3200" dirty="0" err="1">
                <a:solidFill>
                  <a:srgbClr val="000066"/>
                </a:solidFill>
                <a:latin typeface="Fira Sans Hair"/>
              </a:rPr>
              <a:t>farmaceutica</a:t>
            </a:r>
            <a:r>
              <a:rPr lang="de-DE" sz="3200" dirty="0">
                <a:solidFill>
                  <a:srgbClr val="000066"/>
                </a:solidFill>
                <a:latin typeface="Fira Sans Hair"/>
              </a:rPr>
              <a:t> </a:t>
            </a:r>
          </a:p>
        </p:txBody>
      </p:sp>
      <p:pic>
        <p:nvPicPr>
          <p:cNvPr id="4" name="Immagine 3">
            <a:extLst>
              <a:ext uri="{FF2B5EF4-FFF2-40B4-BE49-F238E27FC236}">
                <a16:creationId xmlns:a16="http://schemas.microsoft.com/office/drawing/2014/main" id="{3AB5E647-E2AA-4B0F-BF3C-AF5FBAD3B886}"/>
              </a:ext>
            </a:extLst>
          </p:cNvPr>
          <p:cNvPicPr>
            <a:picLocks noChangeAspect="1"/>
          </p:cNvPicPr>
          <p:nvPr/>
        </p:nvPicPr>
        <p:blipFill>
          <a:blip r:embed="rId3"/>
          <a:stretch>
            <a:fillRect/>
          </a:stretch>
        </p:blipFill>
        <p:spPr>
          <a:xfrm>
            <a:off x="818722" y="1149807"/>
            <a:ext cx="5924584" cy="2987467"/>
          </a:xfrm>
          <a:prstGeom prst="rect">
            <a:avLst/>
          </a:prstGeom>
        </p:spPr>
      </p:pic>
      <p:pic>
        <p:nvPicPr>
          <p:cNvPr id="5" name="Immagine 4">
            <a:extLst>
              <a:ext uri="{FF2B5EF4-FFF2-40B4-BE49-F238E27FC236}">
                <a16:creationId xmlns:a16="http://schemas.microsoft.com/office/drawing/2014/main" id="{AE265551-8B00-43C6-A1ED-462BA52F7232}"/>
              </a:ext>
            </a:extLst>
          </p:cNvPr>
          <p:cNvPicPr>
            <a:picLocks noChangeAspect="1"/>
          </p:cNvPicPr>
          <p:nvPr/>
        </p:nvPicPr>
        <p:blipFill>
          <a:blip r:embed="rId4"/>
          <a:stretch>
            <a:fillRect/>
          </a:stretch>
        </p:blipFill>
        <p:spPr>
          <a:xfrm>
            <a:off x="7123114" y="2567708"/>
            <a:ext cx="5067299" cy="3271336"/>
          </a:xfrm>
          <a:prstGeom prst="rect">
            <a:avLst/>
          </a:prstGeom>
        </p:spPr>
      </p:pic>
      <p:sp>
        <p:nvSpPr>
          <p:cNvPr id="6" name="Rettangolo 5">
            <a:extLst>
              <a:ext uri="{FF2B5EF4-FFF2-40B4-BE49-F238E27FC236}">
                <a16:creationId xmlns:a16="http://schemas.microsoft.com/office/drawing/2014/main" id="{29D5E23C-F3D3-40EC-8801-774BC81F881B}"/>
              </a:ext>
            </a:extLst>
          </p:cNvPr>
          <p:cNvSpPr/>
          <p:nvPr/>
        </p:nvSpPr>
        <p:spPr>
          <a:xfrm>
            <a:off x="7123114" y="872870"/>
            <a:ext cx="5067299" cy="830997"/>
          </a:xfrm>
          <a:prstGeom prst="rect">
            <a:avLst/>
          </a:prstGeom>
          <a:solidFill>
            <a:schemeClr val="tx2">
              <a:lumMod val="20000"/>
              <a:lumOff val="80000"/>
            </a:schemeClr>
          </a:solidFill>
        </p:spPr>
        <p:txBody>
          <a:bodyPr wrap="square">
            <a:spAutoFit/>
          </a:bodyPr>
          <a:lstStyle/>
          <a:p>
            <a:r>
              <a:rPr lang="it-IT" sz="2400" dirty="0">
                <a:solidFill>
                  <a:srgbClr val="C00000"/>
                </a:solidFill>
              </a:rPr>
              <a:t>Pro-</a:t>
            </a:r>
            <a:r>
              <a:rPr lang="it-IT" sz="2400" dirty="0" err="1">
                <a:solidFill>
                  <a:srgbClr val="C00000"/>
                </a:solidFill>
              </a:rPr>
              <a:t>Kopf</a:t>
            </a:r>
            <a:r>
              <a:rPr lang="it-IT" sz="2400" dirty="0">
                <a:solidFill>
                  <a:srgbClr val="C00000"/>
                </a:solidFill>
              </a:rPr>
              <a:t> </a:t>
            </a:r>
            <a:r>
              <a:rPr lang="it-IT" sz="2400" dirty="0" err="1">
                <a:solidFill>
                  <a:srgbClr val="C00000"/>
                </a:solidFill>
              </a:rPr>
              <a:t>Verbrauch</a:t>
            </a:r>
            <a:r>
              <a:rPr lang="it-IT" sz="2400" dirty="0">
                <a:solidFill>
                  <a:srgbClr val="C00000"/>
                </a:solidFill>
              </a:rPr>
              <a:t> von </a:t>
            </a:r>
            <a:r>
              <a:rPr lang="it-IT" sz="2400" dirty="0" err="1">
                <a:solidFill>
                  <a:srgbClr val="C00000"/>
                </a:solidFill>
              </a:rPr>
              <a:t>Antibiotika</a:t>
            </a:r>
            <a:r>
              <a:rPr lang="it-IT" sz="2400" dirty="0">
                <a:solidFill>
                  <a:srgbClr val="C00000"/>
                </a:solidFill>
              </a:rPr>
              <a:t> / Consumo pro capite  di antibiotici</a:t>
            </a:r>
            <a:endParaRPr lang="de-DE" sz="2400" dirty="0">
              <a:solidFill>
                <a:srgbClr val="C00000"/>
              </a:solidFill>
            </a:endParaRPr>
          </a:p>
        </p:txBody>
      </p:sp>
    </p:spTree>
    <p:extLst>
      <p:ext uri="{BB962C8B-B14F-4D97-AF65-F5344CB8AC3E}">
        <p14:creationId xmlns:p14="http://schemas.microsoft.com/office/powerpoint/2010/main" val="3280485209"/>
      </p:ext>
    </p:extLst>
  </p:cSld>
  <p:clrMapOvr>
    <a:masterClrMapping/>
  </p:clrMapOvr>
  <p:transition spd="med">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668C69-C49A-43EC-9843-74EAA7523DFB}"/>
              </a:ext>
            </a:extLst>
          </p:cNvPr>
          <p:cNvSpPr>
            <a:spLocks noGrp="1"/>
          </p:cNvSpPr>
          <p:nvPr>
            <p:ph type="title"/>
          </p:nvPr>
        </p:nvSpPr>
        <p:spPr>
          <a:xfrm>
            <a:off x="660400" y="135836"/>
            <a:ext cx="11023600" cy="993775"/>
          </a:xfrm>
        </p:spPr>
        <p:txBody>
          <a:bodyPr/>
          <a:lstStyle/>
          <a:p>
            <a:r>
              <a:rPr lang="de-DE" sz="3600" dirty="0">
                <a:solidFill>
                  <a:srgbClr val="000066"/>
                </a:solidFill>
                <a:latin typeface="Fira Sans Hair"/>
              </a:rPr>
              <a:t>Angemessenheit Medikamentenverschreibung / Appropriatezza </a:t>
            </a:r>
            <a:r>
              <a:rPr lang="de-DE" sz="3600" dirty="0" err="1">
                <a:solidFill>
                  <a:srgbClr val="000066"/>
                </a:solidFill>
                <a:latin typeface="Fira Sans Hair"/>
              </a:rPr>
              <a:t>farmaceutica</a:t>
            </a:r>
            <a:r>
              <a:rPr lang="de-DE" sz="3600" dirty="0">
                <a:solidFill>
                  <a:srgbClr val="000066"/>
                </a:solidFill>
                <a:latin typeface="Fira Sans Hair"/>
              </a:rPr>
              <a:t> - 2017</a:t>
            </a:r>
          </a:p>
        </p:txBody>
      </p:sp>
      <p:pic>
        <p:nvPicPr>
          <p:cNvPr id="3" name="Immagine 2">
            <a:extLst>
              <a:ext uri="{FF2B5EF4-FFF2-40B4-BE49-F238E27FC236}">
                <a16:creationId xmlns:a16="http://schemas.microsoft.com/office/drawing/2014/main" id="{7536154B-0384-46D7-BCF4-4D5915DF088D}"/>
              </a:ext>
            </a:extLst>
          </p:cNvPr>
          <p:cNvPicPr>
            <a:picLocks noChangeAspect="1"/>
          </p:cNvPicPr>
          <p:nvPr/>
        </p:nvPicPr>
        <p:blipFill>
          <a:blip r:embed="rId3"/>
          <a:stretch>
            <a:fillRect/>
          </a:stretch>
        </p:blipFill>
        <p:spPr>
          <a:xfrm>
            <a:off x="766417" y="2133387"/>
            <a:ext cx="8284817" cy="3799929"/>
          </a:xfrm>
          <a:prstGeom prst="rect">
            <a:avLst/>
          </a:prstGeom>
        </p:spPr>
      </p:pic>
      <p:sp>
        <p:nvSpPr>
          <p:cNvPr id="4" name="Rettangolo 3">
            <a:extLst>
              <a:ext uri="{FF2B5EF4-FFF2-40B4-BE49-F238E27FC236}">
                <a16:creationId xmlns:a16="http://schemas.microsoft.com/office/drawing/2014/main" id="{27D93B25-CC58-4F22-A7C0-09A7F464B168}"/>
              </a:ext>
            </a:extLst>
          </p:cNvPr>
          <p:cNvSpPr/>
          <p:nvPr/>
        </p:nvSpPr>
        <p:spPr>
          <a:xfrm>
            <a:off x="7781857" y="862057"/>
            <a:ext cx="4408556" cy="769441"/>
          </a:xfrm>
          <a:prstGeom prst="rect">
            <a:avLst/>
          </a:prstGeom>
          <a:solidFill>
            <a:schemeClr val="tx2">
              <a:lumMod val="20000"/>
              <a:lumOff val="80000"/>
            </a:schemeClr>
          </a:solidFill>
        </p:spPr>
        <p:txBody>
          <a:bodyPr wrap="square">
            <a:spAutoFit/>
          </a:bodyPr>
          <a:lstStyle/>
          <a:p>
            <a:pPr lvl="0"/>
            <a:r>
              <a:rPr lang="it-IT" dirty="0">
                <a:solidFill>
                  <a:srgbClr val="C00000"/>
                </a:solidFill>
              </a:rPr>
              <a:t>Pro-</a:t>
            </a:r>
            <a:r>
              <a:rPr lang="it-IT" dirty="0" err="1">
                <a:solidFill>
                  <a:srgbClr val="C00000"/>
                </a:solidFill>
              </a:rPr>
              <a:t>Kopf</a:t>
            </a:r>
            <a:r>
              <a:rPr lang="it-IT" dirty="0">
                <a:solidFill>
                  <a:srgbClr val="C00000"/>
                </a:solidFill>
              </a:rPr>
              <a:t> </a:t>
            </a:r>
            <a:r>
              <a:rPr lang="it-IT" dirty="0" err="1">
                <a:solidFill>
                  <a:srgbClr val="C00000"/>
                </a:solidFill>
              </a:rPr>
              <a:t>Verbrauch</a:t>
            </a:r>
            <a:r>
              <a:rPr lang="it-IT" dirty="0">
                <a:solidFill>
                  <a:srgbClr val="C00000"/>
                </a:solidFill>
              </a:rPr>
              <a:t> von </a:t>
            </a:r>
            <a:r>
              <a:rPr lang="it-IT" dirty="0" err="1">
                <a:solidFill>
                  <a:srgbClr val="C00000"/>
                </a:solidFill>
              </a:rPr>
              <a:t>Antibiotika</a:t>
            </a:r>
            <a:r>
              <a:rPr lang="it-IT" dirty="0">
                <a:solidFill>
                  <a:srgbClr val="C00000"/>
                </a:solidFill>
              </a:rPr>
              <a:t> </a:t>
            </a:r>
            <a:r>
              <a:rPr lang="it-IT" sz="2200" dirty="0">
                <a:solidFill>
                  <a:srgbClr val="C00000"/>
                </a:solidFill>
              </a:rPr>
              <a:t>/ Consumo pro capite di antibiotici</a:t>
            </a:r>
            <a:endParaRPr lang="de-DE" sz="2200" dirty="0">
              <a:solidFill>
                <a:srgbClr val="C00000"/>
              </a:solidFill>
            </a:endParaRPr>
          </a:p>
        </p:txBody>
      </p:sp>
    </p:spTree>
    <p:extLst>
      <p:ext uri="{BB962C8B-B14F-4D97-AF65-F5344CB8AC3E}">
        <p14:creationId xmlns:p14="http://schemas.microsoft.com/office/powerpoint/2010/main" val="897200387"/>
      </p:ext>
    </p:extLst>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9D0423-AC6E-4076-B448-80512DC50AE8}"/>
              </a:ext>
            </a:extLst>
          </p:cNvPr>
          <p:cNvSpPr>
            <a:spLocks noGrp="1"/>
          </p:cNvSpPr>
          <p:nvPr>
            <p:ph type="title"/>
          </p:nvPr>
        </p:nvSpPr>
        <p:spPr>
          <a:xfrm>
            <a:off x="575372" y="-49325"/>
            <a:ext cx="12211901" cy="1325563"/>
          </a:xfrm>
        </p:spPr>
        <p:txBody>
          <a:bodyPr/>
          <a:lstStyle/>
          <a:p>
            <a:r>
              <a:rPr lang="de-DE" sz="3600" dirty="0">
                <a:solidFill>
                  <a:srgbClr val="000066"/>
                </a:solidFill>
                <a:latin typeface="Fira Sans Hair"/>
              </a:rPr>
              <a:t>Onkologischer Betreuungspfad / </a:t>
            </a:r>
            <a:r>
              <a:rPr lang="de-DE" sz="3600" i="1" dirty="0" err="1">
                <a:solidFill>
                  <a:srgbClr val="000066"/>
                </a:solidFill>
                <a:latin typeface="Fira Sans Hair"/>
              </a:rPr>
              <a:t>Percorso</a:t>
            </a:r>
            <a:r>
              <a:rPr lang="de-DE" sz="3600" i="1" dirty="0">
                <a:solidFill>
                  <a:srgbClr val="000066"/>
                </a:solidFill>
                <a:latin typeface="Fira Sans Hair"/>
              </a:rPr>
              <a:t> </a:t>
            </a:r>
            <a:r>
              <a:rPr lang="de-DE" sz="3600" i="1" dirty="0" err="1">
                <a:solidFill>
                  <a:srgbClr val="000066"/>
                </a:solidFill>
                <a:latin typeface="Fira Sans Hair"/>
              </a:rPr>
              <a:t>oncologico</a:t>
            </a:r>
            <a:r>
              <a:rPr lang="de-DE" sz="3600" i="1" dirty="0">
                <a:solidFill>
                  <a:srgbClr val="000066"/>
                </a:solidFill>
                <a:latin typeface="Fira Sans Hair"/>
              </a:rPr>
              <a:t> </a:t>
            </a:r>
            <a:r>
              <a:rPr lang="de-DE" sz="3600" dirty="0">
                <a:solidFill>
                  <a:srgbClr val="000066"/>
                </a:solidFill>
                <a:latin typeface="Fira Sans Hair"/>
              </a:rPr>
              <a:t>- 2017</a:t>
            </a:r>
          </a:p>
        </p:txBody>
      </p:sp>
      <p:pic>
        <p:nvPicPr>
          <p:cNvPr id="4" name="Immagine 3">
            <a:extLst>
              <a:ext uri="{FF2B5EF4-FFF2-40B4-BE49-F238E27FC236}">
                <a16:creationId xmlns:a16="http://schemas.microsoft.com/office/drawing/2014/main" id="{04251BD4-92FF-440D-8D61-00A375B32763}"/>
              </a:ext>
            </a:extLst>
          </p:cNvPr>
          <p:cNvPicPr>
            <a:picLocks noChangeAspect="1"/>
          </p:cNvPicPr>
          <p:nvPr/>
        </p:nvPicPr>
        <p:blipFill>
          <a:blip r:embed="rId3"/>
          <a:stretch>
            <a:fillRect/>
          </a:stretch>
        </p:blipFill>
        <p:spPr>
          <a:xfrm>
            <a:off x="696379" y="2546457"/>
            <a:ext cx="11125200" cy="2066925"/>
          </a:xfrm>
          <a:prstGeom prst="rect">
            <a:avLst/>
          </a:prstGeom>
        </p:spPr>
      </p:pic>
      <p:sp>
        <p:nvSpPr>
          <p:cNvPr id="5" name="CasellaDiTesto 4">
            <a:extLst>
              <a:ext uri="{FF2B5EF4-FFF2-40B4-BE49-F238E27FC236}">
                <a16:creationId xmlns:a16="http://schemas.microsoft.com/office/drawing/2014/main" id="{5F820B89-8389-4780-9C35-7718746A58FE}"/>
              </a:ext>
            </a:extLst>
          </p:cNvPr>
          <p:cNvSpPr txBox="1"/>
          <p:nvPr/>
        </p:nvSpPr>
        <p:spPr>
          <a:xfrm>
            <a:off x="696379" y="1639461"/>
            <a:ext cx="1439169" cy="707886"/>
          </a:xfrm>
          <a:prstGeom prst="rect">
            <a:avLst/>
          </a:prstGeom>
          <a:noFill/>
          <a:ln>
            <a:solidFill>
              <a:srgbClr val="0070C0"/>
            </a:solidFill>
          </a:ln>
        </p:spPr>
        <p:txBody>
          <a:bodyPr wrap="square" rtlCol="0">
            <a:spAutoFit/>
          </a:bodyPr>
          <a:lstStyle/>
          <a:p>
            <a:r>
              <a:rPr lang="de-DE" i="1" dirty="0">
                <a:solidFill>
                  <a:srgbClr val="336699"/>
                </a:solidFill>
              </a:rPr>
              <a:t>Diagnose / </a:t>
            </a:r>
            <a:r>
              <a:rPr lang="de-DE" i="1" dirty="0" err="1">
                <a:solidFill>
                  <a:srgbClr val="336699"/>
                </a:solidFill>
              </a:rPr>
              <a:t>Diagnosi</a:t>
            </a:r>
            <a:endParaRPr lang="de-DE" i="1" dirty="0">
              <a:solidFill>
                <a:srgbClr val="336699"/>
              </a:solidFill>
            </a:endParaRPr>
          </a:p>
        </p:txBody>
      </p:sp>
      <p:sp>
        <p:nvSpPr>
          <p:cNvPr id="6" name="CasellaDiTesto 5">
            <a:extLst>
              <a:ext uri="{FF2B5EF4-FFF2-40B4-BE49-F238E27FC236}">
                <a16:creationId xmlns:a16="http://schemas.microsoft.com/office/drawing/2014/main" id="{82C72D3A-5C5A-4F91-ABDA-893D80E3F1D6}"/>
              </a:ext>
            </a:extLst>
          </p:cNvPr>
          <p:cNvSpPr txBox="1"/>
          <p:nvPr/>
        </p:nvSpPr>
        <p:spPr>
          <a:xfrm>
            <a:off x="3041737" y="1877954"/>
            <a:ext cx="5454990" cy="400110"/>
          </a:xfrm>
          <a:prstGeom prst="rect">
            <a:avLst/>
          </a:prstGeom>
          <a:noFill/>
          <a:ln>
            <a:solidFill>
              <a:srgbClr val="0070C0"/>
            </a:solidFill>
          </a:ln>
        </p:spPr>
        <p:txBody>
          <a:bodyPr wrap="square" rtlCol="0">
            <a:spAutoFit/>
          </a:bodyPr>
          <a:lstStyle/>
          <a:p>
            <a:pPr algn="ctr"/>
            <a:r>
              <a:rPr lang="de-DE" i="1" dirty="0">
                <a:solidFill>
                  <a:srgbClr val="336699"/>
                </a:solidFill>
              </a:rPr>
              <a:t>Chirurgische Behandlung   /  </a:t>
            </a:r>
            <a:r>
              <a:rPr lang="de-DE" i="1" dirty="0" err="1">
                <a:solidFill>
                  <a:srgbClr val="336699"/>
                </a:solidFill>
              </a:rPr>
              <a:t>Trattamento</a:t>
            </a:r>
            <a:r>
              <a:rPr lang="de-DE" i="1" dirty="0">
                <a:solidFill>
                  <a:srgbClr val="336699"/>
                </a:solidFill>
              </a:rPr>
              <a:t> </a:t>
            </a:r>
          </a:p>
        </p:txBody>
      </p:sp>
      <p:sp>
        <p:nvSpPr>
          <p:cNvPr id="7" name="CasellaDiTesto 6">
            <a:extLst>
              <a:ext uri="{FF2B5EF4-FFF2-40B4-BE49-F238E27FC236}">
                <a16:creationId xmlns:a16="http://schemas.microsoft.com/office/drawing/2014/main" id="{475D5CDD-D99E-4A7C-9057-DF90FE307B05}"/>
              </a:ext>
            </a:extLst>
          </p:cNvPr>
          <p:cNvSpPr txBox="1"/>
          <p:nvPr/>
        </p:nvSpPr>
        <p:spPr>
          <a:xfrm>
            <a:off x="10410261" y="1200788"/>
            <a:ext cx="1538983" cy="1323439"/>
          </a:xfrm>
          <a:prstGeom prst="rect">
            <a:avLst/>
          </a:prstGeom>
          <a:noFill/>
          <a:ln>
            <a:solidFill>
              <a:srgbClr val="336699"/>
            </a:solidFill>
          </a:ln>
        </p:spPr>
        <p:txBody>
          <a:bodyPr wrap="square" rtlCol="0">
            <a:spAutoFit/>
          </a:bodyPr>
          <a:lstStyle/>
          <a:p>
            <a:r>
              <a:rPr lang="de-DE" altLang="de-DE" i="1" dirty="0">
                <a:solidFill>
                  <a:srgbClr val="336699"/>
                </a:solidFill>
              </a:rPr>
              <a:t>Letzter Lebens-abschnitt / </a:t>
            </a:r>
            <a:r>
              <a:rPr lang="de-DE" i="1" dirty="0">
                <a:solidFill>
                  <a:srgbClr val="336699"/>
                </a:solidFill>
              </a:rPr>
              <a:t>Fine Vita</a:t>
            </a:r>
          </a:p>
        </p:txBody>
      </p:sp>
      <p:sp>
        <p:nvSpPr>
          <p:cNvPr id="8" name="CasellaDiTesto 7">
            <a:extLst>
              <a:ext uri="{FF2B5EF4-FFF2-40B4-BE49-F238E27FC236}">
                <a16:creationId xmlns:a16="http://schemas.microsoft.com/office/drawing/2014/main" id="{1C22ED0C-0EF3-4439-89EC-D262F5B71007}"/>
              </a:ext>
            </a:extLst>
          </p:cNvPr>
          <p:cNvSpPr txBox="1"/>
          <p:nvPr/>
        </p:nvSpPr>
        <p:spPr>
          <a:xfrm>
            <a:off x="2869548" y="4859005"/>
            <a:ext cx="1924126" cy="584775"/>
          </a:xfrm>
          <a:prstGeom prst="rect">
            <a:avLst/>
          </a:prstGeom>
          <a:noFill/>
        </p:spPr>
        <p:txBody>
          <a:bodyPr wrap="square" rtlCol="0">
            <a:spAutoFit/>
          </a:bodyPr>
          <a:lstStyle/>
          <a:p>
            <a:pPr algn="ctr"/>
            <a:r>
              <a:rPr lang="de-DE" sz="1600" dirty="0">
                <a:solidFill>
                  <a:schemeClr val="accent1">
                    <a:lumMod val="75000"/>
                  </a:schemeClr>
                </a:solidFill>
              </a:rPr>
              <a:t>Wartezeiten / Tempi di </a:t>
            </a:r>
            <a:r>
              <a:rPr lang="de-DE" sz="1600" dirty="0" err="1">
                <a:solidFill>
                  <a:schemeClr val="accent1">
                    <a:lumMod val="75000"/>
                  </a:schemeClr>
                </a:solidFill>
              </a:rPr>
              <a:t>attesa</a:t>
            </a:r>
            <a:endParaRPr lang="de-DE" sz="1600" dirty="0">
              <a:solidFill>
                <a:schemeClr val="accent1">
                  <a:lumMod val="75000"/>
                </a:schemeClr>
              </a:solidFill>
            </a:endParaRPr>
          </a:p>
        </p:txBody>
      </p:sp>
      <p:sp>
        <p:nvSpPr>
          <p:cNvPr id="9" name="CasellaDiTesto 8">
            <a:extLst>
              <a:ext uri="{FF2B5EF4-FFF2-40B4-BE49-F238E27FC236}">
                <a16:creationId xmlns:a16="http://schemas.microsoft.com/office/drawing/2014/main" id="{117BE196-5235-4136-BC87-7C3037EFD26C}"/>
              </a:ext>
            </a:extLst>
          </p:cNvPr>
          <p:cNvSpPr txBox="1"/>
          <p:nvPr/>
        </p:nvSpPr>
        <p:spPr>
          <a:xfrm>
            <a:off x="5323144" y="4858659"/>
            <a:ext cx="1881117" cy="338554"/>
          </a:xfrm>
          <a:prstGeom prst="rect">
            <a:avLst/>
          </a:prstGeom>
          <a:noFill/>
        </p:spPr>
        <p:txBody>
          <a:bodyPr wrap="square" rtlCol="0">
            <a:spAutoFit/>
          </a:bodyPr>
          <a:lstStyle/>
          <a:p>
            <a:pPr algn="ctr"/>
            <a:r>
              <a:rPr lang="de-DE" sz="1600" dirty="0">
                <a:solidFill>
                  <a:schemeClr val="accent1">
                    <a:lumMod val="75000"/>
                  </a:schemeClr>
                </a:solidFill>
              </a:rPr>
              <a:t>Volumen / </a:t>
            </a:r>
            <a:r>
              <a:rPr lang="de-DE" sz="1600" dirty="0" err="1">
                <a:solidFill>
                  <a:schemeClr val="accent1">
                    <a:lumMod val="75000"/>
                  </a:schemeClr>
                </a:solidFill>
              </a:rPr>
              <a:t>Volumi</a:t>
            </a:r>
            <a:r>
              <a:rPr lang="de-DE" sz="1600" dirty="0">
                <a:solidFill>
                  <a:schemeClr val="accent1">
                    <a:lumMod val="75000"/>
                  </a:schemeClr>
                </a:solidFill>
              </a:rPr>
              <a:t> </a:t>
            </a:r>
          </a:p>
        </p:txBody>
      </p:sp>
      <p:sp>
        <p:nvSpPr>
          <p:cNvPr id="10" name="CasellaDiTesto 9">
            <a:extLst>
              <a:ext uri="{FF2B5EF4-FFF2-40B4-BE49-F238E27FC236}">
                <a16:creationId xmlns:a16="http://schemas.microsoft.com/office/drawing/2014/main" id="{640A099D-5B47-4786-B79C-88A1AE56F3F5}"/>
              </a:ext>
            </a:extLst>
          </p:cNvPr>
          <p:cNvSpPr txBox="1"/>
          <p:nvPr/>
        </p:nvSpPr>
        <p:spPr>
          <a:xfrm>
            <a:off x="7733732" y="4768033"/>
            <a:ext cx="2684061" cy="584775"/>
          </a:xfrm>
          <a:prstGeom prst="rect">
            <a:avLst/>
          </a:prstGeom>
          <a:noFill/>
        </p:spPr>
        <p:txBody>
          <a:bodyPr wrap="square" rtlCol="0">
            <a:spAutoFit/>
          </a:bodyPr>
          <a:lstStyle/>
          <a:p>
            <a:pPr algn="ctr"/>
            <a:r>
              <a:rPr lang="de-DE" sz="1600" dirty="0">
                <a:solidFill>
                  <a:schemeClr val="accent1">
                    <a:lumMod val="75000"/>
                  </a:schemeClr>
                </a:solidFill>
              </a:rPr>
              <a:t>Chirurgische Eingriffe / </a:t>
            </a:r>
            <a:r>
              <a:rPr lang="de-DE" sz="1600" dirty="0" err="1">
                <a:solidFill>
                  <a:schemeClr val="accent1">
                    <a:lumMod val="75000"/>
                  </a:schemeClr>
                </a:solidFill>
              </a:rPr>
              <a:t>Interventi</a:t>
            </a:r>
            <a:r>
              <a:rPr lang="de-DE" sz="1600" dirty="0">
                <a:solidFill>
                  <a:schemeClr val="accent1">
                    <a:lumMod val="75000"/>
                  </a:schemeClr>
                </a:solidFill>
              </a:rPr>
              <a:t> </a:t>
            </a:r>
            <a:r>
              <a:rPr lang="de-DE" sz="1600" dirty="0" err="1">
                <a:solidFill>
                  <a:schemeClr val="accent1">
                    <a:lumMod val="75000"/>
                  </a:schemeClr>
                </a:solidFill>
              </a:rPr>
              <a:t>chirurgici</a:t>
            </a:r>
            <a:endParaRPr lang="de-DE" sz="1600" dirty="0">
              <a:solidFill>
                <a:schemeClr val="accent1">
                  <a:lumMod val="75000"/>
                </a:schemeClr>
              </a:solidFill>
            </a:endParaRPr>
          </a:p>
        </p:txBody>
      </p:sp>
      <p:sp>
        <p:nvSpPr>
          <p:cNvPr id="11" name="CasellaDiTesto 10">
            <a:extLst>
              <a:ext uri="{FF2B5EF4-FFF2-40B4-BE49-F238E27FC236}">
                <a16:creationId xmlns:a16="http://schemas.microsoft.com/office/drawing/2014/main" id="{5AEA0698-B222-4D26-9E9D-0E390398F2A2}"/>
              </a:ext>
            </a:extLst>
          </p:cNvPr>
          <p:cNvSpPr txBox="1"/>
          <p:nvPr/>
        </p:nvSpPr>
        <p:spPr>
          <a:xfrm>
            <a:off x="10332042" y="4812492"/>
            <a:ext cx="1881117" cy="338554"/>
          </a:xfrm>
          <a:prstGeom prst="rect">
            <a:avLst/>
          </a:prstGeom>
          <a:noFill/>
        </p:spPr>
        <p:txBody>
          <a:bodyPr wrap="square" rtlCol="0">
            <a:spAutoFit/>
          </a:bodyPr>
          <a:lstStyle/>
          <a:p>
            <a:pPr algn="ctr"/>
            <a:r>
              <a:rPr lang="de-DE" sz="1600" dirty="0" err="1">
                <a:solidFill>
                  <a:schemeClr val="accent1">
                    <a:lumMod val="75000"/>
                  </a:schemeClr>
                </a:solidFill>
              </a:rPr>
              <a:t>Hospice</a:t>
            </a:r>
            <a:endParaRPr lang="de-DE" sz="1600" dirty="0">
              <a:solidFill>
                <a:schemeClr val="accent1">
                  <a:lumMod val="75000"/>
                </a:schemeClr>
              </a:solidFill>
            </a:endParaRPr>
          </a:p>
        </p:txBody>
      </p:sp>
      <p:sp>
        <p:nvSpPr>
          <p:cNvPr id="12" name="Rettangolo 11">
            <a:extLst>
              <a:ext uri="{FF2B5EF4-FFF2-40B4-BE49-F238E27FC236}">
                <a16:creationId xmlns:a16="http://schemas.microsoft.com/office/drawing/2014/main" id="{43CE81EE-4830-4AE2-914F-E3D23BB3A212}"/>
              </a:ext>
            </a:extLst>
          </p:cNvPr>
          <p:cNvSpPr/>
          <p:nvPr/>
        </p:nvSpPr>
        <p:spPr>
          <a:xfrm>
            <a:off x="713942" y="4858659"/>
            <a:ext cx="2327795" cy="584775"/>
          </a:xfrm>
          <a:prstGeom prst="rect">
            <a:avLst/>
          </a:prstGeom>
        </p:spPr>
        <p:txBody>
          <a:bodyPr wrap="square">
            <a:spAutoFit/>
          </a:bodyPr>
          <a:lstStyle/>
          <a:p>
            <a:r>
              <a:rPr lang="it-IT" sz="1600" dirty="0" err="1">
                <a:solidFill>
                  <a:schemeClr val="accent1">
                    <a:lumMod val="75000"/>
                  </a:schemeClr>
                </a:solidFill>
              </a:rPr>
              <a:t>Tumorbiomarker</a:t>
            </a:r>
            <a:r>
              <a:rPr lang="it-IT" sz="1600" dirty="0">
                <a:solidFill>
                  <a:schemeClr val="accent1">
                    <a:lumMod val="75000"/>
                  </a:schemeClr>
                </a:solidFill>
              </a:rPr>
              <a:t> /</a:t>
            </a:r>
          </a:p>
          <a:p>
            <a:r>
              <a:rPr lang="it-IT" sz="1600" dirty="0" err="1">
                <a:solidFill>
                  <a:schemeClr val="accent1">
                    <a:lumMod val="75000"/>
                  </a:schemeClr>
                </a:solidFill>
              </a:rPr>
              <a:t>Biomarcatori</a:t>
            </a:r>
            <a:r>
              <a:rPr lang="it-IT" sz="1600" dirty="0">
                <a:solidFill>
                  <a:schemeClr val="accent1">
                    <a:lumMod val="75000"/>
                  </a:schemeClr>
                </a:solidFill>
              </a:rPr>
              <a:t> tumorali</a:t>
            </a:r>
            <a:endParaRPr lang="de-DE" sz="1600" dirty="0">
              <a:solidFill>
                <a:schemeClr val="accent1">
                  <a:lumMod val="75000"/>
                </a:schemeClr>
              </a:solidFill>
            </a:endParaRPr>
          </a:p>
        </p:txBody>
      </p:sp>
    </p:spTree>
    <p:extLst>
      <p:ext uri="{BB962C8B-B14F-4D97-AF65-F5344CB8AC3E}">
        <p14:creationId xmlns:p14="http://schemas.microsoft.com/office/powerpoint/2010/main" val="1542617337"/>
      </p:ext>
    </p:extLst>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C24D9AC-6D26-42ED-ABF0-37B1F6C88163}"/>
              </a:ext>
            </a:extLst>
          </p:cNvPr>
          <p:cNvSpPr>
            <a:spLocks noGrp="1"/>
          </p:cNvSpPr>
          <p:nvPr>
            <p:ph type="title" idx="4294967295"/>
          </p:nvPr>
        </p:nvSpPr>
        <p:spPr>
          <a:xfrm>
            <a:off x="515620" y="-95092"/>
            <a:ext cx="11888153" cy="1356360"/>
          </a:xfrm>
        </p:spPr>
        <p:txBody>
          <a:bodyPr lIns="108829" tIns="54414" rIns="108829" bIns="54414"/>
          <a:lstStyle/>
          <a:p>
            <a:pPr defTabSz="1201738">
              <a:lnSpc>
                <a:spcPct val="135000"/>
              </a:lnSpc>
              <a:spcBef>
                <a:spcPct val="20000"/>
              </a:spcBef>
            </a:pPr>
            <a:r>
              <a:rPr lang="de-DE" altLang="de-DE" sz="3700" dirty="0">
                <a:solidFill>
                  <a:srgbClr val="000066"/>
                </a:solidFill>
                <a:latin typeface="Fira Sans Hair"/>
              </a:rPr>
              <a:t>Die Prioritäten im Gesundheitswesen / </a:t>
            </a:r>
            <a:r>
              <a:rPr lang="it-IT" altLang="de-DE" sz="3700" i="1" dirty="0">
                <a:solidFill>
                  <a:srgbClr val="000066"/>
                </a:solidFill>
                <a:latin typeface="Fira Sans Hair"/>
              </a:rPr>
              <a:t>Priorità in Sanità</a:t>
            </a:r>
            <a:endParaRPr lang="it-IT" altLang="de-DE" sz="3700" dirty="0">
              <a:solidFill>
                <a:srgbClr val="000066"/>
              </a:solidFill>
              <a:latin typeface="Fira Sans Hair"/>
            </a:endParaRPr>
          </a:p>
        </p:txBody>
      </p:sp>
      <p:sp>
        <p:nvSpPr>
          <p:cNvPr id="74755" name="Rectangle 3">
            <a:extLst>
              <a:ext uri="{FF2B5EF4-FFF2-40B4-BE49-F238E27FC236}">
                <a16:creationId xmlns:a16="http://schemas.microsoft.com/office/drawing/2014/main" id="{D20633E4-BAE5-4289-B5E3-BB0BC5D28BE6}"/>
              </a:ext>
            </a:extLst>
          </p:cNvPr>
          <p:cNvSpPr>
            <a:spLocks noGrp="1"/>
          </p:cNvSpPr>
          <p:nvPr>
            <p:ph type="body" idx="4294967295"/>
          </p:nvPr>
        </p:nvSpPr>
        <p:spPr>
          <a:xfrm>
            <a:off x="623888" y="3716978"/>
            <a:ext cx="5832529" cy="2101210"/>
          </a:xfrm>
        </p:spPr>
        <p:txBody>
          <a:bodyPr lIns="108829" tIns="54414" rIns="108829" bIns="54414"/>
          <a:lstStyle/>
          <a:p>
            <a:pPr>
              <a:lnSpc>
                <a:spcPct val="100000"/>
              </a:lnSpc>
              <a:spcBef>
                <a:spcPct val="56000"/>
              </a:spcBef>
            </a:pPr>
            <a:r>
              <a:rPr lang="de-DE" altLang="de-DE" sz="2000" dirty="0">
                <a:solidFill>
                  <a:srgbClr val="000066"/>
                </a:solidFill>
                <a:latin typeface="Arial" panose="020B0604020202020204" pitchFamily="34" charset="0"/>
              </a:rPr>
              <a:t>Es ist wichtig, Präventionsmaßnahmen weiterhin zu unterstützen und </a:t>
            </a:r>
            <a:r>
              <a:rPr lang="de-DE" altLang="de-DE" sz="2000" b="1" dirty="0">
                <a:solidFill>
                  <a:srgbClr val="FF6600"/>
                </a:solidFill>
                <a:latin typeface="Arial" panose="020B0604020202020204" pitchFamily="34" charset="0"/>
              </a:rPr>
              <a:t>Präventionsprogramme</a:t>
            </a:r>
            <a:r>
              <a:rPr lang="de-DE" altLang="de-DE" sz="2000" dirty="0">
                <a:solidFill>
                  <a:srgbClr val="000066"/>
                </a:solidFill>
                <a:latin typeface="Arial" panose="020B0604020202020204" pitchFamily="34" charset="0"/>
              </a:rPr>
              <a:t> zu fördern, um den </a:t>
            </a:r>
            <a:r>
              <a:rPr lang="de-DE" altLang="de-DE" sz="2000" b="1" dirty="0">
                <a:solidFill>
                  <a:srgbClr val="FF6600"/>
                </a:solidFill>
                <a:latin typeface="Arial" panose="020B0604020202020204" pitchFamily="34" charset="0"/>
              </a:rPr>
              <a:t>wichtigsten Risikofaktoren</a:t>
            </a:r>
            <a:r>
              <a:rPr lang="de-DE" altLang="de-DE" sz="2000" dirty="0">
                <a:solidFill>
                  <a:srgbClr val="000066"/>
                </a:solidFill>
                <a:latin typeface="Arial" panose="020B0604020202020204" pitchFamily="34" charset="0"/>
              </a:rPr>
              <a:t> entgegenzuwirken; Einführung von </a:t>
            </a:r>
            <a:r>
              <a:rPr lang="de-DE" altLang="de-DE" sz="2000" b="1" dirty="0">
                <a:solidFill>
                  <a:srgbClr val="FF6600"/>
                </a:solidFill>
                <a:latin typeface="Arial" panose="020B0604020202020204" pitchFamily="34" charset="0"/>
              </a:rPr>
              <a:t>Selbstmanagement -Programmen für chronisch Kranke</a:t>
            </a:r>
          </a:p>
        </p:txBody>
      </p:sp>
      <p:sp>
        <p:nvSpPr>
          <p:cNvPr id="74757" name="Text Box 5">
            <a:extLst>
              <a:ext uri="{FF2B5EF4-FFF2-40B4-BE49-F238E27FC236}">
                <a16:creationId xmlns:a16="http://schemas.microsoft.com/office/drawing/2014/main" id="{116955C4-B88C-4766-B0D6-5C264324FCA0}"/>
              </a:ext>
            </a:extLst>
          </p:cNvPr>
          <p:cNvSpPr txBox="1">
            <a:spLocks noChangeArrowheads="1"/>
          </p:cNvSpPr>
          <p:nvPr/>
        </p:nvSpPr>
        <p:spPr bwMode="auto">
          <a:xfrm>
            <a:off x="6760425" y="3948112"/>
            <a:ext cx="5135506" cy="1754308"/>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de-DE" altLang="de-DE" dirty="0">
                <a:solidFill>
                  <a:schemeClr val="bg1"/>
                </a:solidFill>
              </a:rPr>
              <a:t> </a:t>
            </a:r>
            <a:r>
              <a:rPr lang="de-DE" altLang="de-DE" sz="2400" dirty="0">
                <a:solidFill>
                  <a:schemeClr val="bg1"/>
                </a:solidFill>
              </a:rPr>
              <a:t>Verzögerung der chronischen Krankheiten </a:t>
            </a:r>
          </a:p>
          <a:p>
            <a:pPr eaLnBrk="1" hangingPunct="1">
              <a:spcBef>
                <a:spcPct val="50000"/>
              </a:spcBef>
              <a:buFontTx/>
              <a:buChar char="•"/>
            </a:pPr>
            <a:r>
              <a:rPr lang="de-DE" altLang="de-DE" sz="2400" dirty="0">
                <a:solidFill>
                  <a:schemeClr val="bg1"/>
                </a:solidFill>
              </a:rPr>
              <a:t> Verzögerung der Komplikationen bei chronisch Kranken </a:t>
            </a:r>
          </a:p>
        </p:txBody>
      </p:sp>
      <p:sp>
        <p:nvSpPr>
          <p:cNvPr id="74758" name="AutoShape 6">
            <a:extLst>
              <a:ext uri="{FF2B5EF4-FFF2-40B4-BE49-F238E27FC236}">
                <a16:creationId xmlns:a16="http://schemas.microsoft.com/office/drawing/2014/main" id="{50CE9C01-9E0C-4380-8887-BBFA5B56CEE2}"/>
              </a:ext>
            </a:extLst>
          </p:cNvPr>
          <p:cNvSpPr>
            <a:spLocks noChangeArrowheads="1"/>
          </p:cNvSpPr>
          <p:nvPr/>
        </p:nvSpPr>
        <p:spPr bwMode="auto">
          <a:xfrm>
            <a:off x="5999217" y="2391695"/>
            <a:ext cx="457200" cy="1606550"/>
          </a:xfrm>
          <a:prstGeom prst="rightArrow">
            <a:avLst>
              <a:gd name="adj1" fmla="val 50000"/>
              <a:gd name="adj2" fmla="val 25000"/>
            </a:avLst>
          </a:prstGeom>
          <a:solidFill>
            <a:srgbClr val="FF6600"/>
          </a:solidFill>
          <a:ln w="9525">
            <a:solidFill>
              <a:srgbClr val="FF6600"/>
            </a:solidFill>
            <a:miter lim="800000"/>
            <a:headEnd/>
            <a:tailEnd/>
          </a:ln>
        </p:spPr>
        <p:txBody>
          <a:bodyPr wrap="none" anchor="ctr"/>
          <a:lstStyle>
            <a:lvl1pPr eaLnBrk="0" hangingPunct="0">
              <a:defRPr sz="2100">
                <a:solidFill>
                  <a:schemeClr val="tx1"/>
                </a:solidFill>
                <a:latin typeface="Arial" panose="020B0604020202020204" pitchFamily="34" charset="0"/>
                <a:cs typeface="Arial" panose="020B0604020202020204" pitchFamily="34" charset="0"/>
              </a:defRPr>
            </a:lvl1pPr>
            <a:lvl2pPr marL="742950" indent="-285750" eaLnBrk="0" hangingPunct="0">
              <a:defRPr sz="2100">
                <a:solidFill>
                  <a:schemeClr val="tx1"/>
                </a:solidFill>
                <a:latin typeface="Arial" panose="020B0604020202020204" pitchFamily="34" charset="0"/>
                <a:cs typeface="Arial" panose="020B0604020202020204" pitchFamily="34" charset="0"/>
              </a:defRPr>
            </a:lvl2pPr>
            <a:lvl3pPr marL="1143000" indent="-228600" eaLnBrk="0" hangingPunct="0">
              <a:defRPr sz="2100">
                <a:solidFill>
                  <a:schemeClr val="tx1"/>
                </a:solidFill>
                <a:latin typeface="Arial" panose="020B0604020202020204" pitchFamily="34" charset="0"/>
                <a:cs typeface="Arial" panose="020B0604020202020204" pitchFamily="34" charset="0"/>
              </a:defRPr>
            </a:lvl3pPr>
            <a:lvl4pPr marL="1600200" indent="-228600" eaLnBrk="0" hangingPunct="0">
              <a:defRPr sz="2100">
                <a:solidFill>
                  <a:schemeClr val="tx1"/>
                </a:solidFill>
                <a:latin typeface="Arial" panose="020B0604020202020204" pitchFamily="34" charset="0"/>
                <a:cs typeface="Arial" panose="020B0604020202020204" pitchFamily="34" charset="0"/>
              </a:defRPr>
            </a:lvl4pPr>
            <a:lvl5pPr marL="2057400" indent="-228600" eaLnBrk="0" hangingPunct="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endParaRPr lang="it-IT" altLang="de-DE"/>
          </a:p>
        </p:txBody>
      </p:sp>
      <p:sp>
        <p:nvSpPr>
          <p:cNvPr id="12" name="Rectangle 3">
            <a:extLst>
              <a:ext uri="{FF2B5EF4-FFF2-40B4-BE49-F238E27FC236}">
                <a16:creationId xmlns:a16="http://schemas.microsoft.com/office/drawing/2014/main" id="{4C4D27F2-A31D-4794-B15C-75E0698AE12C}"/>
              </a:ext>
            </a:extLst>
          </p:cNvPr>
          <p:cNvSpPr txBox="1">
            <a:spLocks/>
          </p:cNvSpPr>
          <p:nvPr/>
        </p:nvSpPr>
        <p:spPr bwMode="auto">
          <a:xfrm>
            <a:off x="600076" y="1337468"/>
            <a:ext cx="5418137" cy="2044700"/>
          </a:xfrm>
          <a:prstGeom prst="rect">
            <a:avLst/>
          </a:prstGeom>
          <a:noFill/>
          <a:ln w="9525">
            <a:noFill/>
            <a:miter lim="800000"/>
            <a:headEnd/>
            <a:tailEnd/>
          </a:ln>
        </p:spPr>
        <p:txBody>
          <a:bodyPr vert="horz" wrap="square" lIns="108823" tIns="54412" rIns="108823" bIns="54412" numCol="1" anchor="t" anchorCtr="0" compatLnSpc="1">
            <a:prstTxWarp prst="textNoShape">
              <a:avLst/>
            </a:prstTxWarp>
          </a:bodyPr>
          <a:lstStyle>
            <a:lvl1pPr marL="269875" indent="-269875" algn="l" defTabSz="1089025" rtl="0" eaLnBrk="0" fontAlgn="base" hangingPunct="0">
              <a:lnSpc>
                <a:spcPct val="90000"/>
              </a:lnSpc>
              <a:spcBef>
                <a:spcPts val="1188"/>
              </a:spcBef>
              <a:spcAft>
                <a:spcPct val="0"/>
              </a:spcAft>
              <a:buFont typeface="Arial" charset="0"/>
              <a:buChar char="•"/>
              <a:defRPr sz="3300" kern="1200">
                <a:solidFill>
                  <a:schemeClr val="tx1"/>
                </a:solidFill>
                <a:latin typeface="+mn-lt"/>
                <a:ea typeface="+mn-ea"/>
                <a:cs typeface="+mn-cs"/>
              </a:defRPr>
            </a:lvl1pPr>
            <a:lvl2pPr marL="815975" indent="-271463" algn="l" defTabSz="1089025" rtl="0" eaLnBrk="0" fontAlgn="base" hangingPunct="0">
              <a:lnSpc>
                <a:spcPct val="90000"/>
              </a:lnSpc>
              <a:spcBef>
                <a:spcPts val="600"/>
              </a:spcBef>
              <a:spcAft>
                <a:spcPct val="0"/>
              </a:spcAft>
              <a:buFont typeface="Arial" charset="0"/>
              <a:buChar char="•"/>
              <a:defRPr sz="3000" kern="1200">
                <a:solidFill>
                  <a:schemeClr val="tx1"/>
                </a:solidFill>
                <a:latin typeface="+mn-lt"/>
                <a:ea typeface="+mn-ea"/>
                <a:cs typeface="+mn-cs"/>
              </a:defRPr>
            </a:lvl2pPr>
            <a:lvl3pPr marL="1360488" indent="-271463" algn="l" defTabSz="1089025" rtl="0" eaLnBrk="0" fontAlgn="base" hangingPunct="0">
              <a:lnSpc>
                <a:spcPct val="90000"/>
              </a:lnSpc>
              <a:spcBef>
                <a:spcPts val="600"/>
              </a:spcBef>
              <a:spcAft>
                <a:spcPct val="0"/>
              </a:spcAft>
              <a:buFont typeface="Arial" charset="0"/>
              <a:buChar char="•"/>
              <a:defRPr sz="2400" kern="1200">
                <a:solidFill>
                  <a:schemeClr val="tx1"/>
                </a:solidFill>
                <a:latin typeface="+mn-lt"/>
                <a:ea typeface="+mn-ea"/>
                <a:cs typeface="+mn-cs"/>
              </a:defRPr>
            </a:lvl3pPr>
            <a:lvl4pPr marL="1905000" indent="-271463" algn="l" defTabSz="1089025" rtl="0" eaLnBrk="0" fontAlgn="base" hangingPunct="0">
              <a:lnSpc>
                <a:spcPct val="90000"/>
              </a:lnSpc>
              <a:spcBef>
                <a:spcPts val="600"/>
              </a:spcBef>
              <a:spcAft>
                <a:spcPct val="0"/>
              </a:spcAft>
              <a:buFont typeface="Arial" charset="0"/>
              <a:buChar char="•"/>
              <a:defRPr sz="2000" kern="1200">
                <a:solidFill>
                  <a:schemeClr val="tx1"/>
                </a:solidFill>
                <a:latin typeface="+mn-lt"/>
                <a:ea typeface="+mn-ea"/>
                <a:cs typeface="+mn-cs"/>
              </a:defRPr>
            </a:lvl4pPr>
            <a:lvl5pPr marL="2449513" indent="-274638" algn="l" defTabSz="1089025" rtl="0" eaLnBrk="0" fontAlgn="base" hangingPunct="0">
              <a:lnSpc>
                <a:spcPct val="90000"/>
              </a:lnSpc>
              <a:spcBef>
                <a:spcPts val="6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ltLang="de-DE" sz="2000" dirty="0">
                <a:solidFill>
                  <a:srgbClr val="000066"/>
                </a:solidFill>
                <a:latin typeface="Arial" panose="020B0604020202020204" pitchFamily="34" charset="0"/>
              </a:rPr>
              <a:t>È importante continuare a sostenere investimenti in strategie preventive e promuovere </a:t>
            </a:r>
            <a:r>
              <a:rPr lang="it-IT" altLang="de-DE" sz="2000" b="1" dirty="0">
                <a:solidFill>
                  <a:srgbClr val="FF6600"/>
                </a:solidFill>
                <a:latin typeface="Arial" panose="020B0604020202020204" pitchFamily="34" charset="0"/>
              </a:rPr>
              <a:t>programmi di prevenzione</a:t>
            </a:r>
            <a:r>
              <a:rPr lang="it-IT" altLang="de-DE" sz="2000" dirty="0">
                <a:solidFill>
                  <a:srgbClr val="000066"/>
                </a:solidFill>
                <a:latin typeface="Arial" panose="020B0604020202020204" pitchFamily="34" charset="0"/>
              </a:rPr>
              <a:t> per contrastare i </a:t>
            </a:r>
            <a:r>
              <a:rPr lang="it-IT" altLang="de-DE" sz="2000" b="1" dirty="0">
                <a:solidFill>
                  <a:srgbClr val="FF6600"/>
                </a:solidFill>
                <a:latin typeface="Arial" panose="020B0604020202020204" pitchFamily="34" charset="0"/>
              </a:rPr>
              <a:t>principali fattori di rischio e sviluppare programmi di self management</a:t>
            </a:r>
            <a:r>
              <a:rPr lang="it-IT" altLang="de-DE" sz="2000" dirty="0">
                <a:solidFill>
                  <a:srgbClr val="FF6600"/>
                </a:solidFill>
                <a:latin typeface="Arial" panose="020B0604020202020204" pitchFamily="34" charset="0"/>
              </a:rPr>
              <a:t> </a:t>
            </a:r>
            <a:r>
              <a:rPr lang="it-IT" altLang="de-DE" sz="2000" dirty="0">
                <a:solidFill>
                  <a:srgbClr val="000066"/>
                </a:solidFill>
                <a:latin typeface="Arial" panose="020B0604020202020204" pitchFamily="34" charset="0"/>
              </a:rPr>
              <a:t>per la persona con </a:t>
            </a:r>
            <a:r>
              <a:rPr lang="it-IT" altLang="de-DE" sz="2000" dirty="0" err="1">
                <a:solidFill>
                  <a:srgbClr val="000066"/>
                </a:solidFill>
                <a:latin typeface="Arial" panose="020B0604020202020204" pitchFamily="34" charset="0"/>
              </a:rPr>
              <a:t>cronicitá</a:t>
            </a:r>
            <a:r>
              <a:rPr lang="it-IT" altLang="de-DE" sz="2000" dirty="0">
                <a:solidFill>
                  <a:srgbClr val="000066"/>
                </a:solidFill>
                <a:latin typeface="Arial" panose="020B0604020202020204" pitchFamily="34" charset="0"/>
              </a:rPr>
              <a:t>  </a:t>
            </a:r>
          </a:p>
        </p:txBody>
      </p:sp>
      <p:sp>
        <p:nvSpPr>
          <p:cNvPr id="13" name="Text Box 5">
            <a:extLst>
              <a:ext uri="{FF2B5EF4-FFF2-40B4-BE49-F238E27FC236}">
                <a16:creationId xmlns:a16="http://schemas.microsoft.com/office/drawing/2014/main" id="{2AEA5B57-290F-4797-A305-BDBEF0B5C4D4}"/>
              </a:ext>
            </a:extLst>
          </p:cNvPr>
          <p:cNvSpPr txBox="1">
            <a:spLocks noChangeArrowheads="1"/>
          </p:cNvSpPr>
          <p:nvPr/>
        </p:nvSpPr>
        <p:spPr bwMode="auto">
          <a:xfrm>
            <a:off x="6760425" y="1440656"/>
            <a:ext cx="5135506" cy="1384982"/>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de-DE" altLang="de-DE" dirty="0">
                <a:solidFill>
                  <a:schemeClr val="bg1"/>
                </a:solidFill>
              </a:rPr>
              <a:t> </a:t>
            </a:r>
            <a:r>
              <a:rPr lang="de-DE" altLang="de-DE" sz="2400" dirty="0" err="1">
                <a:solidFill>
                  <a:schemeClr val="bg1"/>
                </a:solidFill>
              </a:rPr>
              <a:t>Ritardare</a:t>
            </a:r>
            <a:r>
              <a:rPr lang="de-DE" altLang="de-DE" sz="2400" dirty="0">
                <a:solidFill>
                  <a:schemeClr val="bg1"/>
                </a:solidFill>
              </a:rPr>
              <a:t> </a:t>
            </a:r>
            <a:r>
              <a:rPr lang="de-DE" altLang="de-DE" sz="2400" dirty="0" err="1">
                <a:solidFill>
                  <a:schemeClr val="bg1"/>
                </a:solidFill>
              </a:rPr>
              <a:t>l‘insorgere</a:t>
            </a:r>
            <a:r>
              <a:rPr lang="de-DE" altLang="de-DE" sz="2400" dirty="0">
                <a:solidFill>
                  <a:schemeClr val="bg1"/>
                </a:solidFill>
              </a:rPr>
              <a:t> delle </a:t>
            </a:r>
            <a:r>
              <a:rPr lang="de-DE" altLang="de-DE" sz="2400" dirty="0" err="1">
                <a:solidFill>
                  <a:schemeClr val="bg1"/>
                </a:solidFill>
              </a:rPr>
              <a:t>cronicitá</a:t>
            </a:r>
            <a:r>
              <a:rPr lang="de-DE" altLang="de-DE" sz="2400" dirty="0">
                <a:solidFill>
                  <a:schemeClr val="bg1"/>
                </a:solidFill>
              </a:rPr>
              <a:t> </a:t>
            </a:r>
          </a:p>
          <a:p>
            <a:pPr eaLnBrk="1" hangingPunct="1">
              <a:spcBef>
                <a:spcPct val="50000"/>
              </a:spcBef>
              <a:buFontTx/>
              <a:buChar char="•"/>
            </a:pPr>
            <a:r>
              <a:rPr lang="de-DE" altLang="de-DE" sz="2400" dirty="0">
                <a:solidFill>
                  <a:schemeClr val="bg1"/>
                </a:solidFill>
              </a:rPr>
              <a:t> </a:t>
            </a:r>
            <a:r>
              <a:rPr lang="de-DE" altLang="de-DE" sz="2400" dirty="0" err="1">
                <a:solidFill>
                  <a:schemeClr val="bg1"/>
                </a:solidFill>
              </a:rPr>
              <a:t>Ritardare</a:t>
            </a:r>
            <a:r>
              <a:rPr lang="de-DE" altLang="de-DE" sz="2400" dirty="0">
                <a:solidFill>
                  <a:schemeClr val="bg1"/>
                </a:solidFill>
              </a:rPr>
              <a:t> </a:t>
            </a:r>
            <a:r>
              <a:rPr lang="de-DE" altLang="de-DE" sz="2400" dirty="0" err="1">
                <a:solidFill>
                  <a:schemeClr val="bg1"/>
                </a:solidFill>
              </a:rPr>
              <a:t>lo</a:t>
            </a:r>
            <a:r>
              <a:rPr lang="de-DE" altLang="de-DE" sz="2400" dirty="0">
                <a:solidFill>
                  <a:schemeClr val="bg1"/>
                </a:solidFill>
              </a:rPr>
              <a:t> </a:t>
            </a:r>
            <a:r>
              <a:rPr lang="de-DE" altLang="de-DE" sz="2400" dirty="0" err="1">
                <a:solidFill>
                  <a:schemeClr val="bg1"/>
                </a:solidFill>
              </a:rPr>
              <a:t>sviluppo</a:t>
            </a:r>
            <a:r>
              <a:rPr lang="de-DE" altLang="de-DE" sz="2400" dirty="0">
                <a:solidFill>
                  <a:schemeClr val="bg1"/>
                </a:solidFill>
              </a:rPr>
              <a:t> delle </a:t>
            </a:r>
            <a:r>
              <a:rPr lang="de-DE" altLang="de-DE" sz="2400" dirty="0" err="1">
                <a:solidFill>
                  <a:schemeClr val="bg1"/>
                </a:solidFill>
              </a:rPr>
              <a:t>complicanze</a:t>
            </a:r>
            <a:r>
              <a:rPr lang="de-DE" altLang="de-DE" sz="2400" dirty="0">
                <a:solidFill>
                  <a:schemeClr val="bg1"/>
                </a:solidFill>
              </a:rPr>
              <a:t> in </a:t>
            </a:r>
            <a:r>
              <a:rPr lang="de-DE" altLang="de-DE" sz="2400" dirty="0" err="1">
                <a:solidFill>
                  <a:schemeClr val="bg1"/>
                </a:solidFill>
              </a:rPr>
              <a:t>pazienti</a:t>
            </a:r>
            <a:r>
              <a:rPr lang="de-DE" altLang="de-DE" sz="2400" dirty="0">
                <a:solidFill>
                  <a:schemeClr val="bg1"/>
                </a:solidFill>
              </a:rPr>
              <a:t> </a:t>
            </a:r>
            <a:r>
              <a:rPr lang="de-DE" altLang="de-DE" sz="2400" dirty="0" err="1">
                <a:solidFill>
                  <a:schemeClr val="bg1"/>
                </a:solidFill>
              </a:rPr>
              <a:t>cronici</a:t>
            </a:r>
            <a:r>
              <a:rPr lang="de-DE" altLang="de-DE" sz="2400" dirty="0">
                <a:solidFill>
                  <a:schemeClr val="bg1"/>
                </a:solidFill>
              </a:rPr>
              <a:t> </a:t>
            </a:r>
          </a:p>
        </p:txBody>
      </p:sp>
    </p:spTree>
    <p:extLst>
      <p:ext uri="{BB962C8B-B14F-4D97-AF65-F5344CB8AC3E}">
        <p14:creationId xmlns:p14="http://schemas.microsoft.com/office/powerpoint/2010/main" val="28342691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4758"/>
                                        </p:tgtEl>
                                        <p:attrNameLst>
                                          <p:attrName>style.visibility</p:attrName>
                                        </p:attrNameLst>
                                      </p:cBhvr>
                                      <p:to>
                                        <p:strVal val="visible"/>
                                      </p:to>
                                    </p:set>
                                    <p:animEffect transition="in" filter="wipe(left)">
                                      <p:cBhvr>
                                        <p:cTn id="7" dur="1000"/>
                                        <p:tgtEl>
                                          <p:spTgt spid="747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755">
                                            <p:txEl>
                                              <p:pRg st="0" end="0"/>
                                            </p:txEl>
                                          </p:spTgt>
                                        </p:tgtEl>
                                        <p:attrNameLst>
                                          <p:attrName>style.visibility</p:attrName>
                                        </p:attrNameLst>
                                      </p:cBhvr>
                                      <p:to>
                                        <p:strVal val="visible"/>
                                      </p:to>
                                    </p:set>
                                    <p:animEffect transition="in" filter="wipe(left)">
                                      <p:cBhvr>
                                        <p:cTn id="12" dur="1000"/>
                                        <p:tgtEl>
                                          <p:spTgt spid="74755">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4757"/>
                                        </p:tgtEl>
                                        <p:attrNameLst>
                                          <p:attrName>style.visibility</p:attrName>
                                        </p:attrNameLst>
                                      </p:cBhvr>
                                      <p:to>
                                        <p:strVal val="visible"/>
                                      </p:to>
                                    </p:set>
                                    <p:animEffect transition="in" filter="wipe(left)">
                                      <p:cBhvr>
                                        <p:cTn id="15" dur="1000"/>
                                        <p:tgtEl>
                                          <p:spTgt spid="747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1000"/>
                                        <p:tgtEl>
                                          <p:spTgt spid="12">
                                            <p:txEl>
                                              <p:pRg st="0" end="0"/>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P spid="74757" grpId="0" animBg="1"/>
      <p:bldP spid="74758" grpId="0" animBg="1"/>
      <p:bldP spid="12" grpId="0" build="p"/>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3">
            <a:extLst>
              <a:ext uri="{FF2B5EF4-FFF2-40B4-BE49-F238E27FC236}">
                <a16:creationId xmlns:a16="http://schemas.microsoft.com/office/drawing/2014/main" id="{803FBA2C-9142-42E4-A573-B0B2B79E6FD6}"/>
              </a:ext>
            </a:extLst>
          </p:cNvPr>
          <p:cNvSpPr>
            <a:spLocks/>
          </p:cNvSpPr>
          <p:nvPr/>
        </p:nvSpPr>
        <p:spPr bwMode="auto">
          <a:xfrm>
            <a:off x="612990" y="4088812"/>
            <a:ext cx="493505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36" tIns="54418" rIns="108836" bIns="54418"/>
          <a:lstStyle>
            <a:lvl1pPr marL="271463" indent="-271463"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nSpc>
                <a:spcPct val="90000"/>
              </a:lnSpc>
              <a:spcBef>
                <a:spcPts val="1188"/>
              </a:spcBef>
              <a:buFont typeface="Arial" panose="020B0604020202020204" pitchFamily="34" charset="0"/>
              <a:buChar char="•"/>
            </a:pPr>
            <a:r>
              <a:rPr lang="it-IT" sz="2000" dirty="0">
                <a:solidFill>
                  <a:srgbClr val="000066"/>
                </a:solidFill>
              </a:rPr>
              <a:t>Implementazione di una </a:t>
            </a:r>
            <a:r>
              <a:rPr lang="it-IT" sz="2000" b="1" dirty="0">
                <a:solidFill>
                  <a:srgbClr val="FF6600"/>
                </a:solidFill>
              </a:rPr>
              <a:t>rete di servizi integrati (domicilio-territorio-ospedale), </a:t>
            </a:r>
            <a:r>
              <a:rPr lang="it-IT" sz="2000" dirty="0">
                <a:solidFill>
                  <a:srgbClr val="000066"/>
                </a:solidFill>
              </a:rPr>
              <a:t>che parte dalle esigenze dei pazienti affetti da patologie croniche e delle loro famiglie</a:t>
            </a:r>
            <a:endParaRPr lang="de-DE" altLang="de-DE" sz="2000" dirty="0">
              <a:solidFill>
                <a:srgbClr val="000066"/>
              </a:solidFill>
            </a:endParaRPr>
          </a:p>
        </p:txBody>
      </p:sp>
      <p:sp>
        <p:nvSpPr>
          <p:cNvPr id="70662" name="AutoShape 6">
            <a:extLst>
              <a:ext uri="{FF2B5EF4-FFF2-40B4-BE49-F238E27FC236}">
                <a16:creationId xmlns:a16="http://schemas.microsoft.com/office/drawing/2014/main" id="{F3721EAD-79F5-4B0E-A2EF-65768009FAC0}"/>
              </a:ext>
            </a:extLst>
          </p:cNvPr>
          <p:cNvSpPr>
            <a:spLocks noChangeArrowheads="1"/>
          </p:cNvSpPr>
          <p:nvPr/>
        </p:nvSpPr>
        <p:spPr bwMode="auto">
          <a:xfrm>
            <a:off x="5678354" y="2482262"/>
            <a:ext cx="457200" cy="1606550"/>
          </a:xfrm>
          <a:prstGeom prst="rightArrow">
            <a:avLst>
              <a:gd name="adj1" fmla="val 50000"/>
              <a:gd name="adj2" fmla="val 25000"/>
            </a:avLst>
          </a:prstGeom>
          <a:solidFill>
            <a:srgbClr val="FF6600"/>
          </a:solidFill>
          <a:ln w="9525">
            <a:solidFill>
              <a:srgbClr val="FF6600"/>
            </a:solidFill>
            <a:miter lim="800000"/>
            <a:headEnd/>
            <a:tailEnd/>
          </a:ln>
        </p:spPr>
        <p:txBody>
          <a:bodyPr wrap="none" anchor="ctr"/>
          <a:lstStyle>
            <a:lvl1pPr eaLnBrk="0" hangingPunct="0">
              <a:defRPr sz="2100">
                <a:solidFill>
                  <a:schemeClr val="tx1"/>
                </a:solidFill>
                <a:latin typeface="Arial" panose="020B0604020202020204" pitchFamily="34" charset="0"/>
                <a:cs typeface="Arial" panose="020B0604020202020204" pitchFamily="34" charset="0"/>
              </a:defRPr>
            </a:lvl1pPr>
            <a:lvl2pPr marL="742950" indent="-285750" eaLnBrk="0" hangingPunct="0">
              <a:defRPr sz="2100">
                <a:solidFill>
                  <a:schemeClr val="tx1"/>
                </a:solidFill>
                <a:latin typeface="Arial" panose="020B0604020202020204" pitchFamily="34" charset="0"/>
                <a:cs typeface="Arial" panose="020B0604020202020204" pitchFamily="34" charset="0"/>
              </a:defRPr>
            </a:lvl2pPr>
            <a:lvl3pPr marL="1143000" indent="-228600" eaLnBrk="0" hangingPunct="0">
              <a:defRPr sz="2100">
                <a:solidFill>
                  <a:schemeClr val="tx1"/>
                </a:solidFill>
                <a:latin typeface="Arial" panose="020B0604020202020204" pitchFamily="34" charset="0"/>
                <a:cs typeface="Arial" panose="020B0604020202020204" pitchFamily="34" charset="0"/>
              </a:defRPr>
            </a:lvl3pPr>
            <a:lvl4pPr marL="1600200" indent="-228600" eaLnBrk="0" hangingPunct="0">
              <a:defRPr sz="2100">
                <a:solidFill>
                  <a:schemeClr val="tx1"/>
                </a:solidFill>
                <a:latin typeface="Arial" panose="020B0604020202020204" pitchFamily="34" charset="0"/>
                <a:cs typeface="Arial" panose="020B0604020202020204" pitchFamily="34" charset="0"/>
              </a:defRPr>
            </a:lvl4pPr>
            <a:lvl5pPr marL="2057400" indent="-228600" eaLnBrk="0" hangingPunct="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endParaRPr lang="it-IT" altLang="de-DE"/>
          </a:p>
        </p:txBody>
      </p:sp>
      <p:sp>
        <p:nvSpPr>
          <p:cNvPr id="70664" name="Text Box 8">
            <a:extLst>
              <a:ext uri="{FF2B5EF4-FFF2-40B4-BE49-F238E27FC236}">
                <a16:creationId xmlns:a16="http://schemas.microsoft.com/office/drawing/2014/main" id="{496C23CB-60FB-4766-A86C-6BBC85FC31B3}"/>
              </a:ext>
            </a:extLst>
          </p:cNvPr>
          <p:cNvSpPr txBox="1">
            <a:spLocks noChangeArrowheads="1"/>
          </p:cNvSpPr>
          <p:nvPr/>
        </p:nvSpPr>
        <p:spPr bwMode="auto">
          <a:xfrm>
            <a:off x="6575461" y="4181404"/>
            <a:ext cx="5264114" cy="1338816"/>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de-DE" altLang="de-DE" sz="1800" dirty="0">
                <a:solidFill>
                  <a:schemeClr val="bg1"/>
                </a:solidFill>
              </a:rPr>
              <a:t> </a:t>
            </a:r>
            <a:r>
              <a:rPr lang="de-DE" altLang="de-DE" sz="1800" dirty="0" err="1">
                <a:solidFill>
                  <a:schemeClr val="bg1"/>
                </a:solidFill>
              </a:rPr>
              <a:t>Sviluppo</a:t>
            </a:r>
            <a:r>
              <a:rPr lang="de-DE" altLang="de-DE" sz="1800" dirty="0">
                <a:solidFill>
                  <a:schemeClr val="bg1"/>
                </a:solidFill>
              </a:rPr>
              <a:t> </a:t>
            </a:r>
            <a:r>
              <a:rPr lang="de-DE" altLang="de-DE" sz="1800" dirty="0" err="1">
                <a:solidFill>
                  <a:schemeClr val="bg1"/>
                </a:solidFill>
              </a:rPr>
              <a:t>dell‘assistenza</a:t>
            </a:r>
            <a:r>
              <a:rPr lang="de-DE" altLang="de-DE" sz="1800" dirty="0">
                <a:solidFill>
                  <a:schemeClr val="bg1"/>
                </a:solidFill>
              </a:rPr>
              <a:t> territoriale e </a:t>
            </a:r>
            <a:r>
              <a:rPr lang="de-DE" altLang="de-DE" sz="1800" dirty="0" err="1">
                <a:solidFill>
                  <a:schemeClr val="bg1"/>
                </a:solidFill>
              </a:rPr>
              <a:t>maggiore</a:t>
            </a:r>
            <a:r>
              <a:rPr lang="de-DE" altLang="de-DE" sz="1800" dirty="0">
                <a:solidFill>
                  <a:schemeClr val="bg1"/>
                </a:solidFill>
              </a:rPr>
              <a:t> </a:t>
            </a:r>
            <a:r>
              <a:rPr lang="de-DE" altLang="de-DE" sz="1800" dirty="0" err="1">
                <a:solidFill>
                  <a:schemeClr val="bg1"/>
                </a:solidFill>
              </a:rPr>
              <a:t>integrazione</a:t>
            </a:r>
            <a:r>
              <a:rPr lang="de-DE" altLang="de-DE" sz="1800" dirty="0">
                <a:solidFill>
                  <a:schemeClr val="bg1"/>
                </a:solidFill>
              </a:rPr>
              <a:t> </a:t>
            </a:r>
            <a:r>
              <a:rPr lang="de-DE" altLang="de-DE" sz="1800" dirty="0" err="1">
                <a:solidFill>
                  <a:schemeClr val="bg1"/>
                </a:solidFill>
              </a:rPr>
              <a:t>socio-sanitaria</a:t>
            </a:r>
            <a:r>
              <a:rPr lang="de-DE" altLang="de-DE" sz="1800" dirty="0">
                <a:solidFill>
                  <a:schemeClr val="bg1"/>
                </a:solidFill>
              </a:rPr>
              <a:t> </a:t>
            </a:r>
            <a:r>
              <a:rPr lang="de-DE" altLang="de-DE" sz="1800" dirty="0" err="1">
                <a:solidFill>
                  <a:schemeClr val="bg1"/>
                </a:solidFill>
              </a:rPr>
              <a:t>nell‘offerta</a:t>
            </a:r>
            <a:endParaRPr lang="de-DE" altLang="de-DE" sz="1800" dirty="0">
              <a:solidFill>
                <a:schemeClr val="bg1"/>
              </a:solidFill>
            </a:endParaRPr>
          </a:p>
          <a:p>
            <a:pPr eaLnBrk="1" hangingPunct="1">
              <a:spcBef>
                <a:spcPct val="50000"/>
              </a:spcBef>
              <a:buFontTx/>
              <a:buChar char="•"/>
            </a:pPr>
            <a:r>
              <a:rPr lang="de-DE" altLang="de-DE" sz="1800" dirty="0">
                <a:solidFill>
                  <a:schemeClr val="bg1"/>
                </a:solidFill>
              </a:rPr>
              <a:t> </a:t>
            </a:r>
            <a:r>
              <a:rPr lang="de-DE" altLang="de-DE" sz="1800" dirty="0" err="1">
                <a:solidFill>
                  <a:schemeClr val="bg1"/>
                </a:solidFill>
              </a:rPr>
              <a:t>Sviluppo</a:t>
            </a:r>
            <a:r>
              <a:rPr lang="de-DE" altLang="de-DE" sz="1800" dirty="0">
                <a:solidFill>
                  <a:schemeClr val="bg1"/>
                </a:solidFill>
              </a:rPr>
              <a:t> di </a:t>
            </a:r>
            <a:r>
              <a:rPr lang="de-DE" altLang="de-DE" sz="1800" dirty="0" err="1">
                <a:solidFill>
                  <a:schemeClr val="bg1"/>
                </a:solidFill>
              </a:rPr>
              <a:t>strutture</a:t>
            </a:r>
            <a:r>
              <a:rPr lang="de-DE" altLang="de-DE" sz="1800" dirty="0">
                <a:solidFill>
                  <a:schemeClr val="bg1"/>
                </a:solidFill>
              </a:rPr>
              <a:t> </a:t>
            </a:r>
            <a:r>
              <a:rPr lang="de-DE" altLang="de-DE" sz="1800" dirty="0" err="1">
                <a:solidFill>
                  <a:schemeClr val="bg1"/>
                </a:solidFill>
              </a:rPr>
              <a:t>intermedie</a:t>
            </a:r>
            <a:r>
              <a:rPr lang="de-DE" altLang="de-DE" sz="1800" dirty="0">
                <a:solidFill>
                  <a:schemeClr val="bg1"/>
                </a:solidFill>
              </a:rPr>
              <a:t> </a:t>
            </a:r>
            <a:r>
              <a:rPr lang="de-DE" altLang="de-DE" sz="1800" dirty="0" err="1">
                <a:solidFill>
                  <a:schemeClr val="bg1"/>
                </a:solidFill>
              </a:rPr>
              <a:t>graduate</a:t>
            </a:r>
            <a:r>
              <a:rPr lang="de-DE" altLang="de-DE" sz="1800" dirty="0">
                <a:solidFill>
                  <a:schemeClr val="bg1"/>
                </a:solidFill>
              </a:rPr>
              <a:t> per </a:t>
            </a:r>
            <a:r>
              <a:rPr lang="de-DE" altLang="de-DE" sz="1800" dirty="0" err="1">
                <a:solidFill>
                  <a:schemeClr val="bg1"/>
                </a:solidFill>
              </a:rPr>
              <a:t>intensità</a:t>
            </a:r>
            <a:r>
              <a:rPr lang="de-DE" altLang="de-DE" sz="1800" dirty="0">
                <a:solidFill>
                  <a:schemeClr val="bg1"/>
                </a:solidFill>
              </a:rPr>
              <a:t>  (</a:t>
            </a:r>
            <a:r>
              <a:rPr lang="de-DE" altLang="de-DE" sz="1800" b="1" dirty="0" err="1">
                <a:solidFill>
                  <a:schemeClr val="bg1"/>
                </a:solidFill>
              </a:rPr>
              <a:t>posti</a:t>
            </a:r>
            <a:r>
              <a:rPr lang="de-DE" altLang="de-DE" sz="1800" b="1" dirty="0">
                <a:solidFill>
                  <a:schemeClr val="bg1"/>
                </a:solidFill>
              </a:rPr>
              <a:t> </a:t>
            </a:r>
            <a:r>
              <a:rPr lang="de-DE" altLang="de-DE" sz="1800" b="1" dirty="0" err="1">
                <a:solidFill>
                  <a:schemeClr val="bg1"/>
                </a:solidFill>
              </a:rPr>
              <a:t>letto</a:t>
            </a:r>
            <a:r>
              <a:rPr lang="de-DE" altLang="de-DE" sz="1800" b="1" dirty="0">
                <a:solidFill>
                  <a:schemeClr val="bg1"/>
                </a:solidFill>
              </a:rPr>
              <a:t> </a:t>
            </a:r>
            <a:r>
              <a:rPr lang="de-DE" altLang="de-DE" sz="1800" b="1" dirty="0" err="1">
                <a:solidFill>
                  <a:schemeClr val="bg1"/>
                </a:solidFill>
              </a:rPr>
              <a:t>intermedi</a:t>
            </a:r>
            <a:r>
              <a:rPr lang="de-DE" altLang="de-DE" sz="1800" dirty="0">
                <a:solidFill>
                  <a:schemeClr val="bg1"/>
                </a:solidFill>
              </a:rPr>
              <a:t>)</a:t>
            </a:r>
          </a:p>
        </p:txBody>
      </p:sp>
      <p:sp>
        <p:nvSpPr>
          <p:cNvPr id="14" name="Rectangle 3">
            <a:extLst>
              <a:ext uri="{FF2B5EF4-FFF2-40B4-BE49-F238E27FC236}">
                <a16:creationId xmlns:a16="http://schemas.microsoft.com/office/drawing/2014/main" id="{F6B08E34-A252-4475-9160-DF7FE5734639}"/>
              </a:ext>
            </a:extLst>
          </p:cNvPr>
          <p:cNvSpPr>
            <a:spLocks/>
          </p:cNvSpPr>
          <p:nvPr/>
        </p:nvSpPr>
        <p:spPr bwMode="auto">
          <a:xfrm>
            <a:off x="612990" y="1419118"/>
            <a:ext cx="5037351" cy="159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9" tIns="54414" rIns="108829" bIns="54414"/>
          <a:lstStyle>
            <a:lvl1pPr marL="271463" indent="-271463"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spcBef>
                <a:spcPct val="70000"/>
              </a:spcBef>
              <a:buFont typeface="Arial" panose="020B0604020202020204" pitchFamily="34" charset="0"/>
              <a:buChar char="•"/>
            </a:pPr>
            <a:r>
              <a:rPr lang="de-DE" sz="2000" dirty="0">
                <a:solidFill>
                  <a:srgbClr val="000066"/>
                </a:solidFill>
              </a:rPr>
              <a:t>Umsetzung eines </a:t>
            </a:r>
            <a:r>
              <a:rPr lang="de-DE" sz="2000" b="1" dirty="0">
                <a:solidFill>
                  <a:srgbClr val="FF6600"/>
                </a:solidFill>
              </a:rPr>
              <a:t>Netzwerkes von integrierten Diensten (Krankenhaus-Wohnortnähe-Zuhause) </a:t>
            </a:r>
            <a:r>
              <a:rPr lang="de-DE" sz="2000" dirty="0">
                <a:solidFill>
                  <a:srgbClr val="000066"/>
                </a:solidFill>
              </a:rPr>
              <a:t>ausgerichtet auf die Bedürfnissen von chronisch Kranken und ihren Familien.</a:t>
            </a:r>
            <a:endParaRPr lang="de-DE" altLang="de-DE" sz="2000" dirty="0">
              <a:solidFill>
                <a:srgbClr val="000066"/>
              </a:solidFill>
            </a:endParaRPr>
          </a:p>
        </p:txBody>
      </p:sp>
      <p:sp>
        <p:nvSpPr>
          <p:cNvPr id="15" name="Text Box 8">
            <a:extLst>
              <a:ext uri="{FF2B5EF4-FFF2-40B4-BE49-F238E27FC236}">
                <a16:creationId xmlns:a16="http://schemas.microsoft.com/office/drawing/2014/main" id="{C8352897-189D-47EA-A28F-3BD41711C984}"/>
              </a:ext>
            </a:extLst>
          </p:cNvPr>
          <p:cNvSpPr txBox="1">
            <a:spLocks noChangeArrowheads="1"/>
          </p:cNvSpPr>
          <p:nvPr/>
        </p:nvSpPr>
        <p:spPr bwMode="auto">
          <a:xfrm>
            <a:off x="6575461" y="1393233"/>
            <a:ext cx="5111714" cy="1809708"/>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spcBef>
                <a:spcPct val="20000"/>
              </a:spcBef>
              <a:buFontTx/>
              <a:buChar char="•"/>
            </a:pPr>
            <a:r>
              <a:rPr lang="de-DE" altLang="de-DE" sz="1800" dirty="0">
                <a:solidFill>
                  <a:schemeClr val="bg1"/>
                </a:solidFill>
              </a:rPr>
              <a:t> Weiterentwicklung der territorialen Betreuung und einer größeren sozio-sanitären Integration des Angebots  </a:t>
            </a:r>
          </a:p>
          <a:p>
            <a:pPr eaLnBrk="1" hangingPunct="1">
              <a:spcBef>
                <a:spcPct val="20000"/>
              </a:spcBef>
              <a:buFontTx/>
              <a:buChar char="•"/>
            </a:pPr>
            <a:r>
              <a:rPr lang="de-DE" altLang="de-DE" sz="1800" dirty="0">
                <a:solidFill>
                  <a:schemeClr val="bg1"/>
                </a:solidFill>
              </a:rPr>
              <a:t> Einführung von Zwischenstrukturen, die nach  Intensität der Behandlung und Betreuung unterteilt sind (</a:t>
            </a:r>
            <a:r>
              <a:rPr lang="it-IT" sz="1800" b="1" dirty="0" err="1">
                <a:solidFill>
                  <a:schemeClr val="bg1"/>
                </a:solidFill>
              </a:rPr>
              <a:t>Übergangsbetten</a:t>
            </a:r>
            <a:r>
              <a:rPr lang="it-IT" sz="1800" b="1" dirty="0">
                <a:solidFill>
                  <a:schemeClr val="bg1"/>
                </a:solidFill>
              </a:rPr>
              <a:t>)</a:t>
            </a:r>
            <a:endParaRPr lang="de-DE" altLang="de-DE" sz="1800" b="1" dirty="0">
              <a:solidFill>
                <a:schemeClr val="bg1"/>
              </a:solidFill>
            </a:endParaRPr>
          </a:p>
        </p:txBody>
      </p:sp>
      <p:sp>
        <p:nvSpPr>
          <p:cNvPr id="16" name="Rectangle 2">
            <a:extLst>
              <a:ext uri="{FF2B5EF4-FFF2-40B4-BE49-F238E27FC236}">
                <a16:creationId xmlns:a16="http://schemas.microsoft.com/office/drawing/2014/main" id="{CAFD1C7C-F1A9-4FE4-97D5-0B04C92B1EC1}"/>
              </a:ext>
            </a:extLst>
          </p:cNvPr>
          <p:cNvSpPr txBox="1">
            <a:spLocks/>
          </p:cNvSpPr>
          <p:nvPr/>
        </p:nvSpPr>
        <p:spPr bwMode="auto">
          <a:xfrm>
            <a:off x="501967" y="-3176"/>
            <a:ext cx="12010073" cy="981969"/>
          </a:xfrm>
          <a:prstGeom prst="rect">
            <a:avLst/>
          </a:prstGeom>
          <a:noFill/>
          <a:ln w="9525">
            <a:noFill/>
            <a:miter lim="800000"/>
            <a:headEnd/>
            <a:tailEnd/>
          </a:ln>
        </p:spPr>
        <p:txBody>
          <a:bodyPr vert="horz" wrap="square" lIns="108829" tIns="54414" rIns="108829" bIns="54414" numCol="1" anchor="ctr" anchorCtr="0" compatLnSpc="1">
            <a:prstTxWarp prst="textNoShape">
              <a:avLst/>
            </a:prstTxWarp>
          </a:bodyPr>
          <a:lstStyle>
            <a:lvl1pPr algn="l" defTabSz="1089025" rtl="0" eaLnBrk="0" fontAlgn="base" hangingPunct="0">
              <a:lnSpc>
                <a:spcPct val="90000"/>
              </a:lnSpc>
              <a:spcBef>
                <a:spcPct val="0"/>
              </a:spcBef>
              <a:spcAft>
                <a:spcPct val="0"/>
              </a:spcAft>
              <a:defRPr sz="5200" kern="1200">
                <a:solidFill>
                  <a:schemeClr val="tx1"/>
                </a:solidFill>
                <a:latin typeface="+mj-lt"/>
                <a:ea typeface="+mj-ea"/>
                <a:cs typeface="+mj-cs"/>
              </a:defRPr>
            </a:lvl1pPr>
            <a:lvl2pPr algn="l" defTabSz="1089025" rtl="0" eaLnBrk="0" fontAlgn="base" hangingPunct="0">
              <a:lnSpc>
                <a:spcPct val="90000"/>
              </a:lnSpc>
              <a:spcBef>
                <a:spcPct val="0"/>
              </a:spcBef>
              <a:spcAft>
                <a:spcPct val="0"/>
              </a:spcAft>
              <a:defRPr sz="5200">
                <a:solidFill>
                  <a:schemeClr val="tx1"/>
                </a:solidFill>
                <a:latin typeface="Calibri Light" pitchFamily="34" charset="0"/>
              </a:defRPr>
            </a:lvl2pPr>
            <a:lvl3pPr algn="l" defTabSz="1089025" rtl="0" eaLnBrk="0" fontAlgn="base" hangingPunct="0">
              <a:lnSpc>
                <a:spcPct val="90000"/>
              </a:lnSpc>
              <a:spcBef>
                <a:spcPct val="0"/>
              </a:spcBef>
              <a:spcAft>
                <a:spcPct val="0"/>
              </a:spcAft>
              <a:defRPr sz="5200">
                <a:solidFill>
                  <a:schemeClr val="tx1"/>
                </a:solidFill>
                <a:latin typeface="Calibri Light" pitchFamily="34" charset="0"/>
              </a:defRPr>
            </a:lvl3pPr>
            <a:lvl4pPr algn="l" defTabSz="1089025" rtl="0" eaLnBrk="0" fontAlgn="base" hangingPunct="0">
              <a:lnSpc>
                <a:spcPct val="90000"/>
              </a:lnSpc>
              <a:spcBef>
                <a:spcPct val="0"/>
              </a:spcBef>
              <a:spcAft>
                <a:spcPct val="0"/>
              </a:spcAft>
              <a:defRPr sz="5200">
                <a:solidFill>
                  <a:schemeClr val="tx1"/>
                </a:solidFill>
                <a:latin typeface="Calibri Light" pitchFamily="34" charset="0"/>
              </a:defRPr>
            </a:lvl4pPr>
            <a:lvl5pPr algn="l" defTabSz="1089025" rtl="0" eaLnBrk="0" fontAlgn="base" hangingPunct="0">
              <a:lnSpc>
                <a:spcPct val="90000"/>
              </a:lnSpc>
              <a:spcBef>
                <a:spcPct val="0"/>
              </a:spcBef>
              <a:spcAft>
                <a:spcPct val="0"/>
              </a:spcAft>
              <a:defRPr sz="52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defTabSz="1201738">
              <a:lnSpc>
                <a:spcPct val="135000"/>
              </a:lnSpc>
              <a:spcBef>
                <a:spcPct val="20000"/>
              </a:spcBef>
            </a:pPr>
            <a:r>
              <a:rPr lang="de-DE" altLang="de-DE" sz="3700" dirty="0">
                <a:solidFill>
                  <a:srgbClr val="000066"/>
                </a:solidFill>
                <a:latin typeface="Fira Sans Hair"/>
              </a:rPr>
              <a:t>Die Prioritäten im Gesundheitswesen / </a:t>
            </a:r>
            <a:r>
              <a:rPr lang="it-IT" altLang="de-DE" sz="3700" i="1" dirty="0">
                <a:solidFill>
                  <a:srgbClr val="000066"/>
                </a:solidFill>
                <a:latin typeface="Fira Sans Hair"/>
              </a:rPr>
              <a:t>Priorità in Sanità</a:t>
            </a:r>
            <a:endParaRPr lang="it-IT" altLang="de-DE" sz="3700" dirty="0">
              <a:solidFill>
                <a:srgbClr val="000066"/>
              </a:solidFill>
              <a:latin typeface="Fira Sans Hair"/>
            </a:endParaRPr>
          </a:p>
        </p:txBody>
      </p:sp>
    </p:spTree>
    <p:extLst>
      <p:ext uri="{BB962C8B-B14F-4D97-AF65-F5344CB8AC3E}">
        <p14:creationId xmlns:p14="http://schemas.microsoft.com/office/powerpoint/2010/main" val="680697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0662"/>
                                        </p:tgtEl>
                                        <p:attrNameLst>
                                          <p:attrName>style.visibility</p:attrName>
                                        </p:attrNameLst>
                                      </p:cBhvr>
                                      <p:to>
                                        <p:strVal val="visible"/>
                                      </p:to>
                                    </p:set>
                                    <p:animEffect transition="in" filter="wipe(left)">
                                      <p:cBhvr>
                                        <p:cTn id="7" dur="1000"/>
                                        <p:tgtEl>
                                          <p:spTgt spid="706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660"/>
                                        </p:tgtEl>
                                        <p:attrNameLst>
                                          <p:attrName>style.visibility</p:attrName>
                                        </p:attrNameLst>
                                      </p:cBhvr>
                                      <p:to>
                                        <p:strVal val="visible"/>
                                      </p:to>
                                    </p:set>
                                    <p:animEffect transition="in" filter="wipe(left)">
                                      <p:cBhvr>
                                        <p:cTn id="12" dur="1000"/>
                                        <p:tgtEl>
                                          <p:spTgt spid="7066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0664"/>
                                        </p:tgtEl>
                                        <p:attrNameLst>
                                          <p:attrName>style.visibility</p:attrName>
                                        </p:attrNameLst>
                                      </p:cBhvr>
                                      <p:to>
                                        <p:strVal val="visible"/>
                                      </p:to>
                                    </p:set>
                                    <p:animEffect transition="in" filter="wipe(left)">
                                      <p:cBhvr>
                                        <p:cTn id="15" dur="1000"/>
                                        <p:tgtEl>
                                          <p:spTgt spid="7066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P spid="70662" grpId="0" animBg="1"/>
      <p:bldP spid="70664" grpId="0" animBg="1"/>
      <p:bldP spid="14"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3">
            <a:extLst>
              <a:ext uri="{FF2B5EF4-FFF2-40B4-BE49-F238E27FC236}">
                <a16:creationId xmlns:a16="http://schemas.microsoft.com/office/drawing/2014/main" id="{803FBA2C-9142-42E4-A573-B0B2B79E6FD6}"/>
              </a:ext>
            </a:extLst>
          </p:cNvPr>
          <p:cNvSpPr>
            <a:spLocks/>
          </p:cNvSpPr>
          <p:nvPr/>
        </p:nvSpPr>
        <p:spPr bwMode="auto">
          <a:xfrm>
            <a:off x="612990" y="4088811"/>
            <a:ext cx="8298535" cy="325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36" tIns="54418" rIns="108836" bIns="54418"/>
          <a:lstStyle>
            <a:lvl1pPr marL="271463" indent="-271463"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endParaRPr lang="de-DE" dirty="0"/>
          </a:p>
        </p:txBody>
      </p:sp>
      <p:sp>
        <p:nvSpPr>
          <p:cNvPr id="70662" name="AutoShape 6">
            <a:extLst>
              <a:ext uri="{FF2B5EF4-FFF2-40B4-BE49-F238E27FC236}">
                <a16:creationId xmlns:a16="http://schemas.microsoft.com/office/drawing/2014/main" id="{F3721EAD-79F5-4B0E-A2EF-65768009FAC0}"/>
              </a:ext>
            </a:extLst>
          </p:cNvPr>
          <p:cNvSpPr>
            <a:spLocks noChangeArrowheads="1"/>
          </p:cNvSpPr>
          <p:nvPr/>
        </p:nvSpPr>
        <p:spPr bwMode="auto">
          <a:xfrm>
            <a:off x="5678354" y="2482262"/>
            <a:ext cx="457200" cy="1606550"/>
          </a:xfrm>
          <a:prstGeom prst="rightArrow">
            <a:avLst>
              <a:gd name="adj1" fmla="val 50000"/>
              <a:gd name="adj2" fmla="val 25000"/>
            </a:avLst>
          </a:prstGeom>
          <a:solidFill>
            <a:srgbClr val="FF6600"/>
          </a:solidFill>
          <a:ln w="9525">
            <a:solidFill>
              <a:srgbClr val="FF6600"/>
            </a:solidFill>
            <a:miter lim="800000"/>
            <a:headEnd/>
            <a:tailEnd/>
          </a:ln>
        </p:spPr>
        <p:txBody>
          <a:bodyPr wrap="none" anchor="ctr"/>
          <a:lstStyle>
            <a:lvl1pPr eaLnBrk="0" hangingPunct="0">
              <a:defRPr sz="2100">
                <a:solidFill>
                  <a:schemeClr val="tx1"/>
                </a:solidFill>
                <a:latin typeface="Arial" panose="020B0604020202020204" pitchFamily="34" charset="0"/>
                <a:cs typeface="Arial" panose="020B0604020202020204" pitchFamily="34" charset="0"/>
              </a:defRPr>
            </a:lvl1pPr>
            <a:lvl2pPr marL="742950" indent="-285750" eaLnBrk="0" hangingPunct="0">
              <a:defRPr sz="2100">
                <a:solidFill>
                  <a:schemeClr val="tx1"/>
                </a:solidFill>
                <a:latin typeface="Arial" panose="020B0604020202020204" pitchFamily="34" charset="0"/>
                <a:cs typeface="Arial" panose="020B0604020202020204" pitchFamily="34" charset="0"/>
              </a:defRPr>
            </a:lvl2pPr>
            <a:lvl3pPr marL="1143000" indent="-228600" eaLnBrk="0" hangingPunct="0">
              <a:defRPr sz="2100">
                <a:solidFill>
                  <a:schemeClr val="tx1"/>
                </a:solidFill>
                <a:latin typeface="Arial" panose="020B0604020202020204" pitchFamily="34" charset="0"/>
                <a:cs typeface="Arial" panose="020B0604020202020204" pitchFamily="34" charset="0"/>
              </a:defRPr>
            </a:lvl3pPr>
            <a:lvl4pPr marL="1600200" indent="-228600" eaLnBrk="0" hangingPunct="0">
              <a:defRPr sz="2100">
                <a:solidFill>
                  <a:schemeClr val="tx1"/>
                </a:solidFill>
                <a:latin typeface="Arial" panose="020B0604020202020204" pitchFamily="34" charset="0"/>
                <a:cs typeface="Arial" panose="020B0604020202020204" pitchFamily="34" charset="0"/>
              </a:defRPr>
            </a:lvl4pPr>
            <a:lvl5pPr marL="2057400" indent="-228600" eaLnBrk="0" hangingPunct="0">
              <a:defRPr sz="21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endParaRPr lang="it-IT" altLang="de-DE"/>
          </a:p>
        </p:txBody>
      </p:sp>
      <p:sp>
        <p:nvSpPr>
          <p:cNvPr id="70664" name="Text Box 8">
            <a:extLst>
              <a:ext uri="{FF2B5EF4-FFF2-40B4-BE49-F238E27FC236}">
                <a16:creationId xmlns:a16="http://schemas.microsoft.com/office/drawing/2014/main" id="{496C23CB-60FB-4766-A86C-6BBC85FC31B3}"/>
              </a:ext>
            </a:extLst>
          </p:cNvPr>
          <p:cNvSpPr txBox="1">
            <a:spLocks noChangeArrowheads="1"/>
          </p:cNvSpPr>
          <p:nvPr/>
        </p:nvSpPr>
        <p:spPr bwMode="auto">
          <a:xfrm>
            <a:off x="6575461" y="3993531"/>
            <a:ext cx="5264114" cy="1569648"/>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it-IT" altLang="de-DE" sz="2400" dirty="0">
                <a:solidFill>
                  <a:schemeClr val="bg1"/>
                </a:solidFill>
              </a:rPr>
              <a:t>Particolare attenzione va posta all’affinamento delle prestazioni complesse/d’eccellenza (es. oncologia).</a:t>
            </a:r>
            <a:endParaRPr lang="de-DE" altLang="de-DE" sz="2400" dirty="0">
              <a:solidFill>
                <a:schemeClr val="bg1"/>
              </a:solidFill>
            </a:endParaRPr>
          </a:p>
        </p:txBody>
      </p:sp>
      <p:sp>
        <p:nvSpPr>
          <p:cNvPr id="14" name="Rectangle 3">
            <a:extLst>
              <a:ext uri="{FF2B5EF4-FFF2-40B4-BE49-F238E27FC236}">
                <a16:creationId xmlns:a16="http://schemas.microsoft.com/office/drawing/2014/main" id="{F6B08E34-A252-4475-9160-DF7FE5734639}"/>
              </a:ext>
            </a:extLst>
          </p:cNvPr>
          <p:cNvSpPr>
            <a:spLocks/>
          </p:cNvSpPr>
          <p:nvPr/>
        </p:nvSpPr>
        <p:spPr bwMode="auto">
          <a:xfrm>
            <a:off x="612990" y="1419118"/>
            <a:ext cx="5037351" cy="182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9" tIns="54414" rIns="108829" bIns="54414"/>
          <a:lstStyle>
            <a:lvl1pPr marL="271463" indent="-271463"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spcBef>
                <a:spcPct val="70000"/>
              </a:spcBef>
              <a:buFont typeface="Arial" panose="020B0604020202020204" pitchFamily="34" charset="0"/>
              <a:buChar char="•"/>
            </a:pPr>
            <a:r>
              <a:rPr lang="de-DE" sz="2400" dirty="0">
                <a:solidFill>
                  <a:srgbClr val="000066"/>
                </a:solidFill>
              </a:rPr>
              <a:t>Umsetzung eines </a:t>
            </a:r>
            <a:r>
              <a:rPr lang="de-DE" sz="2400" b="1" dirty="0">
                <a:solidFill>
                  <a:srgbClr val="FF6600"/>
                </a:solidFill>
              </a:rPr>
              <a:t>mehrstufigen Betreuungssystem</a:t>
            </a:r>
            <a:r>
              <a:rPr lang="de-DE" sz="2400" dirty="0">
                <a:solidFill>
                  <a:srgbClr val="000066"/>
                </a:solidFill>
              </a:rPr>
              <a:t>, das zwischen Grundversorgung und hochkomplexen Behandlungen unterscheidet</a:t>
            </a:r>
            <a:endParaRPr lang="de-DE" altLang="de-DE" sz="2400" dirty="0">
              <a:solidFill>
                <a:srgbClr val="000066"/>
              </a:solidFill>
            </a:endParaRPr>
          </a:p>
        </p:txBody>
      </p:sp>
      <p:sp>
        <p:nvSpPr>
          <p:cNvPr id="15" name="Text Box 8">
            <a:extLst>
              <a:ext uri="{FF2B5EF4-FFF2-40B4-BE49-F238E27FC236}">
                <a16:creationId xmlns:a16="http://schemas.microsoft.com/office/drawing/2014/main" id="{C8352897-189D-47EA-A28F-3BD41711C984}"/>
              </a:ext>
            </a:extLst>
          </p:cNvPr>
          <p:cNvSpPr txBox="1">
            <a:spLocks noChangeArrowheads="1"/>
          </p:cNvSpPr>
          <p:nvPr/>
        </p:nvSpPr>
        <p:spPr bwMode="auto">
          <a:xfrm>
            <a:off x="6575460" y="1393233"/>
            <a:ext cx="5404729" cy="1846641"/>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3" tIns="45711" rIns="91423" bIns="45711">
            <a:spAutoFit/>
          </a:bodyPr>
          <a:lstStyle>
            <a:lvl1pPr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r>
              <a:rPr lang="de-DE" sz="2400" dirty="0">
                <a:solidFill>
                  <a:schemeClr val="bg1"/>
                </a:solidFill>
              </a:rPr>
              <a:t>Klarer Schwerpunkt muss die Schärfung der komplexen/exzellenten Leistungen, wie z.B. im Bereich der Onkologie, sein </a:t>
            </a:r>
          </a:p>
          <a:p>
            <a:r>
              <a:rPr lang="de-DE" sz="1800" dirty="0"/>
              <a:t> </a:t>
            </a:r>
          </a:p>
        </p:txBody>
      </p:sp>
      <p:sp>
        <p:nvSpPr>
          <p:cNvPr id="16" name="Rectangle 2">
            <a:extLst>
              <a:ext uri="{FF2B5EF4-FFF2-40B4-BE49-F238E27FC236}">
                <a16:creationId xmlns:a16="http://schemas.microsoft.com/office/drawing/2014/main" id="{CAFD1C7C-F1A9-4FE4-97D5-0B04C92B1EC1}"/>
              </a:ext>
            </a:extLst>
          </p:cNvPr>
          <p:cNvSpPr txBox="1">
            <a:spLocks/>
          </p:cNvSpPr>
          <p:nvPr/>
        </p:nvSpPr>
        <p:spPr bwMode="auto">
          <a:xfrm>
            <a:off x="501967" y="-3176"/>
            <a:ext cx="12010073" cy="981969"/>
          </a:xfrm>
          <a:prstGeom prst="rect">
            <a:avLst/>
          </a:prstGeom>
          <a:noFill/>
          <a:ln w="9525">
            <a:noFill/>
            <a:miter lim="800000"/>
            <a:headEnd/>
            <a:tailEnd/>
          </a:ln>
        </p:spPr>
        <p:txBody>
          <a:bodyPr vert="horz" wrap="square" lIns="108829" tIns="54414" rIns="108829" bIns="54414" numCol="1" anchor="ctr" anchorCtr="0" compatLnSpc="1">
            <a:prstTxWarp prst="textNoShape">
              <a:avLst/>
            </a:prstTxWarp>
          </a:bodyPr>
          <a:lstStyle>
            <a:lvl1pPr algn="l" defTabSz="1089025" rtl="0" eaLnBrk="0" fontAlgn="base" hangingPunct="0">
              <a:lnSpc>
                <a:spcPct val="90000"/>
              </a:lnSpc>
              <a:spcBef>
                <a:spcPct val="0"/>
              </a:spcBef>
              <a:spcAft>
                <a:spcPct val="0"/>
              </a:spcAft>
              <a:defRPr sz="5200" kern="1200">
                <a:solidFill>
                  <a:schemeClr val="tx1"/>
                </a:solidFill>
                <a:latin typeface="+mj-lt"/>
                <a:ea typeface="+mj-ea"/>
                <a:cs typeface="+mj-cs"/>
              </a:defRPr>
            </a:lvl1pPr>
            <a:lvl2pPr algn="l" defTabSz="1089025" rtl="0" eaLnBrk="0" fontAlgn="base" hangingPunct="0">
              <a:lnSpc>
                <a:spcPct val="90000"/>
              </a:lnSpc>
              <a:spcBef>
                <a:spcPct val="0"/>
              </a:spcBef>
              <a:spcAft>
                <a:spcPct val="0"/>
              </a:spcAft>
              <a:defRPr sz="5200">
                <a:solidFill>
                  <a:schemeClr val="tx1"/>
                </a:solidFill>
                <a:latin typeface="Calibri Light" pitchFamily="34" charset="0"/>
              </a:defRPr>
            </a:lvl2pPr>
            <a:lvl3pPr algn="l" defTabSz="1089025" rtl="0" eaLnBrk="0" fontAlgn="base" hangingPunct="0">
              <a:lnSpc>
                <a:spcPct val="90000"/>
              </a:lnSpc>
              <a:spcBef>
                <a:spcPct val="0"/>
              </a:spcBef>
              <a:spcAft>
                <a:spcPct val="0"/>
              </a:spcAft>
              <a:defRPr sz="5200">
                <a:solidFill>
                  <a:schemeClr val="tx1"/>
                </a:solidFill>
                <a:latin typeface="Calibri Light" pitchFamily="34" charset="0"/>
              </a:defRPr>
            </a:lvl3pPr>
            <a:lvl4pPr algn="l" defTabSz="1089025" rtl="0" eaLnBrk="0" fontAlgn="base" hangingPunct="0">
              <a:lnSpc>
                <a:spcPct val="90000"/>
              </a:lnSpc>
              <a:spcBef>
                <a:spcPct val="0"/>
              </a:spcBef>
              <a:spcAft>
                <a:spcPct val="0"/>
              </a:spcAft>
              <a:defRPr sz="5200">
                <a:solidFill>
                  <a:schemeClr val="tx1"/>
                </a:solidFill>
                <a:latin typeface="Calibri Light" pitchFamily="34" charset="0"/>
              </a:defRPr>
            </a:lvl4pPr>
            <a:lvl5pPr algn="l" defTabSz="1089025" rtl="0" eaLnBrk="0" fontAlgn="base" hangingPunct="0">
              <a:lnSpc>
                <a:spcPct val="90000"/>
              </a:lnSpc>
              <a:spcBef>
                <a:spcPct val="0"/>
              </a:spcBef>
              <a:spcAft>
                <a:spcPct val="0"/>
              </a:spcAft>
              <a:defRPr sz="52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defTabSz="1201738">
              <a:lnSpc>
                <a:spcPct val="135000"/>
              </a:lnSpc>
              <a:spcBef>
                <a:spcPct val="20000"/>
              </a:spcBef>
            </a:pPr>
            <a:r>
              <a:rPr lang="de-DE" altLang="de-DE" sz="3700" dirty="0">
                <a:solidFill>
                  <a:srgbClr val="000066"/>
                </a:solidFill>
                <a:latin typeface="Fira Sans Hair"/>
              </a:rPr>
              <a:t>Die Prioritäten im Gesundheitswesen / </a:t>
            </a:r>
            <a:r>
              <a:rPr lang="it-IT" altLang="de-DE" sz="3700" i="1" dirty="0">
                <a:solidFill>
                  <a:srgbClr val="000066"/>
                </a:solidFill>
                <a:latin typeface="Fira Sans Hair"/>
              </a:rPr>
              <a:t>Priorità in Sanità</a:t>
            </a:r>
            <a:endParaRPr lang="it-IT" altLang="de-DE" sz="3700" dirty="0">
              <a:solidFill>
                <a:srgbClr val="000066"/>
              </a:solidFill>
              <a:latin typeface="Fira Sans Hair"/>
            </a:endParaRPr>
          </a:p>
        </p:txBody>
      </p:sp>
      <p:sp>
        <p:nvSpPr>
          <p:cNvPr id="8" name="Rectangle 3">
            <a:extLst>
              <a:ext uri="{FF2B5EF4-FFF2-40B4-BE49-F238E27FC236}">
                <a16:creationId xmlns:a16="http://schemas.microsoft.com/office/drawing/2014/main" id="{672B25D2-1B2B-452B-B07B-BB3959DB2184}"/>
              </a:ext>
            </a:extLst>
          </p:cNvPr>
          <p:cNvSpPr>
            <a:spLocks/>
          </p:cNvSpPr>
          <p:nvPr/>
        </p:nvSpPr>
        <p:spPr bwMode="auto">
          <a:xfrm>
            <a:off x="612990" y="4088812"/>
            <a:ext cx="5037351" cy="1707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36" tIns="54418" rIns="108836" bIns="54418"/>
          <a:lstStyle>
            <a:lvl1pPr marL="271463" indent="-271463" defTabSz="1089025" eaLnBrk="0" hangingPunct="0">
              <a:defRPr sz="2100">
                <a:solidFill>
                  <a:schemeClr val="tx1"/>
                </a:solidFill>
                <a:latin typeface="Arial" panose="020B0604020202020204" pitchFamily="34" charset="0"/>
                <a:cs typeface="Arial" panose="020B0604020202020204" pitchFamily="34" charset="0"/>
              </a:defRPr>
            </a:lvl1pPr>
            <a:lvl2pPr marL="742950" indent="-285750" defTabSz="1089025" eaLnBrk="0" hangingPunct="0">
              <a:defRPr sz="2100">
                <a:solidFill>
                  <a:schemeClr val="tx1"/>
                </a:solidFill>
                <a:latin typeface="Arial" panose="020B0604020202020204" pitchFamily="34" charset="0"/>
                <a:cs typeface="Arial" panose="020B0604020202020204" pitchFamily="34" charset="0"/>
              </a:defRPr>
            </a:lvl2pPr>
            <a:lvl3pPr marL="1143000" indent="-228600" defTabSz="1089025" eaLnBrk="0" hangingPunct="0">
              <a:defRPr sz="2100">
                <a:solidFill>
                  <a:schemeClr val="tx1"/>
                </a:solidFill>
                <a:latin typeface="Arial" panose="020B0604020202020204" pitchFamily="34" charset="0"/>
                <a:cs typeface="Arial" panose="020B0604020202020204" pitchFamily="34" charset="0"/>
              </a:defRPr>
            </a:lvl3pPr>
            <a:lvl4pPr marL="1600200" indent="-228600" defTabSz="1089025" eaLnBrk="0" hangingPunct="0">
              <a:defRPr sz="2100">
                <a:solidFill>
                  <a:schemeClr val="tx1"/>
                </a:solidFill>
                <a:latin typeface="Arial" panose="020B0604020202020204" pitchFamily="34" charset="0"/>
                <a:cs typeface="Arial" panose="020B0604020202020204" pitchFamily="34" charset="0"/>
              </a:defRPr>
            </a:lvl4pPr>
            <a:lvl5pPr marL="2057400" indent="-228600" defTabSz="1089025" eaLnBrk="0" hangingPunct="0">
              <a:defRPr sz="2100">
                <a:solidFill>
                  <a:schemeClr val="tx1"/>
                </a:solidFill>
                <a:latin typeface="Arial" panose="020B0604020202020204" pitchFamily="34" charset="0"/>
                <a:cs typeface="Arial" panose="020B0604020202020204" pitchFamily="34" charset="0"/>
              </a:defRPr>
            </a:lvl5pPr>
            <a:lvl6pPr marL="25146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6pPr>
            <a:lvl7pPr marL="29718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7pPr>
            <a:lvl8pPr marL="34290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8pPr>
            <a:lvl9pPr marL="3886200" indent="-228600" defTabSz="1089025" eaLnBrk="0" fontAlgn="base" hangingPunct="0">
              <a:spcBef>
                <a:spcPct val="0"/>
              </a:spcBef>
              <a:spcAft>
                <a:spcPct val="0"/>
              </a:spcAft>
              <a:defRPr sz="2100">
                <a:solidFill>
                  <a:schemeClr val="tx1"/>
                </a:solidFill>
                <a:latin typeface="Arial" panose="020B0604020202020204" pitchFamily="34" charset="0"/>
                <a:cs typeface="Arial" panose="020B0604020202020204" pitchFamily="34" charset="0"/>
              </a:defRPr>
            </a:lvl9pPr>
          </a:lstStyle>
          <a:p>
            <a:pPr>
              <a:lnSpc>
                <a:spcPct val="90000"/>
              </a:lnSpc>
              <a:spcBef>
                <a:spcPts val="1188"/>
              </a:spcBef>
              <a:buFont typeface="Arial" panose="020B0604020202020204" pitchFamily="34" charset="0"/>
              <a:buChar char="•"/>
            </a:pPr>
            <a:r>
              <a:rPr lang="it-IT" sz="2400" dirty="0">
                <a:solidFill>
                  <a:srgbClr val="000066"/>
                </a:solidFill>
              </a:rPr>
              <a:t>Realizzazione di </a:t>
            </a:r>
            <a:r>
              <a:rPr lang="it-IT" sz="2400" b="1" dirty="0">
                <a:solidFill>
                  <a:srgbClr val="FF6600"/>
                </a:solidFill>
              </a:rPr>
              <a:t>un modello di assistenza a </a:t>
            </a:r>
            <a:r>
              <a:rPr lang="it-IT" sz="2400" b="1" dirty="0" err="1">
                <a:solidFill>
                  <a:srgbClr val="FF6600"/>
                </a:solidFill>
              </a:rPr>
              <a:t>piú</a:t>
            </a:r>
            <a:r>
              <a:rPr lang="it-IT" sz="2400" b="1" dirty="0">
                <a:solidFill>
                  <a:srgbClr val="FF6600"/>
                </a:solidFill>
              </a:rPr>
              <a:t> livelli</a:t>
            </a:r>
            <a:r>
              <a:rPr lang="it-IT" sz="2400" dirty="0">
                <a:solidFill>
                  <a:srgbClr val="000066"/>
                </a:solidFill>
              </a:rPr>
              <a:t>, distinguendo fra assistenza di primo livello e assistenza ad alta </a:t>
            </a:r>
            <a:r>
              <a:rPr lang="it-IT" sz="2400" dirty="0" err="1">
                <a:solidFill>
                  <a:srgbClr val="000066"/>
                </a:solidFill>
              </a:rPr>
              <a:t>complessitá</a:t>
            </a:r>
            <a:r>
              <a:rPr lang="it-IT" sz="2400" dirty="0">
                <a:solidFill>
                  <a:srgbClr val="000066"/>
                </a:solidFill>
              </a:rPr>
              <a:t>. </a:t>
            </a:r>
            <a:endParaRPr lang="de-DE" altLang="de-DE" sz="2400" dirty="0">
              <a:solidFill>
                <a:srgbClr val="000066"/>
              </a:solidFill>
            </a:endParaRPr>
          </a:p>
        </p:txBody>
      </p:sp>
    </p:spTree>
    <p:extLst>
      <p:ext uri="{BB962C8B-B14F-4D97-AF65-F5344CB8AC3E}">
        <p14:creationId xmlns:p14="http://schemas.microsoft.com/office/powerpoint/2010/main" val="316083117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0662"/>
                                        </p:tgtEl>
                                        <p:attrNameLst>
                                          <p:attrName>style.visibility</p:attrName>
                                        </p:attrNameLst>
                                      </p:cBhvr>
                                      <p:to>
                                        <p:strVal val="visible"/>
                                      </p:to>
                                    </p:set>
                                    <p:animEffect transition="in" filter="wipe(left)">
                                      <p:cBhvr>
                                        <p:cTn id="7" dur="1000"/>
                                        <p:tgtEl>
                                          <p:spTgt spid="706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70660"/>
                                        </p:tgtEl>
                                        <p:attrNameLst>
                                          <p:attrName>style.visibility</p:attrName>
                                        </p:attrNameLst>
                                      </p:cBhvr>
                                      <p:to>
                                        <p:strVal val="visible"/>
                                      </p:to>
                                    </p:set>
                                    <p:animEffect transition="in" filter="wipe(left)">
                                      <p:cBhvr>
                                        <p:cTn id="12" dur="1000"/>
                                        <p:tgtEl>
                                          <p:spTgt spid="7066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0664"/>
                                        </p:tgtEl>
                                        <p:attrNameLst>
                                          <p:attrName>style.visibility</p:attrName>
                                        </p:attrNameLst>
                                      </p:cBhvr>
                                      <p:to>
                                        <p:strVal val="visible"/>
                                      </p:to>
                                    </p:set>
                                    <p:animEffect transition="in" filter="wipe(left)">
                                      <p:cBhvr>
                                        <p:cTn id="15" dur="1000"/>
                                        <p:tgtEl>
                                          <p:spTgt spid="7066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p:bldP spid="70662" grpId="0" animBg="1"/>
      <p:bldP spid="70664" grpId="0" animBg="1"/>
      <p:bldP spid="14" grpId="0"/>
      <p:bldP spid="15"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1EC32F-D90C-4C80-8959-802DDA35FBAA}"/>
              </a:ext>
            </a:extLst>
          </p:cNvPr>
          <p:cNvSpPr>
            <a:spLocks noGrp="1"/>
          </p:cNvSpPr>
          <p:nvPr>
            <p:ph type="title"/>
          </p:nvPr>
        </p:nvSpPr>
        <p:spPr>
          <a:xfrm>
            <a:off x="588317" y="-40072"/>
            <a:ext cx="10700179" cy="1191337"/>
          </a:xfrm>
        </p:spPr>
        <p:txBody>
          <a:bodyPr/>
          <a:lstStyle/>
          <a:p>
            <a:r>
              <a:rPr lang="de-DE" sz="3200" dirty="0">
                <a:solidFill>
                  <a:srgbClr val="000066"/>
                </a:solidFill>
                <a:latin typeface="Fira Sans Hair"/>
              </a:rPr>
              <a:t>Demographischer, epidemiologischer und organisatorischer Wandel / </a:t>
            </a:r>
            <a:r>
              <a:rPr lang="de-DE" sz="3200" dirty="0" err="1">
                <a:solidFill>
                  <a:srgbClr val="000066"/>
                </a:solidFill>
                <a:latin typeface="Fira Sans Hair"/>
              </a:rPr>
              <a:t>Sviluppo</a:t>
            </a:r>
            <a:r>
              <a:rPr lang="de-DE" sz="3200" dirty="0">
                <a:solidFill>
                  <a:srgbClr val="000066"/>
                </a:solidFill>
                <a:latin typeface="Fira Sans Hair"/>
              </a:rPr>
              <a:t> </a:t>
            </a:r>
            <a:r>
              <a:rPr lang="de-DE" sz="3200" dirty="0" err="1">
                <a:solidFill>
                  <a:srgbClr val="000066"/>
                </a:solidFill>
                <a:latin typeface="Fira Sans Hair"/>
              </a:rPr>
              <a:t>demografico</a:t>
            </a:r>
            <a:r>
              <a:rPr lang="de-DE" sz="3200" dirty="0">
                <a:solidFill>
                  <a:srgbClr val="000066"/>
                </a:solidFill>
                <a:latin typeface="Fira Sans Hair"/>
              </a:rPr>
              <a:t>, </a:t>
            </a:r>
            <a:r>
              <a:rPr lang="de-DE" sz="3200" dirty="0" err="1">
                <a:solidFill>
                  <a:srgbClr val="000066"/>
                </a:solidFill>
                <a:latin typeface="Fira Sans Hair"/>
              </a:rPr>
              <a:t>epidemiologico</a:t>
            </a:r>
            <a:r>
              <a:rPr lang="de-DE" sz="3200" dirty="0">
                <a:solidFill>
                  <a:srgbClr val="000066"/>
                </a:solidFill>
                <a:latin typeface="Fira Sans Hair"/>
              </a:rPr>
              <a:t> e </a:t>
            </a:r>
            <a:r>
              <a:rPr lang="de-DE" sz="3200" dirty="0" err="1">
                <a:solidFill>
                  <a:srgbClr val="000066"/>
                </a:solidFill>
                <a:latin typeface="Fira Sans Hair"/>
              </a:rPr>
              <a:t>organizzativo</a:t>
            </a:r>
            <a:endParaRPr lang="de-DE" sz="3200" dirty="0">
              <a:solidFill>
                <a:srgbClr val="000066"/>
              </a:solidFill>
              <a:latin typeface="Fira Sans Hair"/>
            </a:endParaRPr>
          </a:p>
        </p:txBody>
      </p:sp>
      <p:sp>
        <p:nvSpPr>
          <p:cNvPr id="6" name="Ovale 5">
            <a:extLst>
              <a:ext uri="{FF2B5EF4-FFF2-40B4-BE49-F238E27FC236}">
                <a16:creationId xmlns:a16="http://schemas.microsoft.com/office/drawing/2014/main" id="{2F076085-1109-4691-8F0F-CF5DA036F129}"/>
              </a:ext>
            </a:extLst>
          </p:cNvPr>
          <p:cNvSpPr/>
          <p:nvPr/>
        </p:nvSpPr>
        <p:spPr>
          <a:xfrm>
            <a:off x="3157077" y="3515932"/>
            <a:ext cx="3452147" cy="3210306"/>
          </a:xfrm>
          <a:prstGeom prst="ellipse">
            <a:avLst/>
          </a:prstGeom>
          <a:solidFill>
            <a:schemeClr val="accent1">
              <a:lumMod val="75000"/>
            </a:schemeClr>
          </a:solidFill>
          <a:ln w="57150">
            <a:solidFill>
              <a:srgbClr val="003399"/>
            </a:solidFill>
            <a:miter lim="800000"/>
            <a:headEnd/>
            <a:tailEnd/>
          </a:ln>
        </p:spPr>
        <p:txBody>
          <a:bodyPr vert="horz" wrap="square" lIns="108823" tIns="54412" rIns="108823" bIns="54412" numCol="1" anchor="ctr" anchorCtr="0" compatLnSpc="1">
            <a:prstTxWarp prst="textNoShape">
              <a:avLst/>
            </a:prstTxWarp>
          </a:bodyPr>
          <a:lstStyle/>
          <a:p>
            <a:pPr algn="ctr" defTabSz="1089025" eaLnBrk="0" hangingPunct="0">
              <a:spcBef>
                <a:spcPts val="0"/>
              </a:spcBef>
            </a:pPr>
            <a:r>
              <a:rPr lang="de-DE" sz="2800" dirty="0">
                <a:solidFill>
                  <a:schemeClr val="bg1">
                    <a:lumMod val="95000"/>
                  </a:schemeClr>
                </a:solidFill>
              </a:rPr>
              <a:t>Die Gesundheits-leistungen</a:t>
            </a:r>
          </a:p>
          <a:p>
            <a:pPr algn="ctr" defTabSz="1089025" eaLnBrk="0" hangingPunct="0">
              <a:spcBef>
                <a:spcPts val="0"/>
              </a:spcBef>
            </a:pPr>
            <a:r>
              <a:rPr lang="de-DE" sz="2800" i="1" dirty="0">
                <a:solidFill>
                  <a:schemeClr val="bg1">
                    <a:lumMod val="95000"/>
                  </a:schemeClr>
                </a:solidFill>
              </a:rPr>
              <a:t>Le </a:t>
            </a:r>
            <a:r>
              <a:rPr lang="de-DE" sz="2800" i="1" dirty="0" err="1">
                <a:solidFill>
                  <a:schemeClr val="bg1">
                    <a:lumMod val="95000"/>
                  </a:schemeClr>
                </a:solidFill>
              </a:rPr>
              <a:t>prestazioni</a:t>
            </a:r>
            <a:r>
              <a:rPr lang="de-DE" sz="2800" i="1" dirty="0">
                <a:solidFill>
                  <a:schemeClr val="bg1">
                    <a:lumMod val="95000"/>
                  </a:schemeClr>
                </a:solidFill>
              </a:rPr>
              <a:t> </a:t>
            </a:r>
            <a:r>
              <a:rPr lang="de-DE" sz="2800" i="1" dirty="0" err="1">
                <a:solidFill>
                  <a:schemeClr val="bg1">
                    <a:lumMod val="95000"/>
                  </a:schemeClr>
                </a:solidFill>
              </a:rPr>
              <a:t>sanitarie</a:t>
            </a:r>
            <a:endParaRPr lang="de-DE" sz="2800" i="1" dirty="0">
              <a:solidFill>
                <a:schemeClr val="bg1">
                  <a:lumMod val="95000"/>
                </a:schemeClr>
              </a:solidFill>
            </a:endParaRPr>
          </a:p>
        </p:txBody>
      </p:sp>
      <p:sp>
        <p:nvSpPr>
          <p:cNvPr id="10" name="Ovale 9">
            <a:extLst>
              <a:ext uri="{FF2B5EF4-FFF2-40B4-BE49-F238E27FC236}">
                <a16:creationId xmlns:a16="http://schemas.microsoft.com/office/drawing/2014/main" id="{252FAB74-F996-4B30-B100-33405B9F3106}"/>
              </a:ext>
            </a:extLst>
          </p:cNvPr>
          <p:cNvSpPr/>
          <p:nvPr/>
        </p:nvSpPr>
        <p:spPr>
          <a:xfrm>
            <a:off x="387458" y="1111291"/>
            <a:ext cx="3554569" cy="3198500"/>
          </a:xfrm>
          <a:prstGeom prst="ellipse">
            <a:avLst/>
          </a:prstGeom>
          <a:solidFill>
            <a:srgbClr val="FFC000"/>
          </a:solidFill>
          <a:ln w="57150">
            <a:solidFill>
              <a:srgbClr val="FF6600"/>
            </a:solidFill>
            <a:miter lim="800000"/>
            <a:headEnd/>
            <a:tailEnd/>
          </a:ln>
        </p:spPr>
        <p:txBody>
          <a:bodyPr vert="horz" wrap="square" lIns="108823" tIns="54412" rIns="108823" bIns="54412" numCol="1" anchor="ctr" anchorCtr="0" compatLnSpc="1">
            <a:prstTxWarp prst="textNoShape">
              <a:avLst/>
            </a:prstTxWarp>
          </a:bodyPr>
          <a:lstStyle/>
          <a:p>
            <a:pPr algn="ctr" defTabSz="1089025" eaLnBrk="0" hangingPunct="0">
              <a:spcBef>
                <a:spcPts val="0"/>
              </a:spcBef>
            </a:pPr>
            <a:r>
              <a:rPr lang="de-DE" sz="2800" dirty="0">
                <a:solidFill>
                  <a:schemeClr val="bg1">
                    <a:lumMod val="95000"/>
                  </a:schemeClr>
                </a:solidFill>
              </a:rPr>
              <a:t>Bevölkerung &amp; Gesundheit / </a:t>
            </a:r>
            <a:r>
              <a:rPr lang="de-DE" sz="2800" i="1" dirty="0" err="1">
                <a:solidFill>
                  <a:schemeClr val="bg1">
                    <a:lumMod val="95000"/>
                  </a:schemeClr>
                </a:solidFill>
              </a:rPr>
              <a:t>Popolazione</a:t>
            </a:r>
            <a:r>
              <a:rPr lang="de-DE" sz="2800" i="1" dirty="0">
                <a:solidFill>
                  <a:schemeClr val="bg1">
                    <a:lumMod val="95000"/>
                  </a:schemeClr>
                </a:solidFill>
              </a:rPr>
              <a:t>  &amp; Salute</a:t>
            </a:r>
          </a:p>
        </p:txBody>
      </p:sp>
      <p:sp>
        <p:nvSpPr>
          <p:cNvPr id="11" name="Ovale 10">
            <a:extLst>
              <a:ext uri="{FF2B5EF4-FFF2-40B4-BE49-F238E27FC236}">
                <a16:creationId xmlns:a16="http://schemas.microsoft.com/office/drawing/2014/main" id="{9B67C006-0E8E-4339-B1D4-8DE1CE1385EE}"/>
              </a:ext>
            </a:extLst>
          </p:cNvPr>
          <p:cNvSpPr/>
          <p:nvPr/>
        </p:nvSpPr>
        <p:spPr>
          <a:xfrm>
            <a:off x="7505556" y="1009402"/>
            <a:ext cx="3681000" cy="2929539"/>
          </a:xfrm>
          <a:prstGeom prst="ellipse">
            <a:avLst/>
          </a:prstGeom>
          <a:solidFill>
            <a:srgbClr val="CC0099"/>
          </a:solidFill>
          <a:ln w="57150">
            <a:solidFill>
              <a:srgbClr val="9900CC"/>
            </a:solidFill>
            <a:miter lim="800000"/>
            <a:headEnd/>
            <a:tailEnd/>
          </a:ln>
        </p:spPr>
        <p:txBody>
          <a:bodyPr vert="horz" wrap="square" lIns="108823" tIns="54412" rIns="108823" bIns="54412" numCol="1" anchor="ctr" anchorCtr="0" compatLnSpc="1">
            <a:prstTxWarp prst="textNoShape">
              <a:avLst/>
            </a:prstTxWarp>
          </a:bodyPr>
          <a:lstStyle/>
          <a:p>
            <a:pPr algn="ctr" defTabSz="1089025" eaLnBrk="0" hangingPunct="0">
              <a:spcBef>
                <a:spcPts val="0"/>
              </a:spcBef>
            </a:pPr>
            <a:r>
              <a:rPr lang="de-DE" sz="3200" dirty="0">
                <a:solidFill>
                  <a:schemeClr val="bg1">
                    <a:lumMod val="95000"/>
                  </a:schemeClr>
                </a:solidFill>
                <a:latin typeface="+mn-lt"/>
                <a:cs typeface="+mn-cs"/>
              </a:rPr>
              <a:t>Risikofaktoren </a:t>
            </a:r>
          </a:p>
          <a:p>
            <a:pPr algn="ctr" defTabSz="1089025" eaLnBrk="0" hangingPunct="0">
              <a:spcBef>
                <a:spcPts val="0"/>
              </a:spcBef>
            </a:pPr>
            <a:endParaRPr lang="de-DE" sz="3200" dirty="0">
              <a:solidFill>
                <a:schemeClr val="bg1">
                  <a:lumMod val="95000"/>
                </a:schemeClr>
              </a:solidFill>
              <a:latin typeface="+mn-lt"/>
              <a:cs typeface="+mn-cs"/>
            </a:endParaRPr>
          </a:p>
          <a:p>
            <a:pPr algn="ctr" defTabSz="1089025" eaLnBrk="0" hangingPunct="0">
              <a:spcBef>
                <a:spcPts val="0"/>
              </a:spcBef>
            </a:pPr>
            <a:r>
              <a:rPr lang="de-DE" sz="3200" i="1" dirty="0" err="1">
                <a:solidFill>
                  <a:schemeClr val="bg1">
                    <a:lumMod val="95000"/>
                  </a:schemeClr>
                </a:solidFill>
                <a:latin typeface="+mn-lt"/>
                <a:cs typeface="+mn-cs"/>
              </a:rPr>
              <a:t>Fattori</a:t>
            </a:r>
            <a:r>
              <a:rPr lang="de-DE" sz="3200" i="1" dirty="0">
                <a:solidFill>
                  <a:schemeClr val="bg1">
                    <a:lumMod val="95000"/>
                  </a:schemeClr>
                </a:solidFill>
                <a:latin typeface="+mn-lt"/>
                <a:cs typeface="+mn-cs"/>
              </a:rPr>
              <a:t> di </a:t>
            </a:r>
            <a:r>
              <a:rPr lang="de-DE" sz="3200" i="1" dirty="0" err="1">
                <a:solidFill>
                  <a:schemeClr val="bg1">
                    <a:lumMod val="95000"/>
                  </a:schemeClr>
                </a:solidFill>
                <a:latin typeface="+mn-lt"/>
                <a:cs typeface="+mn-cs"/>
              </a:rPr>
              <a:t>rischio</a:t>
            </a:r>
            <a:endParaRPr lang="de-DE" sz="3200" i="1" dirty="0">
              <a:solidFill>
                <a:schemeClr val="bg1">
                  <a:lumMod val="95000"/>
                </a:schemeClr>
              </a:solidFill>
              <a:latin typeface="+mn-lt"/>
              <a:cs typeface="+mn-cs"/>
            </a:endParaRPr>
          </a:p>
        </p:txBody>
      </p:sp>
      <p:sp>
        <p:nvSpPr>
          <p:cNvPr id="12" name="Ovale 11">
            <a:extLst>
              <a:ext uri="{FF2B5EF4-FFF2-40B4-BE49-F238E27FC236}">
                <a16:creationId xmlns:a16="http://schemas.microsoft.com/office/drawing/2014/main" id="{A1CC1188-D0DE-46F1-B2CF-6D1EEE270955}"/>
              </a:ext>
            </a:extLst>
          </p:cNvPr>
          <p:cNvSpPr/>
          <p:nvPr/>
        </p:nvSpPr>
        <p:spPr>
          <a:xfrm>
            <a:off x="6769028" y="3515932"/>
            <a:ext cx="3949772" cy="3383344"/>
          </a:xfrm>
          <a:prstGeom prst="ellipse">
            <a:avLst/>
          </a:prstGeom>
          <a:solidFill>
            <a:srgbClr val="FF3300"/>
          </a:solidFill>
          <a:ln w="57150">
            <a:solidFill>
              <a:srgbClr val="FF6600"/>
            </a:solidFill>
            <a:miter lim="800000"/>
            <a:headEnd/>
            <a:tailEnd/>
          </a:ln>
        </p:spPr>
        <p:txBody>
          <a:bodyPr vert="horz" wrap="square" lIns="108823" tIns="54412" rIns="108823" bIns="54412" numCol="1" anchor="ctr" anchorCtr="0" compatLnSpc="1">
            <a:prstTxWarp prst="textNoShape">
              <a:avLst/>
            </a:prstTxWarp>
          </a:bodyPr>
          <a:lstStyle/>
          <a:p>
            <a:pPr algn="ctr" defTabSz="1089025" eaLnBrk="0" hangingPunct="0">
              <a:spcBef>
                <a:spcPts val="0"/>
              </a:spcBef>
            </a:pPr>
            <a:r>
              <a:rPr lang="de-DE" sz="3000" dirty="0">
                <a:solidFill>
                  <a:schemeClr val="bg1">
                    <a:lumMod val="95000"/>
                  </a:schemeClr>
                </a:solidFill>
                <a:latin typeface="+mn-lt"/>
                <a:cs typeface="+mn-cs"/>
              </a:rPr>
              <a:t>Angemessenheit &amp; Qualität </a:t>
            </a:r>
          </a:p>
          <a:p>
            <a:pPr algn="ctr" defTabSz="1089025" eaLnBrk="0" hangingPunct="0">
              <a:spcBef>
                <a:spcPts val="0"/>
              </a:spcBef>
            </a:pPr>
            <a:endParaRPr lang="de-DE" sz="3200" dirty="0">
              <a:solidFill>
                <a:schemeClr val="bg1">
                  <a:lumMod val="95000"/>
                </a:schemeClr>
              </a:solidFill>
              <a:latin typeface="+mn-lt"/>
              <a:cs typeface="+mn-cs"/>
            </a:endParaRPr>
          </a:p>
          <a:p>
            <a:pPr algn="ctr" defTabSz="1089025" eaLnBrk="0" hangingPunct="0">
              <a:spcBef>
                <a:spcPts val="0"/>
              </a:spcBef>
            </a:pPr>
            <a:r>
              <a:rPr lang="de-DE" sz="3200" i="1" dirty="0">
                <a:solidFill>
                  <a:schemeClr val="bg1">
                    <a:lumMod val="95000"/>
                  </a:schemeClr>
                </a:solidFill>
                <a:latin typeface="+mn-lt"/>
                <a:cs typeface="+mn-cs"/>
              </a:rPr>
              <a:t>Appropriatezza &amp; Qualitá</a:t>
            </a:r>
          </a:p>
        </p:txBody>
      </p:sp>
    </p:spTree>
    <p:extLst>
      <p:ext uri="{BB962C8B-B14F-4D97-AF65-F5344CB8AC3E}">
        <p14:creationId xmlns:p14="http://schemas.microsoft.com/office/powerpoint/2010/main" val="275127836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4000"/>
                            </p:stCondLst>
                            <p:childTnLst>
                              <p:par>
                                <p:cTn id="13" presetID="6"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par>
                          <p:cTn id="16" fill="hold">
                            <p:stCondLst>
                              <p:cond delay="6000"/>
                            </p:stCondLst>
                            <p:childTnLst>
                              <p:par>
                                <p:cTn id="17" presetID="6"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6"/>
          <p:cNvPicPr>
            <a:picLocks noChangeAspect="1" noChangeArrowheads="1"/>
          </p:cNvPicPr>
          <p:nvPr/>
        </p:nvPicPr>
        <p:blipFill>
          <a:blip r:embed="rId3">
            <a:lum bright="22000" contrast="-36000"/>
          </a:blip>
          <a:srcRect/>
          <a:stretch>
            <a:fillRect/>
          </a:stretch>
        </p:blipFill>
        <p:spPr bwMode="auto">
          <a:xfrm>
            <a:off x="-23813" y="2655888"/>
            <a:ext cx="12245976" cy="4254500"/>
          </a:xfrm>
          <a:prstGeom prst="rect">
            <a:avLst/>
          </a:prstGeom>
          <a:noFill/>
          <a:ln w="9525">
            <a:noFill/>
            <a:miter lim="800000"/>
            <a:headEnd/>
            <a:tailEnd/>
          </a:ln>
        </p:spPr>
      </p:pic>
      <p:pic>
        <p:nvPicPr>
          <p:cNvPr id="80898" name="Picture 5"/>
          <p:cNvPicPr>
            <a:picLocks noChangeAspect="1" noChangeArrowheads="1"/>
          </p:cNvPicPr>
          <p:nvPr/>
        </p:nvPicPr>
        <p:blipFill>
          <a:blip r:embed="rId4">
            <a:lum bright="26000" contrast="-46000"/>
          </a:blip>
          <a:srcRect/>
          <a:stretch>
            <a:fillRect/>
          </a:stretch>
        </p:blipFill>
        <p:spPr bwMode="auto">
          <a:xfrm>
            <a:off x="-25400" y="0"/>
            <a:ext cx="12247563" cy="3724275"/>
          </a:xfrm>
          <a:prstGeom prst="rect">
            <a:avLst/>
          </a:prstGeom>
          <a:noFill/>
          <a:ln w="9525">
            <a:noFill/>
            <a:miter lim="800000"/>
            <a:headEnd/>
            <a:tailEnd/>
          </a:ln>
        </p:spPr>
      </p:pic>
      <p:sp>
        <p:nvSpPr>
          <p:cNvPr id="80899" name="WordArt 16"/>
          <p:cNvSpPr>
            <a:spLocks noChangeArrowheads="1" noChangeShapeType="1" noTextEdit="1"/>
          </p:cNvSpPr>
          <p:nvPr/>
        </p:nvSpPr>
        <p:spPr bwMode="auto">
          <a:xfrm>
            <a:off x="1136650" y="5989638"/>
            <a:ext cx="10058400" cy="847725"/>
          </a:xfrm>
          <a:prstGeom prst="rect">
            <a:avLst/>
          </a:prstGeom>
        </p:spPr>
        <p:txBody>
          <a:bodyPr wrap="none" fromWordArt="1">
            <a:prstTxWarp prst="textPlain">
              <a:avLst>
                <a:gd name="adj" fmla="val 50000"/>
              </a:avLst>
            </a:prstTxWarp>
          </a:bodyPr>
          <a:lstStyle/>
          <a:p>
            <a:pPr algn="ctr"/>
            <a:r>
              <a:rPr lang="de-DE" sz="3600" kern="10">
                <a:ln w="12700">
                  <a:solidFill>
                    <a:srgbClr val="3333CC"/>
                  </a:solidFill>
                  <a:round/>
                  <a:headEnd/>
                  <a:tailEnd/>
                </a:ln>
                <a:solidFill>
                  <a:srgbClr val="006699">
                    <a:alpha val="50195"/>
                  </a:srgbClr>
                </a:solidFill>
                <a:effectLst>
                  <a:outerShdw dist="45791" dir="2021404" algn="ctr" rotWithShape="0">
                    <a:srgbClr val="9999FF"/>
                  </a:outerShdw>
                </a:effectLst>
                <a:latin typeface="Arial Black"/>
              </a:rPr>
              <a:t>Danke                                                 Grazie</a:t>
            </a:r>
          </a:p>
        </p:txBody>
      </p:sp>
    </p:spTree>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54851B1-A901-44BF-B8D4-4E939D2D18CE}"/>
              </a:ext>
            </a:extLst>
          </p:cNvPr>
          <p:cNvPicPr>
            <a:picLocks noChangeAspect="1"/>
          </p:cNvPicPr>
          <p:nvPr/>
        </p:nvPicPr>
        <p:blipFill>
          <a:blip r:embed="rId3"/>
          <a:stretch>
            <a:fillRect/>
          </a:stretch>
        </p:blipFill>
        <p:spPr>
          <a:xfrm>
            <a:off x="1113830" y="1013285"/>
            <a:ext cx="9254530" cy="4948362"/>
          </a:xfrm>
          <a:prstGeom prst="rect">
            <a:avLst/>
          </a:prstGeom>
        </p:spPr>
      </p:pic>
      <p:sp>
        <p:nvSpPr>
          <p:cNvPr id="2" name="Titolo 1">
            <a:extLst>
              <a:ext uri="{FF2B5EF4-FFF2-40B4-BE49-F238E27FC236}">
                <a16:creationId xmlns:a16="http://schemas.microsoft.com/office/drawing/2014/main" id="{30019988-AB9A-4C6E-910F-B7BE1CB07169}"/>
              </a:ext>
            </a:extLst>
          </p:cNvPr>
          <p:cNvSpPr>
            <a:spLocks noGrp="1"/>
          </p:cNvSpPr>
          <p:nvPr>
            <p:ph type="title"/>
          </p:nvPr>
        </p:nvSpPr>
        <p:spPr>
          <a:xfrm>
            <a:off x="856861" y="47514"/>
            <a:ext cx="9768468" cy="1047964"/>
          </a:xfrm>
        </p:spPr>
        <p:txBody>
          <a:bodyPr/>
          <a:lstStyle/>
          <a:p>
            <a:r>
              <a:rPr lang="de-DE" sz="4000" dirty="0">
                <a:solidFill>
                  <a:srgbClr val="203864"/>
                </a:solidFill>
                <a:latin typeface="Fira Sans Hair"/>
                <a:cs typeface="Arial" charset="0"/>
              </a:rPr>
              <a:t>Die Gesundheit der Südtiroler </a:t>
            </a:r>
            <a:r>
              <a:rPr lang="de-DE" sz="4000" i="1" dirty="0">
                <a:solidFill>
                  <a:srgbClr val="203864"/>
                </a:solidFill>
                <a:latin typeface="Fira Sans Hair"/>
                <a:cs typeface="Arial" charset="0"/>
              </a:rPr>
              <a:t>/ La salute </a:t>
            </a:r>
            <a:r>
              <a:rPr lang="de-DE" sz="4000" i="1" dirty="0" err="1">
                <a:solidFill>
                  <a:srgbClr val="203864"/>
                </a:solidFill>
                <a:latin typeface="Fira Sans Hair"/>
                <a:cs typeface="Arial" charset="0"/>
              </a:rPr>
              <a:t>degli</a:t>
            </a:r>
            <a:r>
              <a:rPr lang="de-DE" sz="4000" i="1" dirty="0">
                <a:solidFill>
                  <a:srgbClr val="203864"/>
                </a:solidFill>
                <a:latin typeface="Fira Sans Hair"/>
                <a:cs typeface="Arial" charset="0"/>
              </a:rPr>
              <a:t> </a:t>
            </a:r>
            <a:r>
              <a:rPr lang="de-DE" sz="4000" i="1" dirty="0" err="1">
                <a:solidFill>
                  <a:srgbClr val="203864"/>
                </a:solidFill>
                <a:latin typeface="Fira Sans Hair"/>
                <a:cs typeface="Arial" charset="0"/>
              </a:rPr>
              <a:t>altoatesini</a:t>
            </a:r>
            <a:endParaRPr lang="de-DE" sz="4000" dirty="0">
              <a:solidFill>
                <a:srgbClr val="203864"/>
              </a:solidFill>
              <a:latin typeface="Fira Sans Hair"/>
              <a:cs typeface="Arial" charset="0"/>
            </a:endParaRPr>
          </a:p>
        </p:txBody>
      </p:sp>
      <p:sp>
        <p:nvSpPr>
          <p:cNvPr id="7" name="Rettangolo 6">
            <a:extLst>
              <a:ext uri="{FF2B5EF4-FFF2-40B4-BE49-F238E27FC236}">
                <a16:creationId xmlns:a16="http://schemas.microsoft.com/office/drawing/2014/main" id="{8989976B-3745-4F13-8AD7-403B0924C93C}"/>
              </a:ext>
            </a:extLst>
          </p:cNvPr>
          <p:cNvSpPr/>
          <p:nvPr/>
        </p:nvSpPr>
        <p:spPr>
          <a:xfrm>
            <a:off x="2720814" y="6174644"/>
            <a:ext cx="9469599" cy="261610"/>
          </a:xfrm>
          <a:prstGeom prst="rect">
            <a:avLst/>
          </a:prstGeom>
        </p:spPr>
        <p:txBody>
          <a:bodyPr wrap="square">
            <a:spAutoFit/>
          </a:bodyPr>
          <a:lstStyle/>
          <a:p>
            <a:r>
              <a:rPr lang="de-DE" sz="1100" i="1" dirty="0">
                <a:latin typeface="Arial" panose="020B0604020202020204" pitchFamily="34" charset="0"/>
              </a:rPr>
              <a:t>Quelle / </a:t>
            </a:r>
            <a:r>
              <a:rPr lang="de-DE" sz="1100" i="1" dirty="0" err="1">
                <a:latin typeface="Arial" panose="020B0604020202020204" pitchFamily="34" charset="0"/>
              </a:rPr>
              <a:t>Fonte</a:t>
            </a:r>
            <a:r>
              <a:rPr lang="de-DE" sz="1100" i="1" dirty="0">
                <a:latin typeface="Arial" panose="020B0604020202020204" pitchFamily="34" charset="0"/>
              </a:rPr>
              <a:t>: „Mehrzweckerhebung – Aspekte des täglichen Lebens“ des ISTAT / I</a:t>
            </a:r>
            <a:r>
              <a:rPr lang="de-DE" sz="1100" i="1" dirty="0"/>
              <a:t>ndagine "</a:t>
            </a:r>
            <a:r>
              <a:rPr lang="de-DE" sz="1100" i="1" dirty="0" err="1"/>
              <a:t>Multiscopo</a:t>
            </a:r>
            <a:r>
              <a:rPr lang="de-DE" sz="1100" i="1" dirty="0"/>
              <a:t> – </a:t>
            </a:r>
            <a:r>
              <a:rPr lang="de-DE" sz="1100" i="1" dirty="0" err="1"/>
              <a:t>aspetti</a:t>
            </a:r>
            <a:r>
              <a:rPr lang="de-DE" sz="1100" i="1" dirty="0"/>
              <a:t> della </a:t>
            </a:r>
            <a:r>
              <a:rPr lang="de-DE" sz="1100" i="1" dirty="0" err="1"/>
              <a:t>vita</a:t>
            </a:r>
            <a:r>
              <a:rPr lang="de-DE" sz="1100" i="1" dirty="0"/>
              <a:t> </a:t>
            </a:r>
            <a:r>
              <a:rPr lang="de-DE" sz="1100" i="1" dirty="0" err="1"/>
              <a:t>quotidiana</a:t>
            </a:r>
            <a:r>
              <a:rPr lang="de-DE" sz="1100" i="1" dirty="0"/>
              <a:t>"  - </a:t>
            </a:r>
            <a:r>
              <a:rPr lang="de-DE" sz="1100" dirty="0"/>
              <a:t>ISTAT</a:t>
            </a:r>
          </a:p>
        </p:txBody>
      </p:sp>
      <p:sp>
        <p:nvSpPr>
          <p:cNvPr id="5" name="CasellaDiTesto 4">
            <a:extLst>
              <a:ext uri="{FF2B5EF4-FFF2-40B4-BE49-F238E27FC236}">
                <a16:creationId xmlns:a16="http://schemas.microsoft.com/office/drawing/2014/main" id="{317172BE-9ABE-43B2-9B9F-0E12086402DE}"/>
              </a:ext>
            </a:extLst>
          </p:cNvPr>
          <p:cNvSpPr txBox="1"/>
          <p:nvPr/>
        </p:nvSpPr>
        <p:spPr>
          <a:xfrm>
            <a:off x="7222732" y="1438382"/>
            <a:ext cx="2873767" cy="1323439"/>
          </a:xfrm>
          <a:prstGeom prst="rect">
            <a:avLst/>
          </a:prstGeom>
          <a:solidFill>
            <a:srgbClr val="00B050"/>
          </a:solidFill>
        </p:spPr>
        <p:txBody>
          <a:bodyPr wrap="square" rtlCol="0">
            <a:spAutoFit/>
          </a:bodyPr>
          <a:lstStyle/>
          <a:p>
            <a:r>
              <a:rPr lang="de-DE" dirty="0">
                <a:solidFill>
                  <a:schemeClr val="bg1">
                    <a:lumMod val="95000"/>
                  </a:schemeClr>
                </a:solidFill>
              </a:rPr>
              <a:t>84,0% der Südtiroler erfreuen sich guter bzw. sehr guter Gesundheit </a:t>
            </a:r>
          </a:p>
        </p:txBody>
      </p:sp>
    </p:spTree>
    <p:extLst>
      <p:ext uri="{BB962C8B-B14F-4D97-AF65-F5344CB8AC3E}">
        <p14:creationId xmlns:p14="http://schemas.microsoft.com/office/powerpoint/2010/main" val="3873839646"/>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AC1C70-B30D-4AB6-8F71-DCDE0F9B943A}"/>
              </a:ext>
            </a:extLst>
          </p:cNvPr>
          <p:cNvSpPr>
            <a:spLocks noGrp="1"/>
          </p:cNvSpPr>
          <p:nvPr>
            <p:ph type="title"/>
          </p:nvPr>
        </p:nvSpPr>
        <p:spPr>
          <a:xfrm>
            <a:off x="663539" y="-82393"/>
            <a:ext cx="10514013" cy="801582"/>
          </a:xfrm>
        </p:spPr>
        <p:txBody>
          <a:bodyPr/>
          <a:lstStyle/>
          <a:p>
            <a:r>
              <a:rPr lang="it-IT" sz="4000" dirty="0" err="1">
                <a:solidFill>
                  <a:srgbClr val="203864"/>
                </a:solidFill>
                <a:latin typeface="Fira Sans Hair"/>
                <a:cs typeface="Arial" charset="0"/>
              </a:rPr>
              <a:t>Lebenserwartung</a:t>
            </a:r>
            <a:r>
              <a:rPr lang="it-IT" sz="4000" dirty="0">
                <a:solidFill>
                  <a:srgbClr val="FF3300"/>
                </a:solidFill>
              </a:rPr>
              <a:t> </a:t>
            </a:r>
            <a:r>
              <a:rPr lang="it-IT" sz="4000" dirty="0">
                <a:solidFill>
                  <a:srgbClr val="203864"/>
                </a:solidFill>
                <a:latin typeface="Fira Sans Hair"/>
                <a:cs typeface="Arial" charset="0"/>
              </a:rPr>
              <a:t>/</a:t>
            </a:r>
            <a:r>
              <a:rPr lang="it-IT" sz="4000" dirty="0">
                <a:solidFill>
                  <a:srgbClr val="FF3300"/>
                </a:solidFill>
              </a:rPr>
              <a:t> </a:t>
            </a:r>
            <a:r>
              <a:rPr lang="it-IT" sz="4000" i="1" dirty="0">
                <a:solidFill>
                  <a:srgbClr val="203864"/>
                </a:solidFill>
                <a:latin typeface="Fira Sans Hair"/>
                <a:cs typeface="Arial" charset="0"/>
              </a:rPr>
              <a:t>Speranza di vita - </a:t>
            </a:r>
            <a:r>
              <a:rPr lang="it-IT" sz="4000" dirty="0">
                <a:solidFill>
                  <a:srgbClr val="203864"/>
                </a:solidFill>
                <a:latin typeface="Fira Sans Hair"/>
                <a:cs typeface="Arial" charset="0"/>
              </a:rPr>
              <a:t>Südtirol</a:t>
            </a:r>
            <a:endParaRPr lang="de-DE" sz="4000" dirty="0">
              <a:solidFill>
                <a:srgbClr val="203864"/>
              </a:solidFill>
              <a:latin typeface="Fira Sans Hair"/>
              <a:cs typeface="Arial" charset="0"/>
            </a:endParaRPr>
          </a:p>
        </p:txBody>
      </p:sp>
      <p:sp>
        <p:nvSpPr>
          <p:cNvPr id="6" name="Rettangolo 5">
            <a:extLst>
              <a:ext uri="{FF2B5EF4-FFF2-40B4-BE49-F238E27FC236}">
                <a16:creationId xmlns:a16="http://schemas.microsoft.com/office/drawing/2014/main" id="{3971B501-0FB9-41B4-B5A1-4121D8EBB0F9}"/>
              </a:ext>
            </a:extLst>
          </p:cNvPr>
          <p:cNvSpPr/>
          <p:nvPr/>
        </p:nvSpPr>
        <p:spPr>
          <a:xfrm>
            <a:off x="9042989" y="6095435"/>
            <a:ext cx="2455416" cy="307777"/>
          </a:xfrm>
          <a:prstGeom prst="rect">
            <a:avLst/>
          </a:prstGeom>
        </p:spPr>
        <p:txBody>
          <a:bodyPr wrap="none">
            <a:spAutoFit/>
          </a:bodyPr>
          <a:lstStyle/>
          <a:p>
            <a:r>
              <a:rPr lang="de-DE" sz="1400" i="1" dirty="0"/>
              <a:t>Quelle/</a:t>
            </a:r>
            <a:r>
              <a:rPr lang="de-DE" sz="1400" i="1" dirty="0" err="1"/>
              <a:t>Fonte</a:t>
            </a:r>
            <a:r>
              <a:rPr lang="de-DE" sz="1400" i="1" dirty="0"/>
              <a:t>: ASTAT/ISTAT*</a:t>
            </a:r>
          </a:p>
        </p:txBody>
      </p:sp>
      <p:pic>
        <p:nvPicPr>
          <p:cNvPr id="8" name="Immagine 7">
            <a:extLst>
              <a:ext uri="{FF2B5EF4-FFF2-40B4-BE49-F238E27FC236}">
                <a16:creationId xmlns:a16="http://schemas.microsoft.com/office/drawing/2014/main" id="{65C3C72D-584B-4474-9F9D-FB76C3580764}"/>
              </a:ext>
            </a:extLst>
          </p:cNvPr>
          <p:cNvPicPr>
            <a:picLocks noChangeAspect="1"/>
          </p:cNvPicPr>
          <p:nvPr/>
        </p:nvPicPr>
        <p:blipFill>
          <a:blip r:embed="rId3"/>
          <a:stretch>
            <a:fillRect/>
          </a:stretch>
        </p:blipFill>
        <p:spPr>
          <a:xfrm>
            <a:off x="973588" y="886300"/>
            <a:ext cx="8488910" cy="5042024"/>
          </a:xfrm>
          <a:prstGeom prst="rect">
            <a:avLst/>
          </a:prstGeom>
        </p:spPr>
      </p:pic>
      <p:pic>
        <p:nvPicPr>
          <p:cNvPr id="7" name="Immagine 6">
            <a:extLst>
              <a:ext uri="{FF2B5EF4-FFF2-40B4-BE49-F238E27FC236}">
                <a16:creationId xmlns:a16="http://schemas.microsoft.com/office/drawing/2014/main" id="{B40D3AED-F160-4AD1-BFD3-16F2070AC881}"/>
              </a:ext>
            </a:extLst>
          </p:cNvPr>
          <p:cNvPicPr>
            <a:picLocks noChangeAspect="1"/>
          </p:cNvPicPr>
          <p:nvPr/>
        </p:nvPicPr>
        <p:blipFill>
          <a:blip r:embed="rId4"/>
          <a:stretch>
            <a:fillRect/>
          </a:stretch>
        </p:blipFill>
        <p:spPr>
          <a:xfrm>
            <a:off x="8520071" y="3363179"/>
            <a:ext cx="942427" cy="942427"/>
          </a:xfrm>
          <a:prstGeom prst="rect">
            <a:avLst/>
          </a:prstGeom>
        </p:spPr>
      </p:pic>
      <p:pic>
        <p:nvPicPr>
          <p:cNvPr id="9" name="Immagine 8">
            <a:extLst>
              <a:ext uri="{FF2B5EF4-FFF2-40B4-BE49-F238E27FC236}">
                <a16:creationId xmlns:a16="http://schemas.microsoft.com/office/drawing/2014/main" id="{1ADA8040-90AB-457B-9424-CA98B39392E4}"/>
              </a:ext>
            </a:extLst>
          </p:cNvPr>
          <p:cNvPicPr>
            <a:picLocks noChangeAspect="1"/>
          </p:cNvPicPr>
          <p:nvPr/>
        </p:nvPicPr>
        <p:blipFill>
          <a:blip r:embed="rId5"/>
          <a:stretch>
            <a:fillRect/>
          </a:stretch>
        </p:blipFill>
        <p:spPr>
          <a:xfrm>
            <a:off x="8586576" y="4202912"/>
            <a:ext cx="809416" cy="539610"/>
          </a:xfrm>
          <a:prstGeom prst="rect">
            <a:avLst/>
          </a:prstGeom>
        </p:spPr>
      </p:pic>
      <p:sp>
        <p:nvSpPr>
          <p:cNvPr id="10" name="CasellaDiTesto 9">
            <a:extLst>
              <a:ext uri="{FF2B5EF4-FFF2-40B4-BE49-F238E27FC236}">
                <a16:creationId xmlns:a16="http://schemas.microsoft.com/office/drawing/2014/main" id="{9E934A75-092F-4729-B350-966D78991FD7}"/>
              </a:ext>
            </a:extLst>
          </p:cNvPr>
          <p:cNvSpPr txBox="1"/>
          <p:nvPr/>
        </p:nvSpPr>
        <p:spPr>
          <a:xfrm>
            <a:off x="9433161" y="3541192"/>
            <a:ext cx="2227276" cy="1323439"/>
          </a:xfrm>
          <a:prstGeom prst="rect">
            <a:avLst/>
          </a:prstGeom>
          <a:noFill/>
        </p:spPr>
        <p:txBody>
          <a:bodyPr wrap="square" rtlCol="0">
            <a:spAutoFit/>
          </a:bodyPr>
          <a:lstStyle/>
          <a:p>
            <a:r>
              <a:rPr lang="de-DE" dirty="0"/>
              <a:t>= 80,6 M – 85,0 F</a:t>
            </a:r>
          </a:p>
          <a:p>
            <a:endParaRPr lang="de-DE" dirty="0"/>
          </a:p>
          <a:p>
            <a:endParaRPr lang="de-DE" dirty="0"/>
          </a:p>
          <a:p>
            <a:r>
              <a:rPr lang="de-DE" dirty="0"/>
              <a:t> = 79,3 M – 84,1F </a:t>
            </a:r>
          </a:p>
        </p:txBody>
      </p:sp>
    </p:spTree>
    <p:extLst>
      <p:ext uri="{BB962C8B-B14F-4D97-AF65-F5344CB8AC3E}">
        <p14:creationId xmlns:p14="http://schemas.microsoft.com/office/powerpoint/2010/main" val="1130630423"/>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9" descr="041289106700b6ba8666b075c8b01671"/>
          <p:cNvPicPr>
            <a:picLocks noChangeAspect="1" noChangeArrowheads="1"/>
          </p:cNvPicPr>
          <p:nvPr/>
        </p:nvPicPr>
        <p:blipFill>
          <a:blip r:embed="rId3" cstate="print"/>
          <a:srcRect/>
          <a:stretch>
            <a:fillRect/>
          </a:stretch>
        </p:blipFill>
        <p:spPr bwMode="auto">
          <a:xfrm>
            <a:off x="1989801" y="4150041"/>
            <a:ext cx="955896" cy="962248"/>
          </a:xfrm>
          <a:prstGeom prst="rect">
            <a:avLst/>
          </a:prstGeom>
          <a:noFill/>
          <a:ln w="9525">
            <a:noFill/>
            <a:miter lim="800000"/>
            <a:headEnd/>
            <a:tailEnd/>
          </a:ln>
        </p:spPr>
      </p:pic>
      <p:sp>
        <p:nvSpPr>
          <p:cNvPr id="65539" name="Rectangle 2">
            <a:extLst>
              <a:ext uri="{FF2B5EF4-FFF2-40B4-BE49-F238E27FC236}">
                <a16:creationId xmlns:a16="http://schemas.microsoft.com/office/drawing/2014/main" id="{1C2EEC63-44F6-488C-B824-C436BE167C50}"/>
              </a:ext>
            </a:extLst>
          </p:cNvPr>
          <p:cNvSpPr>
            <a:spLocks noGrp="1"/>
          </p:cNvSpPr>
          <p:nvPr>
            <p:ph type="title" idx="4294967295"/>
          </p:nvPr>
        </p:nvSpPr>
        <p:spPr>
          <a:xfrm>
            <a:off x="791111" y="143838"/>
            <a:ext cx="11168009" cy="1125216"/>
          </a:xfrm>
        </p:spPr>
        <p:txBody>
          <a:bodyPr vert="horz" wrap="square" lIns="108825" tIns="54412" rIns="108825" bIns="54412" numCol="1" anchor="ctr" anchorCtr="0" compatLnSpc="1">
            <a:prstTxWarp prst="textNoShape">
              <a:avLst/>
            </a:prstTxWarp>
          </a:bodyPr>
          <a:lstStyle/>
          <a:p>
            <a:pPr>
              <a:defRPr/>
            </a:pPr>
            <a:r>
              <a:rPr lang="de-DE" altLang="it-IT" sz="3600" dirty="0">
                <a:solidFill>
                  <a:srgbClr val="000066"/>
                </a:solidFill>
                <a:latin typeface="Fira Sans Hair"/>
              </a:rPr>
              <a:t>Demographischer Wandel </a:t>
            </a:r>
            <a:r>
              <a:rPr lang="de-DE" sz="3600" dirty="0">
                <a:solidFill>
                  <a:srgbClr val="203864"/>
                </a:solidFill>
                <a:latin typeface="Fira Sans Hair"/>
                <a:cs typeface="Arial" charset="0"/>
              </a:rPr>
              <a:t>Südtirol </a:t>
            </a:r>
            <a:r>
              <a:rPr lang="de-DE" altLang="it-IT" sz="3600" dirty="0">
                <a:solidFill>
                  <a:srgbClr val="000066"/>
                </a:solidFill>
                <a:latin typeface="Fira Sans Hair"/>
              </a:rPr>
              <a:t>/ </a:t>
            </a:r>
            <a:r>
              <a:rPr lang="de-DE" altLang="it-IT" sz="3600" dirty="0" err="1">
                <a:solidFill>
                  <a:srgbClr val="000066"/>
                </a:solidFill>
                <a:latin typeface="Fira Sans Hair"/>
              </a:rPr>
              <a:t>Sviluppo</a:t>
            </a:r>
            <a:r>
              <a:rPr lang="de-DE" altLang="it-IT" sz="3600" dirty="0">
                <a:solidFill>
                  <a:srgbClr val="000066"/>
                </a:solidFill>
                <a:latin typeface="Fira Sans Hair"/>
              </a:rPr>
              <a:t> </a:t>
            </a:r>
            <a:r>
              <a:rPr lang="de-DE" altLang="it-IT" sz="3600" dirty="0" err="1">
                <a:solidFill>
                  <a:srgbClr val="000066"/>
                </a:solidFill>
                <a:latin typeface="Fira Sans Hair"/>
              </a:rPr>
              <a:t>demografico</a:t>
            </a:r>
            <a:r>
              <a:rPr lang="de-DE" altLang="it-IT" sz="3600" dirty="0">
                <a:solidFill>
                  <a:srgbClr val="000066"/>
                </a:solidFill>
                <a:latin typeface="Fira Sans Hair"/>
              </a:rPr>
              <a:t>   - Südtirol</a:t>
            </a:r>
          </a:p>
        </p:txBody>
      </p:sp>
      <p:pic>
        <p:nvPicPr>
          <p:cNvPr id="5124" name="Picture 7" descr="Risultati immagini per anziano con bastone  fumetto"/>
          <p:cNvPicPr>
            <a:picLocks noChangeAspect="1" noChangeArrowheads="1"/>
          </p:cNvPicPr>
          <p:nvPr/>
        </p:nvPicPr>
        <p:blipFill>
          <a:blip r:embed="rId4" cstate="print"/>
          <a:srcRect/>
          <a:stretch>
            <a:fillRect/>
          </a:stretch>
        </p:blipFill>
        <p:spPr bwMode="auto">
          <a:xfrm>
            <a:off x="9437667" y="1591044"/>
            <a:ext cx="1230597" cy="1160732"/>
          </a:xfrm>
          <a:prstGeom prst="rect">
            <a:avLst/>
          </a:prstGeom>
          <a:noFill/>
          <a:ln w="9525">
            <a:noFill/>
            <a:miter lim="800000"/>
            <a:headEnd/>
            <a:tailEnd/>
          </a:ln>
        </p:spPr>
      </p:pic>
      <p:pic>
        <p:nvPicPr>
          <p:cNvPr id="5125" name="Picture 7"/>
          <p:cNvPicPr>
            <a:picLocks noChangeAspect="1" noChangeArrowheads="1"/>
          </p:cNvPicPr>
          <p:nvPr/>
        </p:nvPicPr>
        <p:blipFill>
          <a:blip r:embed="rId5" cstate="print"/>
          <a:srcRect/>
          <a:stretch>
            <a:fillRect/>
          </a:stretch>
        </p:blipFill>
        <p:spPr bwMode="auto">
          <a:xfrm>
            <a:off x="2638022" y="1341079"/>
            <a:ext cx="6973715" cy="4618463"/>
          </a:xfrm>
          <a:prstGeom prst="rect">
            <a:avLst/>
          </a:prstGeom>
          <a:noFill/>
          <a:ln w="9525">
            <a:noFill/>
            <a:miter lim="800000"/>
            <a:headEnd/>
            <a:tailEnd/>
          </a:ln>
        </p:spPr>
      </p:pic>
    </p:spTree>
    <p:extLst>
      <p:ext uri="{BB962C8B-B14F-4D97-AF65-F5344CB8AC3E}">
        <p14:creationId xmlns:p14="http://schemas.microsoft.com/office/powerpoint/2010/main" val="3115856625"/>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859071-C56A-4988-8C42-545986C39269}"/>
              </a:ext>
            </a:extLst>
          </p:cNvPr>
          <p:cNvSpPr>
            <a:spLocks noGrp="1"/>
          </p:cNvSpPr>
          <p:nvPr>
            <p:ph type="title"/>
          </p:nvPr>
        </p:nvSpPr>
        <p:spPr>
          <a:xfrm>
            <a:off x="704637" y="55855"/>
            <a:ext cx="9867472" cy="755803"/>
          </a:xfrm>
        </p:spPr>
        <p:txBody>
          <a:bodyPr/>
          <a:lstStyle/>
          <a:p>
            <a:r>
              <a:rPr lang="de-DE" sz="4000" dirty="0">
                <a:solidFill>
                  <a:srgbClr val="203864"/>
                </a:solidFill>
                <a:latin typeface="Fira Sans Hair"/>
                <a:cs typeface="Arial" charset="0"/>
              </a:rPr>
              <a:t>Altersindex / </a:t>
            </a:r>
            <a:r>
              <a:rPr lang="de-DE" sz="4000" dirty="0" err="1">
                <a:solidFill>
                  <a:srgbClr val="203864"/>
                </a:solidFill>
                <a:latin typeface="Fira Sans Hair"/>
                <a:cs typeface="Arial" charset="0"/>
              </a:rPr>
              <a:t>Indice</a:t>
            </a:r>
            <a:r>
              <a:rPr lang="de-DE" sz="4000" dirty="0">
                <a:solidFill>
                  <a:srgbClr val="203864"/>
                </a:solidFill>
                <a:latin typeface="Fira Sans Hair"/>
                <a:cs typeface="Arial" charset="0"/>
              </a:rPr>
              <a:t> di </a:t>
            </a:r>
            <a:r>
              <a:rPr lang="de-DE" sz="4000" dirty="0" err="1">
                <a:solidFill>
                  <a:srgbClr val="203864"/>
                </a:solidFill>
                <a:latin typeface="Fira Sans Hair"/>
                <a:cs typeface="Arial" charset="0"/>
              </a:rPr>
              <a:t>vecchiaia</a:t>
            </a:r>
            <a:r>
              <a:rPr lang="de-DE" sz="4000" dirty="0">
                <a:solidFill>
                  <a:srgbClr val="203864"/>
                </a:solidFill>
                <a:latin typeface="Fira Sans Hair"/>
                <a:cs typeface="Arial" charset="0"/>
              </a:rPr>
              <a:t>  - Südtirol</a:t>
            </a:r>
          </a:p>
        </p:txBody>
      </p:sp>
      <p:sp>
        <p:nvSpPr>
          <p:cNvPr id="6" name="CasellaDiTesto 5">
            <a:extLst>
              <a:ext uri="{FF2B5EF4-FFF2-40B4-BE49-F238E27FC236}">
                <a16:creationId xmlns:a16="http://schemas.microsoft.com/office/drawing/2014/main" id="{D268E1DB-B38A-4AEC-B941-23498E1FEC6D}"/>
              </a:ext>
            </a:extLst>
          </p:cNvPr>
          <p:cNvSpPr txBox="1"/>
          <p:nvPr/>
        </p:nvSpPr>
        <p:spPr>
          <a:xfrm>
            <a:off x="9963137" y="1480509"/>
            <a:ext cx="2321960" cy="1323439"/>
          </a:xfrm>
          <a:prstGeom prst="rect">
            <a:avLst/>
          </a:prstGeom>
          <a:noFill/>
        </p:spPr>
        <p:txBody>
          <a:bodyPr wrap="square" rtlCol="0">
            <a:spAutoFit/>
          </a:bodyPr>
          <a:lstStyle/>
          <a:p>
            <a:r>
              <a:rPr lang="de-DE" dirty="0"/>
              <a:t>= 165,3%</a:t>
            </a:r>
          </a:p>
          <a:p>
            <a:endParaRPr lang="de-DE" dirty="0"/>
          </a:p>
          <a:p>
            <a:endParaRPr lang="de-DE" dirty="0"/>
          </a:p>
          <a:p>
            <a:r>
              <a:rPr lang="de-DE" dirty="0"/>
              <a:t> = 129,0%</a:t>
            </a:r>
          </a:p>
        </p:txBody>
      </p:sp>
      <p:pic>
        <p:nvPicPr>
          <p:cNvPr id="7" name="Immagine 6">
            <a:extLst>
              <a:ext uri="{FF2B5EF4-FFF2-40B4-BE49-F238E27FC236}">
                <a16:creationId xmlns:a16="http://schemas.microsoft.com/office/drawing/2014/main" id="{ACDC69AC-E9E6-49A6-8C4B-B3BC96FB7F66}"/>
              </a:ext>
            </a:extLst>
          </p:cNvPr>
          <p:cNvPicPr>
            <a:picLocks noChangeAspect="1"/>
          </p:cNvPicPr>
          <p:nvPr/>
        </p:nvPicPr>
        <p:blipFill>
          <a:blip r:embed="rId3"/>
          <a:stretch>
            <a:fillRect/>
          </a:stretch>
        </p:blipFill>
        <p:spPr>
          <a:xfrm>
            <a:off x="9020710" y="1235694"/>
            <a:ext cx="942427" cy="942427"/>
          </a:xfrm>
          <a:prstGeom prst="rect">
            <a:avLst/>
          </a:prstGeom>
        </p:spPr>
      </p:pic>
      <p:pic>
        <p:nvPicPr>
          <p:cNvPr id="8" name="Immagine 7">
            <a:extLst>
              <a:ext uri="{FF2B5EF4-FFF2-40B4-BE49-F238E27FC236}">
                <a16:creationId xmlns:a16="http://schemas.microsoft.com/office/drawing/2014/main" id="{0EC0BD13-A93C-4266-92DE-0B6AD135A28A}"/>
              </a:ext>
            </a:extLst>
          </p:cNvPr>
          <p:cNvPicPr>
            <a:picLocks noChangeAspect="1"/>
          </p:cNvPicPr>
          <p:nvPr/>
        </p:nvPicPr>
        <p:blipFill>
          <a:blip r:embed="rId4"/>
          <a:stretch>
            <a:fillRect/>
          </a:stretch>
        </p:blipFill>
        <p:spPr>
          <a:xfrm>
            <a:off x="9153721" y="2264338"/>
            <a:ext cx="809416" cy="539610"/>
          </a:xfrm>
          <a:prstGeom prst="rect">
            <a:avLst/>
          </a:prstGeom>
        </p:spPr>
      </p:pic>
      <p:pic>
        <p:nvPicPr>
          <p:cNvPr id="5" name="Immagine 4">
            <a:extLst>
              <a:ext uri="{FF2B5EF4-FFF2-40B4-BE49-F238E27FC236}">
                <a16:creationId xmlns:a16="http://schemas.microsoft.com/office/drawing/2014/main" id="{19D4D09E-20A2-4A52-89A3-5E3649A1A815}"/>
              </a:ext>
            </a:extLst>
          </p:cNvPr>
          <p:cNvPicPr>
            <a:picLocks noChangeAspect="1"/>
          </p:cNvPicPr>
          <p:nvPr/>
        </p:nvPicPr>
        <p:blipFill>
          <a:blip r:embed="rId5"/>
          <a:stretch>
            <a:fillRect/>
          </a:stretch>
        </p:blipFill>
        <p:spPr>
          <a:xfrm>
            <a:off x="847872" y="804179"/>
            <a:ext cx="7802417" cy="5285888"/>
          </a:xfrm>
          <a:prstGeom prst="rect">
            <a:avLst/>
          </a:prstGeom>
        </p:spPr>
      </p:pic>
    </p:spTree>
    <p:extLst>
      <p:ext uri="{BB962C8B-B14F-4D97-AF65-F5344CB8AC3E}">
        <p14:creationId xmlns:p14="http://schemas.microsoft.com/office/powerpoint/2010/main" val="2247004390"/>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Immagine 3"/>
          <p:cNvPicPr>
            <a:picLocks noChangeAspect="1" noChangeArrowheads="1"/>
          </p:cNvPicPr>
          <p:nvPr/>
        </p:nvPicPr>
        <p:blipFill>
          <a:blip r:embed="rId3" cstate="print"/>
          <a:srcRect/>
          <a:stretch>
            <a:fillRect/>
          </a:stretch>
        </p:blipFill>
        <p:spPr bwMode="auto">
          <a:xfrm>
            <a:off x="2061826" y="158161"/>
            <a:ext cx="7523964" cy="5733646"/>
          </a:xfrm>
          <a:prstGeom prst="rect">
            <a:avLst/>
          </a:prstGeom>
          <a:noFill/>
          <a:ln w="9525">
            <a:noFill/>
            <a:miter lim="800000"/>
            <a:headEnd/>
            <a:tailEnd/>
          </a:ln>
        </p:spPr>
      </p:pic>
      <p:sp>
        <p:nvSpPr>
          <p:cNvPr id="2" name="Rectangle 2">
            <a:extLst>
              <a:ext uri="{FF2B5EF4-FFF2-40B4-BE49-F238E27FC236}">
                <a16:creationId xmlns:a16="http://schemas.microsoft.com/office/drawing/2014/main" id="{EC7F6CB9-10C1-4014-8638-C6B3455A65B6}"/>
              </a:ext>
            </a:extLst>
          </p:cNvPr>
          <p:cNvSpPr txBox="1">
            <a:spLocks/>
          </p:cNvSpPr>
          <p:nvPr/>
        </p:nvSpPr>
        <p:spPr bwMode="auto">
          <a:xfrm>
            <a:off x="587820" y="-130025"/>
            <a:ext cx="10941978" cy="129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25" tIns="54412" rIns="108825" bIns="54412" anchor="ct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cs typeface="Arial" panose="020B060402020202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cs typeface="Arial" panose="020B060402020202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cs typeface="Arial" panose="020B060402020202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cs typeface="Arial" panose="020B0604020202020204" pitchFamily="34" charset="0"/>
              </a:defRPr>
            </a:lvl9pPr>
          </a:lstStyle>
          <a:p>
            <a:pPr>
              <a:defRPr/>
            </a:pPr>
            <a:r>
              <a:rPr lang="de-DE" sz="3600" dirty="0">
                <a:solidFill>
                  <a:srgbClr val="203864"/>
                </a:solidFill>
                <a:latin typeface="Fira Sans Hair"/>
                <a:cs typeface="Arial" charset="0"/>
              </a:rPr>
              <a:t>Altersindex nach Sprengel / </a:t>
            </a:r>
            <a:r>
              <a:rPr lang="de-DE" sz="3600" dirty="0" err="1">
                <a:solidFill>
                  <a:srgbClr val="203864"/>
                </a:solidFill>
                <a:latin typeface="Fira Sans Hair"/>
                <a:cs typeface="Arial" charset="0"/>
              </a:rPr>
              <a:t>Indice</a:t>
            </a:r>
            <a:r>
              <a:rPr lang="de-DE" sz="3600" dirty="0">
                <a:solidFill>
                  <a:srgbClr val="203864"/>
                </a:solidFill>
                <a:latin typeface="Fira Sans Hair"/>
                <a:cs typeface="Arial" charset="0"/>
              </a:rPr>
              <a:t> di </a:t>
            </a:r>
            <a:r>
              <a:rPr lang="de-DE" sz="3600" dirty="0" err="1">
                <a:solidFill>
                  <a:srgbClr val="203864"/>
                </a:solidFill>
                <a:latin typeface="Fira Sans Hair"/>
                <a:cs typeface="Arial" charset="0"/>
              </a:rPr>
              <a:t>vecchiaia</a:t>
            </a:r>
            <a:r>
              <a:rPr lang="de-DE" sz="3600" dirty="0">
                <a:solidFill>
                  <a:srgbClr val="203864"/>
                </a:solidFill>
                <a:latin typeface="Fira Sans Hair"/>
                <a:cs typeface="Arial" charset="0"/>
              </a:rPr>
              <a:t> per </a:t>
            </a:r>
            <a:r>
              <a:rPr lang="de-DE" sz="3600" dirty="0" err="1">
                <a:solidFill>
                  <a:srgbClr val="203864"/>
                </a:solidFill>
                <a:latin typeface="Fira Sans Hair"/>
                <a:cs typeface="Arial" charset="0"/>
              </a:rPr>
              <a:t>distretto</a:t>
            </a:r>
            <a:r>
              <a:rPr lang="de-DE" altLang="it-IT" sz="3601" dirty="0">
                <a:solidFill>
                  <a:srgbClr val="000066"/>
                </a:solidFill>
                <a:latin typeface="Fira Sans Hair"/>
              </a:rPr>
              <a:t> - 2017</a:t>
            </a:r>
          </a:p>
        </p:txBody>
      </p:sp>
      <p:sp>
        <p:nvSpPr>
          <p:cNvPr id="5" name="Rettangolo 4">
            <a:extLst>
              <a:ext uri="{FF2B5EF4-FFF2-40B4-BE49-F238E27FC236}">
                <a16:creationId xmlns:a16="http://schemas.microsoft.com/office/drawing/2014/main" id="{23403765-E9B0-4638-AFCD-CA1569488233}"/>
              </a:ext>
            </a:extLst>
          </p:cNvPr>
          <p:cNvSpPr/>
          <p:nvPr/>
        </p:nvSpPr>
        <p:spPr>
          <a:xfrm>
            <a:off x="5302935" y="5230411"/>
            <a:ext cx="1511749" cy="791651"/>
          </a:xfrm>
          <a:prstGeom prst="rect">
            <a:avLst/>
          </a:prstGeom>
          <a:solidFill>
            <a:srgbClr val="EA5F00"/>
          </a:solidFill>
          <a:ln>
            <a:solidFill>
              <a:srgbClr val="EA5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t>Bozen165,7</a:t>
            </a:r>
            <a:endParaRPr lang="it-IT" dirty="0"/>
          </a:p>
        </p:txBody>
      </p:sp>
      <p:sp>
        <p:nvSpPr>
          <p:cNvPr id="6" name="Rettangolo 5">
            <a:extLst>
              <a:ext uri="{FF2B5EF4-FFF2-40B4-BE49-F238E27FC236}">
                <a16:creationId xmlns:a16="http://schemas.microsoft.com/office/drawing/2014/main" id="{3CEF06C6-61B6-4104-8690-226739823BAB}"/>
              </a:ext>
            </a:extLst>
          </p:cNvPr>
          <p:cNvSpPr/>
          <p:nvPr/>
        </p:nvSpPr>
        <p:spPr>
          <a:xfrm>
            <a:off x="2968167" y="1269265"/>
            <a:ext cx="1562736" cy="719999"/>
          </a:xfrm>
          <a:prstGeom prst="rect">
            <a:avLst/>
          </a:prstGeom>
          <a:solidFill>
            <a:srgbClr val="F6F4A8"/>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tx1"/>
                </a:solidFill>
              </a:rPr>
              <a:t>Passeiertal</a:t>
            </a:r>
          </a:p>
          <a:p>
            <a:pPr algn="ctr">
              <a:defRPr/>
            </a:pPr>
            <a:r>
              <a:rPr lang="de-DE" dirty="0">
                <a:solidFill>
                  <a:schemeClr val="tx1"/>
                </a:solidFill>
              </a:rPr>
              <a:t>92,5</a:t>
            </a:r>
            <a:endParaRPr lang="it-IT" dirty="0">
              <a:solidFill>
                <a:schemeClr val="tx1"/>
              </a:solidFill>
            </a:endParaRPr>
          </a:p>
        </p:txBody>
      </p:sp>
    </p:spTree>
    <p:extLst>
      <p:ext uri="{BB962C8B-B14F-4D97-AF65-F5344CB8AC3E}">
        <p14:creationId xmlns:p14="http://schemas.microsoft.com/office/powerpoint/2010/main" val="3203420534"/>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4A471C-D834-499A-A058-5A0D5A284DC5}"/>
              </a:ext>
            </a:extLst>
          </p:cNvPr>
          <p:cNvSpPr>
            <a:spLocks noGrp="1"/>
          </p:cNvSpPr>
          <p:nvPr>
            <p:ph type="title"/>
          </p:nvPr>
        </p:nvSpPr>
        <p:spPr>
          <a:xfrm>
            <a:off x="695502" y="97997"/>
            <a:ext cx="10514013" cy="682839"/>
          </a:xfrm>
        </p:spPr>
        <p:txBody>
          <a:bodyPr/>
          <a:lstStyle/>
          <a:p>
            <a:r>
              <a:rPr lang="de-DE" sz="4000" dirty="0">
                <a:solidFill>
                  <a:srgbClr val="000066"/>
                </a:solidFill>
                <a:latin typeface="Fira Sans Hair"/>
              </a:rPr>
              <a:t>Geburtenrate / </a:t>
            </a:r>
            <a:r>
              <a:rPr lang="de-DE" sz="4000" i="1" dirty="0">
                <a:solidFill>
                  <a:srgbClr val="000066"/>
                </a:solidFill>
                <a:latin typeface="Fira Sans Hair"/>
              </a:rPr>
              <a:t>Tasso </a:t>
            </a:r>
            <a:r>
              <a:rPr lang="de-DE" sz="4000" i="1" dirty="0" err="1">
                <a:solidFill>
                  <a:srgbClr val="000066"/>
                </a:solidFill>
                <a:latin typeface="Fira Sans Hair"/>
              </a:rPr>
              <a:t>natalità</a:t>
            </a:r>
            <a:r>
              <a:rPr lang="de-DE" sz="4000" i="1" dirty="0">
                <a:solidFill>
                  <a:srgbClr val="000066"/>
                </a:solidFill>
                <a:latin typeface="Fira Sans Hair"/>
              </a:rPr>
              <a:t> </a:t>
            </a:r>
            <a:r>
              <a:rPr lang="de-DE" sz="3600" dirty="0">
                <a:solidFill>
                  <a:srgbClr val="000066"/>
                </a:solidFill>
                <a:latin typeface="Fira Sans Hair"/>
              </a:rPr>
              <a:t>(*1.000)</a:t>
            </a:r>
          </a:p>
        </p:txBody>
      </p:sp>
      <p:pic>
        <p:nvPicPr>
          <p:cNvPr id="3" name="Immagine 2">
            <a:extLst>
              <a:ext uri="{FF2B5EF4-FFF2-40B4-BE49-F238E27FC236}">
                <a16:creationId xmlns:a16="http://schemas.microsoft.com/office/drawing/2014/main" id="{628B2E66-AFC3-4AEA-957E-DE9F4D03D81C}"/>
              </a:ext>
            </a:extLst>
          </p:cNvPr>
          <p:cNvPicPr>
            <a:picLocks noChangeAspect="1"/>
          </p:cNvPicPr>
          <p:nvPr/>
        </p:nvPicPr>
        <p:blipFill>
          <a:blip r:embed="rId3"/>
          <a:stretch>
            <a:fillRect/>
          </a:stretch>
        </p:blipFill>
        <p:spPr>
          <a:xfrm>
            <a:off x="1171254" y="924674"/>
            <a:ext cx="8589196" cy="5075434"/>
          </a:xfrm>
          <a:prstGeom prst="rect">
            <a:avLst/>
          </a:prstGeom>
        </p:spPr>
      </p:pic>
      <p:pic>
        <p:nvPicPr>
          <p:cNvPr id="5" name="Immagine 4">
            <a:extLst>
              <a:ext uri="{FF2B5EF4-FFF2-40B4-BE49-F238E27FC236}">
                <a16:creationId xmlns:a16="http://schemas.microsoft.com/office/drawing/2014/main" id="{DB22A7AB-7C47-4263-A7B6-B0B30F95D9D9}"/>
              </a:ext>
            </a:extLst>
          </p:cNvPr>
          <p:cNvPicPr>
            <a:picLocks noChangeAspect="1"/>
          </p:cNvPicPr>
          <p:nvPr/>
        </p:nvPicPr>
        <p:blipFill>
          <a:blip r:embed="rId4"/>
          <a:stretch>
            <a:fillRect/>
          </a:stretch>
        </p:blipFill>
        <p:spPr>
          <a:xfrm>
            <a:off x="9472329" y="2258409"/>
            <a:ext cx="650732" cy="433821"/>
          </a:xfrm>
          <a:prstGeom prst="rect">
            <a:avLst/>
          </a:prstGeom>
        </p:spPr>
      </p:pic>
      <p:sp>
        <p:nvSpPr>
          <p:cNvPr id="7" name="CasellaDiTesto 6">
            <a:extLst>
              <a:ext uri="{FF2B5EF4-FFF2-40B4-BE49-F238E27FC236}">
                <a16:creationId xmlns:a16="http://schemas.microsoft.com/office/drawing/2014/main" id="{7B2F22A4-4CB6-4117-9071-F4F7A412251B}"/>
              </a:ext>
            </a:extLst>
          </p:cNvPr>
          <p:cNvSpPr txBox="1"/>
          <p:nvPr/>
        </p:nvSpPr>
        <p:spPr>
          <a:xfrm>
            <a:off x="10122102" y="2283680"/>
            <a:ext cx="1246378" cy="400110"/>
          </a:xfrm>
          <a:prstGeom prst="rect">
            <a:avLst/>
          </a:prstGeom>
          <a:noFill/>
        </p:spPr>
        <p:txBody>
          <a:bodyPr wrap="square" rtlCol="0">
            <a:spAutoFit/>
          </a:bodyPr>
          <a:lstStyle/>
          <a:p>
            <a:r>
              <a:rPr lang="de-DE" dirty="0"/>
              <a:t> = 9,2</a:t>
            </a:r>
          </a:p>
        </p:txBody>
      </p:sp>
    </p:spTree>
    <p:extLst>
      <p:ext uri="{BB962C8B-B14F-4D97-AF65-F5344CB8AC3E}">
        <p14:creationId xmlns:p14="http://schemas.microsoft.com/office/powerpoint/2010/main" val="2457425745"/>
      </p:ext>
    </p:extLst>
  </p:cSld>
  <p:clrMapOvr>
    <a:masterClrMapping/>
  </p:clrMapOvr>
  <p:transition spd="med">
    <p:wipe dir="r"/>
  </p:transition>
</p:sld>
</file>

<file path=ppt/theme/theme1.xml><?xml version="1.0" encoding="utf-8"?>
<a:theme xmlns:a="http://schemas.openxmlformats.org/drawingml/2006/main" name="Office-Design">
  <a:themeElements>
    <a:clrScheme name="Office-Design">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Desig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3845</Words>
  <Application>Microsoft Office PowerPoint</Application>
  <PresentationFormat>Personalizzato</PresentationFormat>
  <Paragraphs>384</Paragraphs>
  <Slides>30</Slides>
  <Notes>30</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30</vt:i4>
      </vt:variant>
    </vt:vector>
  </HeadingPairs>
  <TitlesOfParts>
    <vt:vector size="41" baseType="lpstr">
      <vt:lpstr>宋体</vt:lpstr>
      <vt:lpstr>Arial</vt:lpstr>
      <vt:lpstr>Arial Black</vt:lpstr>
      <vt:lpstr>Arial Narrow</vt:lpstr>
      <vt:lpstr>Calibri</vt:lpstr>
      <vt:lpstr>Calibri Light</vt:lpstr>
      <vt:lpstr>Fira Sans Hair</vt:lpstr>
      <vt:lpstr>Mangal</vt:lpstr>
      <vt:lpstr>Symbol</vt:lpstr>
      <vt:lpstr>Times New Roman</vt:lpstr>
      <vt:lpstr>Office-Design</vt:lpstr>
      <vt:lpstr>Presentazione standard di PowerPoint</vt:lpstr>
      <vt:lpstr>Landesgesundheitsbericht / Relazione Sanitaria 2017</vt:lpstr>
      <vt:lpstr>Demographischer, epidemiologischer und organisatorischer Wandel / Sviluppo demografico, epidemiologico e organizzativo</vt:lpstr>
      <vt:lpstr>Die Gesundheit der Südtiroler / La salute degli altoatesini</vt:lpstr>
      <vt:lpstr>Lebenserwartung / Speranza di vita - Südtirol</vt:lpstr>
      <vt:lpstr>Demographischer Wandel Südtirol / Sviluppo demografico   - Südtirol</vt:lpstr>
      <vt:lpstr>Altersindex / Indice di vecchiaia  - Südtirol</vt:lpstr>
      <vt:lpstr>Presentazione standard di PowerPoint</vt:lpstr>
      <vt:lpstr>Geburtenrate / Tasso natalità (*1.000)</vt:lpstr>
      <vt:lpstr>Neugeborene / Nati </vt:lpstr>
      <vt:lpstr>Presentazione standard di PowerPoint</vt:lpstr>
      <vt:lpstr>Presentazione standard di PowerPoint</vt:lpstr>
      <vt:lpstr>Lebensstile / Stili di vita</vt:lpstr>
      <vt:lpstr>Risikofaktoren / Fattori di rischio</vt:lpstr>
      <vt:lpstr>Suizide / Suicidi * 100.000 - 2010-2016</vt:lpstr>
      <vt:lpstr>Presentazione standard di PowerPoint</vt:lpstr>
      <vt:lpstr>Fachärztliche Leistungen / Specialistica ambulatoriale </vt:lpstr>
      <vt:lpstr>Presentazione standard di PowerPoint</vt:lpstr>
      <vt:lpstr>Presentazione standard di PowerPoint</vt:lpstr>
      <vt:lpstr>Elektive Chirurgie / Chirurgia elettiva *100.000 Ew/ab. </vt:lpstr>
      <vt:lpstr>Integration Krankenhaus-Territorium / Integrazione Ospedale – Territorio</vt:lpstr>
      <vt:lpstr>Integration Krankenhaus-Territorium / Integrazione Ospedale – Territorio   Hospitalisierung / Ospedalizzazione * 100.000 </vt:lpstr>
      <vt:lpstr>Integration Krankenhaus-Territorium / Integrazione Ospedale – Territorio 2017</vt:lpstr>
      <vt:lpstr>Angemessenheit Medikamentenverschreibung / Appropriatezza farmaceutica </vt:lpstr>
      <vt:lpstr>Angemessenheit Medikamentenverschreibung / Appropriatezza farmaceutica - 2017</vt:lpstr>
      <vt:lpstr>Onkologischer Betreuungspfad / Percorso oncologico - 2017</vt:lpstr>
      <vt:lpstr>Die Prioritäten im Gesundheitswesen / Priorità in Sanità</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simon abler</dc:creator>
  <cp:lastModifiedBy>Melani, Carla</cp:lastModifiedBy>
  <cp:revision>1110</cp:revision>
  <cp:lastPrinted>2018-06-27T14:54:25Z</cp:lastPrinted>
  <dcterms:created xsi:type="dcterms:W3CDTF">2015-09-01T06:47:55Z</dcterms:created>
  <dcterms:modified xsi:type="dcterms:W3CDTF">2018-06-28T08:02:33Z</dcterms:modified>
</cp:coreProperties>
</file>