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48"/>
  </p:notesMasterIdLst>
  <p:sldIdLst>
    <p:sldId id="256" r:id="rId2"/>
    <p:sldId id="257" r:id="rId3"/>
    <p:sldId id="288" r:id="rId4"/>
    <p:sldId id="289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68" r:id="rId22"/>
    <p:sldId id="275" r:id="rId23"/>
    <p:sldId id="276" r:id="rId24"/>
    <p:sldId id="277" r:id="rId25"/>
    <p:sldId id="278" r:id="rId26"/>
    <p:sldId id="279" r:id="rId27"/>
    <p:sldId id="28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8BD5-EED7-EF42-8633-91FF0AEB1A2D}" type="datetimeFigureOut">
              <a:rPr lang="it-IT" smtClean="0"/>
              <a:t>20/12/2019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4EEAE-7C1F-AA4C-86F1-D9EE48DE161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4EEAE-7C1F-AA4C-86F1-D9EE48DE1616}" type="slidenum">
              <a:rPr lang="it-IT" smtClean="0"/>
              <a:t>40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3B1495-1B8E-B443-8D59-03EA15062F8D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21B313-69D2-D646-81DB-3F4FB412D67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3693" y="2647497"/>
            <a:ext cx="6477000" cy="2361280"/>
          </a:xfrm>
        </p:spPr>
        <p:txBody>
          <a:bodyPr/>
          <a:lstStyle/>
          <a:p>
            <a:r>
              <a:rPr lang="it-IT" dirty="0"/>
              <a:t>Osservare e valutare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Bolzano, 17 Novembre 2012 </a:t>
            </a:r>
            <a:r>
              <a:rPr lang="it-IT" dirty="0" err="1"/>
              <a:t>–</a:t>
            </a:r>
            <a:r>
              <a:rPr lang="it-IT" dirty="0"/>
              <a:t> L. Di Lucca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9254" y="482989"/>
            <a:ext cx="813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ndara"/>
                <a:cs typeface="Candara"/>
              </a:rPr>
              <a:t>Giornata di formazione sull’insegnamento/apprendimento dell’italiano L2 per migranti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Descrivere la competenza comunicativa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355D7E"/>
                </a:solidFill>
              </a:rPr>
              <a:t>Sa chiedere informazioni</a:t>
            </a:r>
          </a:p>
          <a:p>
            <a:r>
              <a:rPr lang="it-IT" sz="3200" dirty="0">
                <a:solidFill>
                  <a:srgbClr val="355D7E"/>
                </a:solidFill>
              </a:rPr>
              <a:t>Sa leggere un articolo di giornale</a:t>
            </a:r>
          </a:p>
          <a:p>
            <a:r>
              <a:rPr lang="it-IT" sz="3200" dirty="0">
                <a:solidFill>
                  <a:srgbClr val="355D7E"/>
                </a:solidFill>
              </a:rPr>
              <a:t>Sa scusarsi</a:t>
            </a:r>
          </a:p>
          <a:p>
            <a:r>
              <a:rPr lang="it-IT" sz="3200" dirty="0">
                <a:solidFill>
                  <a:srgbClr val="355D7E"/>
                </a:solidFill>
              </a:rPr>
              <a:t>Sa essere umoristico</a:t>
            </a:r>
          </a:p>
          <a:p>
            <a:r>
              <a:rPr lang="it-IT" sz="3200" dirty="0">
                <a:solidFill>
                  <a:srgbClr val="355D7E"/>
                </a:solidFill>
              </a:rPr>
              <a:t>Sa esporre con chiarezza i suoi pensieri per iscritto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descrittori del QCRE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1313" indent="-341313" defTabSz="449263">
              <a:lnSpc>
                <a:spcPct val="93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355D7E"/>
                </a:solidFill>
              </a:rPr>
              <a:t>A1</a:t>
            </a: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Comprende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usa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espressioni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uso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quotidiano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frasi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indispensabili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per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soddisfare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bisogni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tipo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concreto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. Sa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presentare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se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stesso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/a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gli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altri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ed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è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in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grado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fare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domande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rispondere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su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informazioni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personali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. […]</a:t>
            </a: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A2</a:t>
            </a: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Comprende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frasi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ed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espressioni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uso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frequente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relative ad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ambiti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immediata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rilevanza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.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Comunica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in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attività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semplici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routine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che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richiedono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un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semplice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scambio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di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informazioni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su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argomenti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familiari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e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3200" dirty="0" err="1">
                <a:solidFill>
                  <a:srgbClr val="355D7E"/>
                </a:solidFill>
                <a:ea typeface="Times New Roman" charset="0"/>
                <a:cs typeface="Times New Roman" charset="0"/>
              </a:rPr>
              <a:t>comuni</a:t>
            </a:r>
            <a:r>
              <a:rPr lang="en-GB" sz="3200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. […]</a:t>
            </a: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>
              <a:solidFill>
                <a:srgbClr val="355D7E"/>
              </a:solidFill>
              <a:ea typeface="Times New Roman" charset="0"/>
              <a:cs typeface="Times New Roman" charset="0"/>
            </a:endParaRP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355D7E"/>
                </a:solidFill>
                <a:ea typeface="Times New Roman" charset="0"/>
                <a:cs typeface="Times New Roman" charset="0"/>
              </a:rPr>
              <a:t>B2</a:t>
            </a: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err="1">
                <a:solidFill>
                  <a:srgbClr val="355D7E"/>
                </a:solidFill>
              </a:rPr>
              <a:t>Comprende</a:t>
            </a:r>
            <a:r>
              <a:rPr lang="en-GB" sz="3200" dirty="0">
                <a:solidFill>
                  <a:srgbClr val="355D7E"/>
                </a:solidFill>
              </a:rPr>
              <a:t> le </a:t>
            </a:r>
            <a:r>
              <a:rPr lang="en-GB" sz="3200" dirty="0" err="1">
                <a:solidFill>
                  <a:srgbClr val="355D7E"/>
                </a:solidFill>
              </a:rPr>
              <a:t>idee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principali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di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testi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complessi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su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argomenti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sia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concreti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che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astratti</a:t>
            </a:r>
            <a:r>
              <a:rPr lang="en-GB" sz="3200" dirty="0">
                <a:solidFill>
                  <a:srgbClr val="355D7E"/>
                </a:solidFill>
              </a:rPr>
              <a:t>, </a:t>
            </a:r>
            <a:r>
              <a:rPr lang="en-GB" sz="3200" dirty="0" err="1">
                <a:solidFill>
                  <a:srgbClr val="355D7E"/>
                </a:solidFill>
              </a:rPr>
              <a:t>comprese</a:t>
            </a:r>
            <a:r>
              <a:rPr lang="en-GB" sz="3200" dirty="0">
                <a:solidFill>
                  <a:srgbClr val="355D7E"/>
                </a:solidFill>
              </a:rPr>
              <a:t> le </a:t>
            </a:r>
            <a:r>
              <a:rPr lang="en-GB" sz="3200" dirty="0" err="1">
                <a:solidFill>
                  <a:srgbClr val="355D7E"/>
                </a:solidFill>
              </a:rPr>
              <a:t>discussioni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tecniche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nel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suo</a:t>
            </a:r>
            <a:r>
              <a:rPr lang="en-GB" sz="3200" dirty="0">
                <a:solidFill>
                  <a:srgbClr val="355D7E"/>
                </a:solidFill>
              </a:rPr>
              <a:t> campo </a:t>
            </a:r>
            <a:r>
              <a:rPr lang="en-GB" sz="3200" dirty="0" err="1">
                <a:solidFill>
                  <a:srgbClr val="355D7E"/>
                </a:solidFill>
              </a:rPr>
              <a:t>di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specializzazione</a:t>
            </a:r>
            <a:r>
              <a:rPr lang="en-GB" sz="3200" dirty="0">
                <a:solidFill>
                  <a:srgbClr val="355D7E"/>
                </a:solidFill>
              </a:rPr>
              <a:t>. E’ in </a:t>
            </a:r>
            <a:r>
              <a:rPr lang="en-GB" sz="3200" dirty="0" err="1">
                <a:solidFill>
                  <a:srgbClr val="355D7E"/>
                </a:solidFill>
              </a:rPr>
              <a:t>grado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di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interagire</a:t>
            </a:r>
            <a:r>
              <a:rPr lang="en-GB" sz="3200" dirty="0">
                <a:solidFill>
                  <a:srgbClr val="355D7E"/>
                </a:solidFill>
              </a:rPr>
              <a:t> con </a:t>
            </a:r>
            <a:r>
              <a:rPr lang="en-GB" sz="3200" dirty="0" err="1">
                <a:solidFill>
                  <a:srgbClr val="355D7E"/>
                </a:solidFill>
              </a:rPr>
              <a:t>una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certa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scioltezza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spontaneità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che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rendono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possibile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un’interazione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naturale</a:t>
            </a:r>
            <a:r>
              <a:rPr lang="en-GB" sz="3200" dirty="0">
                <a:solidFill>
                  <a:srgbClr val="355D7E"/>
                </a:solidFill>
              </a:rPr>
              <a:t> con </a:t>
            </a:r>
            <a:r>
              <a:rPr lang="en-GB" sz="3200" dirty="0" err="1">
                <a:solidFill>
                  <a:srgbClr val="355D7E"/>
                </a:solidFill>
              </a:rPr>
              <a:t>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parlanti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nativi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senza</a:t>
            </a:r>
            <a:r>
              <a:rPr lang="en-GB" sz="3200" dirty="0">
                <a:solidFill>
                  <a:srgbClr val="355D7E"/>
                </a:solidFill>
              </a:rPr>
              <a:t> </a:t>
            </a:r>
            <a:r>
              <a:rPr lang="en-GB" sz="3200" dirty="0" err="1">
                <a:solidFill>
                  <a:srgbClr val="355D7E"/>
                </a:solidFill>
              </a:rPr>
              <a:t>sforzo</a:t>
            </a:r>
            <a:r>
              <a:rPr lang="en-GB" sz="3200" dirty="0">
                <a:solidFill>
                  <a:srgbClr val="355D7E"/>
                </a:solidFill>
              </a:rPr>
              <a:t> per </a:t>
            </a:r>
            <a:r>
              <a:rPr lang="en-GB" sz="3200" dirty="0" err="1">
                <a:solidFill>
                  <a:srgbClr val="355D7E"/>
                </a:solidFill>
              </a:rPr>
              <a:t>l’interlocutore</a:t>
            </a:r>
            <a:r>
              <a:rPr lang="en-GB" sz="3200" dirty="0">
                <a:solidFill>
                  <a:srgbClr val="355D7E"/>
                </a:solidFill>
              </a:rPr>
              <a:t>. […</a:t>
            </a:r>
            <a:endParaRPr lang="it-IT" dirty="0">
              <a:solidFill>
                <a:srgbClr val="355D7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... più nello specifico...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933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i="1" u="sng" dirty="0">
                <a:solidFill>
                  <a:srgbClr val="355D7E"/>
                </a:solidFill>
              </a:rPr>
              <a:t>Produzione scritta generale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A1</a:t>
            </a:r>
          </a:p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E’ in grado di scrivere semplici espressioni e frasi isolate.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A2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E’ in grado di scrivere una serie di semplici espressioni e frasi legate da semplici connettivi quali “e”, “ma”, e “perché”</a:t>
            </a:r>
          </a:p>
          <a:p>
            <a:pPr marL="0" indent="0">
              <a:buNone/>
            </a:pPr>
            <a:endParaRPr lang="it-IT" dirty="0">
              <a:solidFill>
                <a:srgbClr val="355D7E"/>
              </a:solidFill>
            </a:endParaRPr>
          </a:p>
          <a:p>
            <a:pPr>
              <a:buNone/>
            </a:pPr>
            <a:r>
              <a:rPr lang="it-IT" i="1" u="sng" dirty="0">
                <a:solidFill>
                  <a:srgbClr val="355D7E"/>
                </a:solidFill>
              </a:rPr>
              <a:t>Comprensione generale di un testo scritto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B1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E’ in grado di leggere testi fattuali semplici e lineari su argomenti che si riferiscono al suo campo di interesse raggiungendo un sufficiente livello di comprensione</a:t>
            </a:r>
          </a:p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Descrivere la competenza linguistica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u="sng" dirty="0">
                <a:solidFill>
                  <a:srgbClr val="355D7E"/>
                </a:solidFill>
              </a:rPr>
              <a:t>Repertorio linguistico generale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A1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Dispone di un repertorio molto elementare formato da espressioni semplici relative a dati personali e bisogni di tipo concreto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B1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Dispone di strumenti linguistici e di lessico sufficienti per descrivere situazioni non prevedibili, spiegare con ragionevole precisione i punti salienti di un concetto o di un problema ed esprimere pensieri su argomenti astratti o di cultura quali la musica e i film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... più nello specifico...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u="sng" dirty="0">
                <a:solidFill>
                  <a:srgbClr val="355D7E"/>
                </a:solidFill>
              </a:rPr>
              <a:t>Ampiezza del lessico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A2</a:t>
            </a:r>
            <a:r>
              <a:rPr lang="it-IT" dirty="0">
                <a:solidFill>
                  <a:srgbClr val="355D7E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Dispone di lessico sufficiente per sostenere transazioni della routine quotidiana in situazioni e su argomenti familiari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pPr>
              <a:buNone/>
            </a:pPr>
            <a:r>
              <a:rPr lang="it-IT" i="1" u="sng" dirty="0">
                <a:solidFill>
                  <a:srgbClr val="355D7E"/>
                </a:solidFill>
              </a:rPr>
              <a:t>Correttezza grammaticale</a:t>
            </a:r>
          </a:p>
          <a:p>
            <a:pPr>
              <a:buNone/>
            </a:pPr>
            <a:r>
              <a:rPr lang="it-IT" b="1" dirty="0">
                <a:solidFill>
                  <a:srgbClr val="355D7E"/>
                </a:solidFill>
              </a:rPr>
              <a:t>A1</a:t>
            </a:r>
          </a:p>
          <a:p>
            <a:pPr marL="0" indent="0">
              <a:buNone/>
            </a:pPr>
            <a:r>
              <a:rPr lang="it-IT" dirty="0">
                <a:solidFill>
                  <a:srgbClr val="355D7E"/>
                </a:solidFill>
              </a:rPr>
              <a:t>Ha solo una padronanza limitata di qualche semplice struttura grammaticale e di semplici modelli sintattici, in un repertorio memorizzato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... in altre parole...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sa usare gli articoli determinativi e indeterminativi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sa coniugare i verbi al presente indicativo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sa coniugare i verbi al passato prossimo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Forme tradizionali di valutazione della competenza linguistica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Volgi le seguenti frasi dal presente al passato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Scrivi i verbi tra parentesi nella forma appropriata </a:t>
            </a:r>
            <a:r>
              <a:rPr lang="it-IT" i="1" dirty="0">
                <a:solidFill>
                  <a:srgbClr val="355D7E"/>
                </a:solidFill>
              </a:rPr>
              <a:t>ieri noi (dormire) molto</a:t>
            </a:r>
          </a:p>
          <a:p>
            <a:pPr>
              <a:buNone/>
            </a:pPr>
            <a:endParaRPr lang="it-IT" i="1" dirty="0">
              <a:solidFill>
                <a:srgbClr val="355D7E"/>
              </a:solidFill>
            </a:endParaRPr>
          </a:p>
          <a:p>
            <a:r>
              <a:rPr lang="it-IT" i="1" dirty="0">
                <a:solidFill>
                  <a:srgbClr val="355D7E"/>
                </a:solidFill>
              </a:rPr>
              <a:t>Scrivi cosa hai fatto domenica</a:t>
            </a:r>
            <a:endParaRPr lang="it-IT" dirty="0">
              <a:solidFill>
                <a:srgbClr val="355D7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L’approccio tradizionale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612648" y="2665385"/>
          <a:ext cx="8153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una forchetta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due forchetti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libro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libri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ragazzo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ragazzi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sergente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sergenti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una sedia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sedi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X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amico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amico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X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</a:t>
                      </a:r>
                      <a:r>
                        <a:rPr lang="it-IT" dirty="0" err="1"/>
                        <a:t>computri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X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 problema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due </a:t>
                      </a:r>
                      <a:r>
                        <a:rPr lang="it-IT" dirty="0" err="1"/>
                        <a:t>probleme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X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2648" y="1770961"/>
            <a:ext cx="666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Volgi dal singolare al plurale</a:t>
            </a:r>
            <a:r>
              <a:rPr lang="it-IT" dirty="0"/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informazioni se ne ricavano?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“L’apprendente sbaglia </a:t>
            </a:r>
            <a:r>
              <a:rPr lang="it-IT" dirty="0" err="1">
                <a:solidFill>
                  <a:srgbClr val="355D7E"/>
                </a:solidFill>
              </a:rPr>
              <a:t>5</a:t>
            </a:r>
            <a:r>
              <a:rPr lang="it-IT" dirty="0">
                <a:solidFill>
                  <a:srgbClr val="355D7E"/>
                </a:solidFill>
              </a:rPr>
              <a:t> plurali su </a:t>
            </a:r>
            <a:r>
              <a:rPr lang="it-IT" dirty="0" err="1">
                <a:solidFill>
                  <a:srgbClr val="355D7E"/>
                </a:solidFill>
              </a:rPr>
              <a:t>8</a:t>
            </a:r>
            <a:r>
              <a:rPr lang="it-IT" dirty="0">
                <a:solidFill>
                  <a:srgbClr val="355D7E"/>
                </a:solidFill>
              </a:rPr>
              <a:t>” </a:t>
            </a:r>
          </a:p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E allora?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E’ molto lontano dalla lingua d’arrivo?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E’ migliorato/peggiorato/cambiato rispetto a due mesi fa?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E’ sfortunato, curioso, pigro, non studia abbastanza?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it-IT" sz="2800" kern="0" dirty="0">
              <a:solidFill>
                <a:srgbClr val="355D7E"/>
              </a:solidFill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sz="3200" b="1" kern="0" dirty="0">
                <a:solidFill>
                  <a:srgbClr val="355D7E"/>
                </a:solidFill>
              </a:rPr>
              <a:t>Che cosa sta facendo?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errore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3200" b="1" kern="0" dirty="0">
                <a:solidFill>
                  <a:srgbClr val="355D7E"/>
                </a:solidFill>
              </a:rPr>
              <a:t>Fonologico</a:t>
            </a:r>
            <a:r>
              <a:rPr lang="it-IT" sz="3200" kern="0" dirty="0">
                <a:solidFill>
                  <a:srgbClr val="355D7E"/>
                </a:solidFill>
              </a:rPr>
              <a:t>: es. </a:t>
            </a:r>
            <a:r>
              <a:rPr lang="it-IT" sz="3200" i="1" kern="0" dirty="0" err="1">
                <a:solidFill>
                  <a:srgbClr val="355D7E"/>
                </a:solidFill>
              </a:rPr>
              <a:t>muntagna</a:t>
            </a:r>
            <a:r>
              <a:rPr lang="it-IT" sz="3200" i="1" kern="0" dirty="0">
                <a:solidFill>
                  <a:srgbClr val="355D7E"/>
                </a:solidFill>
              </a:rPr>
              <a:t>, </a:t>
            </a:r>
            <a:r>
              <a:rPr lang="it-IT" sz="3200" i="1" kern="0" dirty="0" err="1">
                <a:solidFill>
                  <a:srgbClr val="355D7E"/>
                </a:solidFill>
              </a:rPr>
              <a:t>pellone</a:t>
            </a:r>
            <a:endParaRPr lang="it-IT" sz="3200" i="1" kern="0" dirty="0">
              <a:solidFill>
                <a:srgbClr val="355D7E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it-IT" sz="3200" kern="0" dirty="0">
              <a:solidFill>
                <a:srgbClr val="355D7E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3200" b="1" kern="0" dirty="0">
                <a:solidFill>
                  <a:srgbClr val="355D7E"/>
                </a:solidFill>
              </a:rPr>
              <a:t>Lessicale</a:t>
            </a:r>
            <a:r>
              <a:rPr lang="it-IT" sz="3200" kern="0" dirty="0">
                <a:solidFill>
                  <a:srgbClr val="355D7E"/>
                </a:solidFill>
              </a:rPr>
              <a:t>: es. </a:t>
            </a:r>
            <a:r>
              <a:rPr lang="it-IT" sz="3200" i="1" kern="0" dirty="0" err="1">
                <a:solidFill>
                  <a:srgbClr val="355D7E"/>
                </a:solidFill>
              </a:rPr>
              <a:t>leggiono</a:t>
            </a:r>
            <a:r>
              <a:rPr lang="it-IT" sz="3200" i="1" kern="0" dirty="0">
                <a:solidFill>
                  <a:srgbClr val="355D7E"/>
                </a:solidFill>
              </a:rPr>
              <a:t>, </a:t>
            </a:r>
            <a:r>
              <a:rPr lang="it-IT" sz="3200" i="1" kern="0" dirty="0" err="1">
                <a:solidFill>
                  <a:srgbClr val="355D7E"/>
                </a:solidFill>
              </a:rPr>
              <a:t>anda</a:t>
            </a:r>
            <a:r>
              <a:rPr lang="it-IT" sz="3200" i="1" kern="0" dirty="0">
                <a:solidFill>
                  <a:srgbClr val="355D7E"/>
                </a:solidFill>
              </a:rPr>
              <a:t>, </a:t>
            </a:r>
            <a:r>
              <a:rPr lang="it-IT" sz="3200" i="1" kern="0" dirty="0" err="1">
                <a:solidFill>
                  <a:srgbClr val="355D7E"/>
                </a:solidFill>
              </a:rPr>
              <a:t>prenduto</a:t>
            </a:r>
            <a:endParaRPr lang="it-IT" sz="3200" i="1" kern="0" dirty="0">
              <a:solidFill>
                <a:srgbClr val="355D7E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it-IT" sz="3200" kern="0" dirty="0">
              <a:solidFill>
                <a:srgbClr val="355D7E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3200" b="1" kern="0" dirty="0">
                <a:solidFill>
                  <a:srgbClr val="355D7E"/>
                </a:solidFill>
              </a:rPr>
              <a:t>Grammaticale</a:t>
            </a:r>
            <a:r>
              <a:rPr lang="it-IT" sz="3200" kern="0" dirty="0">
                <a:solidFill>
                  <a:srgbClr val="355D7E"/>
                </a:solidFill>
              </a:rPr>
              <a:t>: es. </a:t>
            </a:r>
            <a:r>
              <a:rPr lang="it-IT" sz="3200" i="1" kern="0" dirty="0">
                <a:solidFill>
                  <a:srgbClr val="355D7E"/>
                </a:solidFill>
              </a:rPr>
              <a:t>ieri io dormo, io arrivato, 			        	        io ho andato</a:t>
            </a:r>
            <a:endParaRPr lang="it-IT" sz="3200" kern="0" dirty="0">
              <a:solidFill>
                <a:srgbClr val="355D7E"/>
              </a:solidFill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Valutare le competenze in italiano L2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Quadro Comune di Riferimento Europeo</a:t>
            </a:r>
          </a:p>
          <a:p>
            <a:pPr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</a:rPr>
              <a:t>Language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</a:rPr>
              <a:t>Testing</a:t>
            </a: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Protocolli di osservazione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errori non sono tutti uguali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"/>
          </p:nvPr>
        </p:nvGraphicFramePr>
        <p:xfrm>
          <a:off x="612775" y="1931955"/>
          <a:ext cx="8153400" cy="364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frase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risultato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Io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arriva ieri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Io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arrivato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Io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ho arrivato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Noi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siamo arrivato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Noi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abbiamo arrivati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errore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Noi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siamo arrivati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corretto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14628" y="5777982"/>
            <a:ext cx="855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55D7E"/>
                </a:solidFill>
              </a:rPr>
              <a:t>Questi errori rappresentano fasi successive di sviluppo dell’interlin-gua dell’apprendente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Limiti della valutazione linguistica tradizionale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Valutata con prove metalinguistiche, orientate alla forma (conoscenza dichiarativa, controllata, astratta)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Orientata alle regole della L2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Misurata in base al numero di errori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Valutare la competenza linguistica: un approccio alternativo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valutare con prove comunicative orientate al significato (conoscenza procedurale, automatica, in situazione)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orientato alle strutture dell’</a:t>
            </a:r>
            <a:r>
              <a:rPr lang="it-IT" dirty="0" err="1">
                <a:solidFill>
                  <a:srgbClr val="355D7E"/>
                </a:solidFill>
              </a:rPr>
              <a:t>Inetrlingua</a:t>
            </a:r>
            <a:endParaRPr lang="it-IT" dirty="0">
              <a:solidFill>
                <a:srgbClr val="355D7E"/>
              </a:solidFill>
            </a:endParaRP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pPr lvl="0"/>
            <a:r>
              <a:rPr lang="it-IT" sz="2800" kern="0" dirty="0">
                <a:solidFill>
                  <a:srgbClr val="355D7E"/>
                </a:solidFill>
              </a:rPr>
              <a:t>Misurazione rapportata al concetto di sviluppo, evoluzione del sistema (osservazione del processo di apprendimento)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approccio alternativo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Conversazione/scrittura spontanea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r>
              <a:rPr lang="it-IT" dirty="0">
                <a:solidFill>
                  <a:srgbClr val="355D7E"/>
                </a:solidFill>
              </a:rPr>
              <a:t>Task comunicativi con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it-IT" sz="2800" kern="0" dirty="0">
                <a:solidFill>
                  <a:srgbClr val="355D7E"/>
                </a:solidFill>
                <a:ea typeface="ＭＳ Ｐゴシック" charset="-128"/>
              </a:rPr>
              <a:t>descrizione di immagini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it-IT" sz="2800" kern="0" dirty="0">
                <a:solidFill>
                  <a:srgbClr val="355D7E"/>
                </a:solidFill>
                <a:ea typeface="ＭＳ Ｐゴシック" charset="-128"/>
              </a:rPr>
              <a:t>trova le differenze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it-IT" sz="2800" kern="0" dirty="0">
                <a:solidFill>
                  <a:srgbClr val="355D7E"/>
                </a:solidFill>
                <a:ea typeface="ＭＳ Ｐゴシック" charset="-128"/>
              </a:rPr>
              <a:t>componi un’immagine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it-IT" sz="2800" kern="0" dirty="0">
                <a:solidFill>
                  <a:srgbClr val="355D7E"/>
                </a:solidFill>
                <a:ea typeface="ＭＳ Ｐゴシック" charset="-128"/>
              </a:rPr>
              <a:t>racconto di video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il task?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355D7E"/>
                </a:solidFill>
              </a:rPr>
              <a:t>Un task è un’attività intrapresa da una persona per raggiungere un determinato obiettivo.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355D7E"/>
                </a:solidFill>
              </a:rPr>
              <a:t>						(Carroll, 1993)</a:t>
            </a:r>
          </a:p>
          <a:p>
            <a:pPr algn="just">
              <a:lnSpc>
                <a:spcPct val="90000"/>
              </a:lnSpc>
            </a:pPr>
            <a:endParaRPr lang="it-IT" dirty="0">
              <a:solidFill>
                <a:srgbClr val="355D7E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355D7E"/>
                </a:solidFill>
              </a:rPr>
              <a:t>	Un’attività che richiede agli apprendenti di arrivare a un risultato partendo da un’informazione data e applicando processi cognitivi, permettendo all’insegnante un certo controllo sull’attività.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355D7E"/>
                </a:solidFill>
              </a:rPr>
              <a:t>						(</a:t>
            </a:r>
            <a:r>
              <a:rPr lang="it-IT" dirty="0" err="1">
                <a:solidFill>
                  <a:srgbClr val="355D7E"/>
                </a:solidFill>
              </a:rPr>
              <a:t>Prabhu</a:t>
            </a:r>
            <a:r>
              <a:rPr lang="it-IT" dirty="0">
                <a:solidFill>
                  <a:srgbClr val="355D7E"/>
                </a:solidFill>
              </a:rPr>
              <a:t> 1987)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il task?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355D7E"/>
                </a:solidFill>
              </a:rPr>
              <a:t>Un’attività in cui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rgbClr val="355D7E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sz="2800" dirty="0">
                <a:solidFill>
                  <a:srgbClr val="355D7E"/>
                </a:solidFill>
              </a:rPr>
              <a:t>il significato è primario</a:t>
            </a:r>
          </a:p>
          <a:p>
            <a:pPr lvl="2">
              <a:lnSpc>
                <a:spcPct val="90000"/>
              </a:lnSpc>
              <a:buNone/>
            </a:pPr>
            <a:endParaRPr lang="it-IT" sz="2000" dirty="0">
              <a:solidFill>
                <a:srgbClr val="355D7E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sz="2800" dirty="0">
                <a:solidFill>
                  <a:srgbClr val="355D7E"/>
                </a:solidFill>
              </a:rPr>
              <a:t>gli apprendenti non devono ripetere a pappagallo contenuti di altri</a:t>
            </a:r>
          </a:p>
          <a:p>
            <a:pPr lvl="2">
              <a:lnSpc>
                <a:spcPct val="90000"/>
              </a:lnSpc>
              <a:buNone/>
            </a:pPr>
            <a:endParaRPr lang="it-IT" sz="2800" dirty="0">
              <a:solidFill>
                <a:srgbClr val="355D7E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sz="2800" dirty="0">
                <a:solidFill>
                  <a:srgbClr val="355D7E"/>
                </a:solidFill>
              </a:rPr>
              <a:t>c’è una certa </a:t>
            </a:r>
            <a:r>
              <a:rPr lang="it-IT" sz="2800" dirty="0" err="1">
                <a:solidFill>
                  <a:srgbClr val="355D7E"/>
                </a:solidFill>
              </a:rPr>
              <a:t>confrontabilità</a:t>
            </a:r>
            <a:r>
              <a:rPr lang="it-IT" sz="2800" dirty="0">
                <a:solidFill>
                  <a:srgbClr val="355D7E"/>
                </a:solidFill>
              </a:rPr>
              <a:t> con le attività svolte al di fuori del contesto classe</a:t>
            </a:r>
          </a:p>
          <a:p>
            <a:pPr lvl="2">
              <a:lnSpc>
                <a:spcPct val="90000"/>
              </a:lnSpc>
              <a:buNone/>
            </a:pPr>
            <a:endParaRPr lang="it-IT" sz="2800" dirty="0">
              <a:solidFill>
                <a:srgbClr val="355D7E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sz="2800" dirty="0">
                <a:solidFill>
                  <a:srgbClr val="355D7E"/>
                </a:solidFill>
              </a:rPr>
              <a:t>il completamento del task è prioritario</a:t>
            </a:r>
          </a:p>
          <a:p>
            <a:pPr lvl="2">
              <a:lnSpc>
                <a:spcPct val="90000"/>
              </a:lnSpc>
              <a:buNone/>
            </a:pPr>
            <a:endParaRPr lang="it-IT" sz="2800" dirty="0">
              <a:solidFill>
                <a:srgbClr val="355D7E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sz="2800" dirty="0">
                <a:solidFill>
                  <a:srgbClr val="355D7E"/>
                </a:solidFill>
              </a:rPr>
              <a:t>la valutazione è in termini di risultati finali.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355D7E"/>
                </a:solidFill>
              </a:rPr>
              <a:t>						</a:t>
            </a:r>
          </a:p>
          <a:p>
            <a:pPr lvl="2" algn="r">
              <a:lnSpc>
                <a:spcPct val="90000"/>
              </a:lnSpc>
              <a:buFontTx/>
              <a:buNone/>
            </a:pPr>
            <a:r>
              <a:rPr lang="it-IT" sz="2000" dirty="0">
                <a:solidFill>
                  <a:srgbClr val="355D7E"/>
                </a:solidFill>
              </a:rPr>
              <a:t>(</a:t>
            </a:r>
            <a:r>
              <a:rPr lang="it-IT" sz="2000" dirty="0" err="1">
                <a:solidFill>
                  <a:srgbClr val="355D7E"/>
                </a:solidFill>
              </a:rPr>
              <a:t>Skehan</a:t>
            </a:r>
            <a:r>
              <a:rPr lang="it-IT" sz="2000" dirty="0">
                <a:solidFill>
                  <a:srgbClr val="355D7E"/>
                </a:solidFill>
              </a:rPr>
              <a:t>, 1998)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Implicazioni didattiche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sz="2800" kern="0" dirty="0">
                <a:solidFill>
                  <a:srgbClr val="355D7E"/>
                </a:solidFill>
              </a:rPr>
              <a:t>Una valutazione basata sui processi di sviluppo dell’interlingua è utile per: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descrivere più accuratamente lo sviluppo linguistico;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svolgere interventi più mirati di attenzione alla forma (ad es. spiegazioni, esercitazioni, correzioni);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it-IT" sz="2800" kern="0" dirty="0">
                <a:solidFill>
                  <a:srgbClr val="355D7E"/>
                </a:solidFill>
              </a:rPr>
              <a:t>costruire un sillabo psicologicamente plausibile.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Protocolli di osservazione per la valutazione delle competenze linguistiche: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175179" y="1600201"/>
          <a:ext cx="8773570" cy="505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930">
                <a:tc>
                  <a:txBody>
                    <a:bodyPr/>
                    <a:lstStyle/>
                    <a:p>
                      <a:r>
                        <a:rPr lang="it-IT" sz="1600" dirty="0"/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consegna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struttura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Interlingua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58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obiettivo 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obiettivo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dirty="0"/>
                        <a:t>comunicativo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Task </a:t>
                      </a:r>
                      <a:r>
                        <a:rPr lang="it-IT" sz="1600" dirty="0" err="1"/>
                        <a:t>1</a:t>
                      </a:r>
                      <a:r>
                        <a:rPr lang="it-IT" sz="1600" dirty="0"/>
                        <a:t>: Quale sarà?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L’informante sceglie una delle immagini A e B. Il ricercatore chiede all’informante di descrivere l’immagine. Il ricercatore deve indovinare di</a:t>
                      </a:r>
                      <a:r>
                        <a:rPr kumimoji="0" lang="it-IT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quale immagine si tratta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666">
                <a:tc>
                  <a:txBody>
                    <a:bodyPr/>
                    <a:lstStyle/>
                    <a:p>
                      <a:r>
                        <a:rPr lang="it-IT" sz="1600" dirty="0"/>
                        <a:t>Task </a:t>
                      </a:r>
                      <a:r>
                        <a:rPr lang="it-IT" sz="1600" dirty="0" err="1"/>
                        <a:t>2</a:t>
                      </a:r>
                      <a:r>
                        <a:rPr lang="it-IT" sz="1600" dirty="0"/>
                        <a:t>: Che cosa hanno fatto 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ricercatore mostra delle vignette e invita l’informante a raccontare la storie.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kern="0" dirty="0">
                <a:solidFill>
                  <a:schemeClr val="accent2"/>
                </a:solidFill>
              </a:rPr>
              <a:t>Task </a:t>
            </a:r>
            <a:r>
              <a:rPr lang="it-IT" sz="3600" kern="0" dirty="0" err="1">
                <a:solidFill>
                  <a:schemeClr val="accent2"/>
                </a:solidFill>
              </a:rPr>
              <a:t>1</a:t>
            </a:r>
            <a:r>
              <a:rPr lang="it-IT" sz="3600" kern="0" dirty="0">
                <a:solidFill>
                  <a:schemeClr val="accent2"/>
                </a:solidFill>
              </a:rPr>
              <a:t> </a:t>
            </a:r>
            <a:r>
              <a:rPr lang="it-IT" sz="3600" kern="0" dirty="0" err="1">
                <a:solidFill>
                  <a:schemeClr val="accent2"/>
                </a:solidFill>
              </a:rPr>
              <a:t>–</a:t>
            </a:r>
            <a:r>
              <a:rPr lang="it-IT" sz="3600" kern="0" dirty="0">
                <a:solidFill>
                  <a:schemeClr val="accent2"/>
                </a:solidFill>
              </a:rPr>
              <a:t> Quale sarà?</a:t>
            </a:r>
            <a:br>
              <a:rPr lang="it-IT" sz="3600" kern="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it-IT" b="1" dirty="0">
              <a:latin typeface="Times New Roman" charset="0"/>
            </a:endParaRP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77673" y="2110842"/>
          <a:ext cx="7006607" cy="345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247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it-IT" sz="2400" b="1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Istruzioni</a:t>
                      </a:r>
                    </a:p>
                    <a:p>
                      <a:pPr algn="just">
                        <a:buNone/>
                      </a:pPr>
                      <a:endParaRPr lang="it-IT" sz="2400" b="1" dirty="0">
                        <a:solidFill>
                          <a:srgbClr val="355D7E"/>
                        </a:solidFill>
                        <a:latin typeface="Times New Roman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Scelga una delle due immagini. Non dica all’insegnante quale ha scelto.</a:t>
                      </a:r>
                    </a:p>
                    <a:p>
                      <a:pPr algn="just">
                        <a:buNone/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Descriva l’immagine nei dettagli, dicendo quali oggetti vede e di che colore sono. </a:t>
                      </a:r>
                    </a:p>
                    <a:p>
                      <a:pPr algn="just">
                        <a:buNone/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L’insegnante dovrà capire di quale immagine sta parlando.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anza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4495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anza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62150"/>
            <a:ext cx="4495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e perché valutare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All’inizio di un corso per avere un profilo delle competenze linguistiche in ingresso</a:t>
            </a:r>
          </a:p>
          <a:p>
            <a:r>
              <a:rPr lang="it-IT" dirty="0"/>
              <a:t>Durante il corso per verificare il processo di apprendimento, l’organizzazione e i materiali utilizzati</a:t>
            </a:r>
          </a:p>
          <a:p>
            <a:r>
              <a:rPr lang="it-IT" dirty="0"/>
              <a:t>Alla fine di un corso/percorso per valutare le competenze acquisite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kern="0" dirty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"/>
          </p:nvPr>
        </p:nvGraphicFramePr>
        <p:xfrm>
          <a:off x="952601" y="2468879"/>
          <a:ext cx="743573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it-IT" sz="3200" b="1" dirty="0">
                        <a:latin typeface="Times New Roman" charset="0"/>
                      </a:endParaRPr>
                    </a:p>
                    <a:p>
                      <a:pPr algn="just"/>
                      <a:r>
                        <a:rPr lang="it-IT" sz="3200" b="1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Istruzioni</a:t>
                      </a:r>
                    </a:p>
                    <a:p>
                      <a:pPr algn="just"/>
                      <a:endParaRPr lang="it-IT" sz="3200" dirty="0">
                        <a:latin typeface="Times New Roman" charset="0"/>
                      </a:endParaRPr>
                    </a:p>
                    <a:p>
                      <a:pPr algn="just"/>
                      <a:r>
                        <a:rPr lang="it-IT" sz="2000" dirty="0">
                          <a:latin typeface="Candara"/>
                          <a:cs typeface="Candara"/>
                        </a:rPr>
                        <a:t>Cosa è successo ieri a </a:t>
                      </a:r>
                      <a:r>
                        <a:rPr lang="it-IT" sz="2000" dirty="0" err="1">
                          <a:latin typeface="Candara"/>
                          <a:cs typeface="Candara"/>
                        </a:rPr>
                        <a:t>…</a:t>
                      </a:r>
                      <a:r>
                        <a:rPr lang="it-IT" sz="2000" dirty="0">
                          <a:latin typeface="Candara"/>
                          <a:cs typeface="Candara"/>
                        </a:rPr>
                        <a:t> ? </a:t>
                      </a:r>
                    </a:p>
                    <a:p>
                      <a:pPr algn="just"/>
                      <a:r>
                        <a:rPr lang="it-IT" sz="2000" dirty="0">
                          <a:latin typeface="Candara"/>
                          <a:cs typeface="Candara"/>
                        </a:rPr>
                        <a:t>Guardi i disegni e racconti la storia.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6936" y="228600"/>
            <a:ext cx="8689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Task </a:t>
            </a:r>
            <a:r>
              <a:rPr lang="it-IT" sz="4000" kern="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</a:t>
            </a:r>
            <a:r>
              <a:rPr lang="it-IT" sz="4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4000" kern="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it-IT" sz="4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Strane storie</a:t>
            </a:r>
            <a:endParaRPr lang="it-IT" sz="4000" kern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kern="0" dirty="0">
                <a:solidFill>
                  <a:schemeClr val="accent2"/>
                </a:solidFill>
                <a:latin typeface="Book Antiqua" charset="0"/>
              </a:rPr>
              <a:t>Ieri </a:t>
            </a:r>
            <a:r>
              <a:rPr lang="it-IT" kern="0" dirty="0" err="1">
                <a:solidFill>
                  <a:schemeClr val="accent2"/>
                </a:solidFill>
                <a:latin typeface="Book Antiqua" charset="0"/>
              </a:rPr>
              <a:t>Marco…</a:t>
            </a:r>
            <a:br>
              <a:rPr lang="it-IT" sz="3200" kern="0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612648" y="1985622"/>
          <a:ext cx="781133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it-IT" sz="3200" b="1" dirty="0">
                        <a:latin typeface="Times New Roman" charset="0"/>
                      </a:endParaRPr>
                    </a:p>
                    <a:p>
                      <a:pPr algn="just"/>
                      <a:r>
                        <a:rPr lang="it-IT" sz="3200" b="1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Istruzioni</a:t>
                      </a:r>
                    </a:p>
                    <a:p>
                      <a:pPr algn="just"/>
                      <a:endParaRPr lang="it-IT" sz="3200" dirty="0">
                        <a:latin typeface="Times New Roman" charset="0"/>
                      </a:endParaRPr>
                    </a:p>
                    <a:p>
                      <a:pPr algn="just"/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Cosa è successo ieri a Marco? </a:t>
                      </a:r>
                    </a:p>
                    <a:p>
                      <a:pPr algn="just"/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Guardi i disegni e racconti la storia.</a:t>
                      </a:r>
                    </a:p>
                    <a:p>
                      <a:pPr algn="just"/>
                      <a:endParaRPr lang="it-IT" sz="24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  <a:p>
                      <a:pPr algn="just"/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Cominci così: Ieri Marco è tornato dal lavoro alle </a:t>
                      </a:r>
                      <a:r>
                        <a:rPr lang="it-IT" sz="2400" dirty="0" err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8</a:t>
                      </a:r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it-IT" sz="2400" dirty="0" err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…</a:t>
                      </a:r>
                      <a:endParaRPr lang="it-IT" sz="24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667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28956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magin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magin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2743200"/>
            <a:ext cx="23161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magin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819400"/>
            <a:ext cx="2760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mmagin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011613"/>
            <a:ext cx="36576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kern="0" dirty="0">
                <a:solidFill>
                  <a:schemeClr val="accent2"/>
                </a:solidFill>
              </a:rPr>
              <a:t>Task </a:t>
            </a:r>
            <a:r>
              <a:rPr lang="it-IT" kern="0" dirty="0" err="1">
                <a:solidFill>
                  <a:schemeClr val="accent2"/>
                </a:solidFill>
              </a:rPr>
              <a:t>5</a:t>
            </a:r>
            <a:r>
              <a:rPr lang="it-IT" kern="0" dirty="0">
                <a:solidFill>
                  <a:schemeClr val="accent2"/>
                </a:solidFill>
              </a:rPr>
              <a:t> </a:t>
            </a:r>
            <a:r>
              <a:rPr lang="it-IT" kern="0" dirty="0" err="1">
                <a:solidFill>
                  <a:schemeClr val="accent2"/>
                </a:solidFill>
              </a:rPr>
              <a:t>–</a:t>
            </a:r>
            <a:r>
              <a:rPr lang="it-IT" kern="0" dirty="0">
                <a:solidFill>
                  <a:schemeClr val="accent2"/>
                </a:solidFill>
              </a:rPr>
              <a:t> In viaggio</a:t>
            </a:r>
            <a:br>
              <a:rPr lang="it-IT" kern="0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1006258" y="2468879"/>
          <a:ext cx="698859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it-IT" b="1" dirty="0">
                        <a:latin typeface="Times New Roman" charset="0"/>
                      </a:endParaRPr>
                    </a:p>
                    <a:p>
                      <a:pPr algn="just"/>
                      <a:r>
                        <a:rPr lang="it-IT" sz="3200" b="1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Istruzioni</a:t>
                      </a:r>
                    </a:p>
                    <a:p>
                      <a:pPr algn="just"/>
                      <a:endParaRPr lang="it-IT" dirty="0">
                        <a:latin typeface="Times New Roman" charset="0"/>
                      </a:endParaRPr>
                    </a:p>
                    <a:p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Guardi i disegni, legga l’inizio del racconto </a:t>
                      </a:r>
                      <a:r>
                        <a:rPr lang="it-IT" sz="2400" dirty="0" err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…</a:t>
                      </a:r>
                      <a:endParaRPr lang="it-IT" sz="24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  <a:p>
                      <a:r>
                        <a:rPr lang="it-IT" sz="24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... poi continui la storia!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35700" y="396875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accent2"/>
                </a:solidFill>
              </a:rPr>
              <a:t>Ieri Carlo è andato a Bologna per </a:t>
            </a:r>
            <a:r>
              <a:rPr lang="it-IT" sz="2000" dirty="0" err="1">
                <a:solidFill>
                  <a:schemeClr val="accent2"/>
                </a:solidFill>
              </a:rPr>
              <a:t>lavoro…</a:t>
            </a:r>
            <a:endParaRPr lang="it-IT" sz="2000" dirty="0"/>
          </a:p>
        </p:txBody>
      </p:sp>
      <p:pic>
        <p:nvPicPr>
          <p:cNvPr id="5" name="Picture 8" descr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03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magin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051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magin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908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magin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8175" y="3429000"/>
            <a:ext cx="3057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test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Graduato per definire il livello</a:t>
            </a:r>
          </a:p>
          <a:p>
            <a:r>
              <a:rPr lang="it-IT" dirty="0">
                <a:solidFill>
                  <a:srgbClr val="355D7E"/>
                </a:solidFill>
              </a:rPr>
              <a:t>basato sugli argomenti (morfosintassi/abilità) proposti a lezione</a:t>
            </a:r>
          </a:p>
          <a:p>
            <a:r>
              <a:rPr lang="it-IT" dirty="0">
                <a:solidFill>
                  <a:srgbClr val="355D7E"/>
                </a:solidFill>
              </a:rPr>
              <a:t>di livello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355D7E"/>
                </a:solidFill>
              </a:rPr>
              <a:t>La "validità" di una prova</a:t>
            </a:r>
          </a:p>
          <a:p>
            <a:pPr>
              <a:buNone/>
            </a:pPr>
            <a:endParaRPr lang="it-IT" dirty="0">
              <a:solidFill>
                <a:srgbClr val="355D7E"/>
              </a:solidFill>
            </a:endParaRPr>
          </a:p>
          <a:p>
            <a:pPr algn="ctr">
              <a:buNone/>
            </a:pPr>
            <a:r>
              <a:rPr lang="it-IT" dirty="0">
                <a:solidFill>
                  <a:srgbClr val="355D7E"/>
                </a:solidFill>
              </a:rPr>
              <a:t>La capacità di una prova di verificare ciò che intende verificare e nient'altro</a:t>
            </a:r>
          </a:p>
          <a:p>
            <a:pPr algn="ctr">
              <a:buNone/>
            </a:pPr>
            <a:endParaRPr lang="it-IT" dirty="0">
              <a:solidFill>
                <a:srgbClr val="355D7E"/>
              </a:solidFill>
            </a:endParaRPr>
          </a:p>
          <a:p>
            <a:pPr algn="ctr">
              <a:buNone/>
            </a:pPr>
            <a:r>
              <a:rPr lang="it-IT" dirty="0">
                <a:solidFill>
                  <a:srgbClr val="355D7E"/>
                </a:solidFill>
              </a:rPr>
              <a:t>Quali abilità e competenze una prova effettivamente riesce a porre sotto controllo?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"parametri"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it-IT" i="1" dirty="0">
                <a:solidFill>
                  <a:srgbClr val="355D7E"/>
                </a:solidFill>
              </a:rPr>
              <a:t>Pertinenza</a:t>
            </a:r>
          </a:p>
          <a:p>
            <a:pPr marL="609600" indent="-609600" algn="just">
              <a:buFontTx/>
              <a:buAutoNum type="arabicPeriod"/>
            </a:pPr>
            <a:r>
              <a:rPr lang="it-IT" i="1" dirty="0">
                <a:solidFill>
                  <a:srgbClr val="355D7E"/>
                </a:solidFill>
              </a:rPr>
              <a:t>Accettabilità</a:t>
            </a:r>
          </a:p>
          <a:p>
            <a:pPr marL="609600" indent="-609600" algn="just">
              <a:buFontTx/>
              <a:buAutoNum type="arabicPeriod"/>
            </a:pPr>
            <a:r>
              <a:rPr lang="it-IT" i="1" dirty="0">
                <a:solidFill>
                  <a:srgbClr val="355D7E"/>
                </a:solidFill>
              </a:rPr>
              <a:t>Comparabilità</a:t>
            </a:r>
          </a:p>
          <a:p>
            <a:pPr marL="609600" indent="-609600" algn="just">
              <a:buFontTx/>
              <a:buAutoNum type="arabicPeriod"/>
            </a:pPr>
            <a:r>
              <a:rPr lang="it-IT" i="1" dirty="0">
                <a:solidFill>
                  <a:srgbClr val="355D7E"/>
                </a:solidFill>
              </a:rPr>
              <a:t>Economia</a:t>
            </a:r>
          </a:p>
          <a:p>
            <a:endParaRPr lang="it-IT" dirty="0">
              <a:solidFill>
                <a:srgbClr val="355D7E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"misurazione"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it-IT" dirty="0">
                <a:solidFill>
                  <a:srgbClr val="355D7E"/>
                </a:solidFill>
              </a:rPr>
              <a:t>Stabilire criteri il più possibile oggettivi</a:t>
            </a:r>
          </a:p>
          <a:p>
            <a:pPr>
              <a:buNone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Esempio:</a:t>
            </a:r>
          </a:p>
          <a:p>
            <a:pPr>
              <a:buNone/>
            </a:pPr>
            <a:r>
              <a:rPr lang="it-IT" sz="2400" dirty="0"/>
              <a:t>CILS I produzione orale: criteri di assegnazione dei punteggi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2648" y="3219928"/>
          <a:ext cx="8153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37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PRODUZIONE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ORALE</a:t>
                      </a:r>
                    </a:p>
                    <a:p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PUNTEGGIO MASSMO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: PUNTI 10</a:t>
                      </a:r>
                    </a:p>
                    <a:p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i="1" baseline="0" dirty="0">
                          <a:solidFill>
                            <a:schemeClr val="tx1"/>
                          </a:solidFill>
                        </a:rPr>
                        <a:t>I punti saranno così assegnati: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b="0" i="0" baseline="0" dirty="0">
                          <a:solidFill>
                            <a:schemeClr val="tx1"/>
                          </a:solidFill>
                        </a:rPr>
                        <a:t>Efficacia comunicativa:</a:t>
                      </a:r>
                      <a:r>
                        <a:rPr lang="it-IT" i="0" baseline="0" dirty="0">
                          <a:solidFill>
                            <a:schemeClr val="tx1"/>
                          </a:solidFill>
                        </a:rPr>
                        <a:t> fino a punti </a:t>
                      </a:r>
                      <a:r>
                        <a:rPr lang="it-IT" i="0" baseline="0" dirty="0" err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b="0" i="0" baseline="0" dirty="0">
                          <a:solidFill>
                            <a:schemeClr val="tx1"/>
                          </a:solidFill>
                        </a:rPr>
                        <a:t>Correttezza morfosintattica (articoli, accordi, forme verbali, modi e tempi dei verbi, forme pronominali, ecc): </a:t>
                      </a:r>
                      <a:r>
                        <a:rPr lang="it-IT" i="0" baseline="0" dirty="0">
                          <a:solidFill>
                            <a:schemeClr val="tx1"/>
                          </a:solidFill>
                        </a:rPr>
                        <a:t>fino a </a:t>
                      </a:r>
                      <a:r>
                        <a:rPr lang="it-IT" i="0" baseline="0" dirty="0" err="1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it-IT" i="0" baseline="0" dirty="0">
                          <a:solidFill>
                            <a:schemeClr val="tx1"/>
                          </a:solidFill>
                        </a:rPr>
                        <a:t> punti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b="0" i="0" baseline="0" dirty="0">
                          <a:solidFill>
                            <a:schemeClr val="tx1"/>
                          </a:solidFill>
                        </a:rPr>
                        <a:t>Adeguatezza e ricchezza lessicale: </a:t>
                      </a:r>
                      <a:r>
                        <a:rPr lang="it-IT" i="0" baseline="0" dirty="0">
                          <a:solidFill>
                            <a:schemeClr val="tx1"/>
                          </a:solidFill>
                        </a:rPr>
                        <a:t>fino a punti </a:t>
                      </a:r>
                      <a:r>
                        <a:rPr lang="it-IT" i="0" baseline="0" dirty="0" err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b="0" i="0" baseline="0" dirty="0">
                          <a:solidFill>
                            <a:schemeClr val="tx1"/>
                          </a:solidFill>
                        </a:rPr>
                        <a:t>Pronuncia e intonazione: </a:t>
                      </a:r>
                      <a:r>
                        <a:rPr lang="it-IT" i="0" baseline="0" dirty="0">
                          <a:solidFill>
                            <a:schemeClr val="tx1"/>
                          </a:solidFill>
                        </a:rPr>
                        <a:t>fino a punti </a:t>
                      </a:r>
                      <a:r>
                        <a:rPr lang="it-IT" i="0" baseline="0" dirty="0" err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i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"misurazione"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sz="2000" dirty="0">
                <a:solidFill>
                  <a:srgbClr val="B95B22"/>
                </a:solidFill>
              </a:rPr>
              <a:t>esempio</a:t>
            </a:r>
          </a:p>
          <a:p>
            <a:pPr>
              <a:buNone/>
            </a:pPr>
            <a:r>
              <a:rPr lang="it-IT" sz="2400" dirty="0"/>
              <a:t>CILS I produzione scritta: criteri di assegnazione dei punteggi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36448" y="2616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dirty="0"/>
                        <a:t>PRODUZIONE SCRITTA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Prova </a:t>
                      </a:r>
                      <a:r>
                        <a:rPr lang="it-IT" b="1" dirty="0" err="1"/>
                        <a:t>1</a:t>
                      </a:r>
                      <a:endParaRPr lang="it-IT" b="1" dirty="0"/>
                    </a:p>
                    <a:p>
                      <a:r>
                        <a:rPr lang="it-IT" dirty="0"/>
                        <a:t>Prova a tema (100-120 parole)</a:t>
                      </a:r>
                    </a:p>
                    <a:p>
                      <a:r>
                        <a:rPr lang="it-IT" i="1" dirty="0"/>
                        <a:t>Descrivi una festa popolare del tuo </a:t>
                      </a:r>
                      <a:r>
                        <a:rPr lang="it-IT" i="1" dirty="0" err="1"/>
                        <a:t>paese…</a:t>
                      </a:r>
                      <a:endParaRPr lang="it-IT" i="1" dirty="0"/>
                    </a:p>
                    <a:p>
                      <a:endParaRPr lang="it-IT" i="1" dirty="0"/>
                    </a:p>
                    <a:p>
                      <a:endParaRPr lang="it-IT" i="1" dirty="0"/>
                    </a:p>
                    <a:p>
                      <a:endParaRPr lang="it-IT" i="0" dirty="0"/>
                    </a:p>
                    <a:p>
                      <a:endParaRPr lang="it-IT" i="0" dirty="0"/>
                    </a:p>
                    <a:p>
                      <a:endParaRPr lang="it-IT" i="0" dirty="0"/>
                    </a:p>
                    <a:p>
                      <a:r>
                        <a:rPr lang="it-IT" i="0" dirty="0"/>
                        <a:t>Punteggio</a:t>
                      </a:r>
                      <a:r>
                        <a:rPr lang="it-IT" i="0" baseline="0" dirty="0"/>
                        <a:t> massimo: </a:t>
                      </a:r>
                      <a:r>
                        <a:rPr lang="it-IT" b="1" i="0" baseline="0" dirty="0"/>
                        <a:t>10 punti</a:t>
                      </a:r>
                      <a:endParaRPr lang="it-IT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Prova </a:t>
                      </a:r>
                      <a:r>
                        <a:rPr lang="it-IT" b="1" dirty="0" err="1"/>
                        <a:t>2</a:t>
                      </a:r>
                      <a:endParaRPr lang="it-IT" b="1" dirty="0"/>
                    </a:p>
                    <a:p>
                      <a:r>
                        <a:rPr lang="it-IT" dirty="0"/>
                        <a:t>Prova a tema (50-80 parole)</a:t>
                      </a:r>
                    </a:p>
                    <a:p>
                      <a:r>
                        <a:rPr lang="it-IT" i="1" dirty="0"/>
                        <a:t>Due amici vengono a stare</a:t>
                      </a:r>
                      <a:r>
                        <a:rPr lang="it-IT" i="1" baseline="0" dirty="0"/>
                        <a:t> nel tuo appartamento per un mese, ma tu non ci sei in quel periodo perché devi partire per un viaggio all’estero. Scrivi una breve lettera per dare informazioni sulla casa e su dove trovare le cose necessarie.</a:t>
                      </a:r>
                    </a:p>
                    <a:p>
                      <a:endParaRPr lang="it-IT" i="1" dirty="0"/>
                    </a:p>
                    <a:p>
                      <a:r>
                        <a:rPr lang="it-IT" i="0" dirty="0"/>
                        <a:t>Punteggio massimo: </a:t>
                      </a:r>
                      <a:r>
                        <a:rPr lang="it-IT" b="1" i="0" dirty="0"/>
                        <a:t>10 punti</a:t>
                      </a:r>
                    </a:p>
                    <a:p>
                      <a:endParaRPr lang="it-IT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strumenti per valutare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Il test</a:t>
            </a:r>
          </a:p>
          <a:p>
            <a:r>
              <a:rPr lang="it-IT" dirty="0"/>
              <a:t>Il protocollo d’osservazione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277365" y="1708113"/>
          <a:ext cx="86859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3956">
                <a:tc>
                  <a:txBody>
                    <a:bodyPr/>
                    <a:lstStyle/>
                    <a:p>
                      <a:r>
                        <a:rPr lang="it-IT" sz="2000" b="0" i="1" dirty="0">
                          <a:solidFill>
                            <a:srgbClr val="000000"/>
                          </a:solidFill>
                        </a:rPr>
                        <a:t>I punti saranno così assegnati:</a:t>
                      </a:r>
                      <a:endParaRPr lang="it-IT" sz="2000" b="0" i="0" dirty="0">
                        <a:solidFill>
                          <a:srgbClr val="000000"/>
                        </a:solidFill>
                      </a:endParaRPr>
                    </a:p>
                    <a:p>
                      <a:endParaRPr lang="it-IT" sz="2000" b="0" i="0" dirty="0">
                        <a:solidFill>
                          <a:srgbClr val="000000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dirty="0">
                          <a:solidFill>
                            <a:srgbClr val="000000"/>
                          </a:solidFill>
                        </a:rPr>
                        <a:t>Efficacia comunicativa (anche se con errori morfosintattici o lessicali, il candidato è riuscito inequivocabilmente a comunicare il suo pensiero): 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fino a </a:t>
                      </a:r>
                      <a:r>
                        <a:rPr lang="it-IT" sz="2000" b="1" i="0" dirty="0" err="1">
                          <a:solidFill>
                            <a:srgbClr val="000000"/>
                          </a:solidFill>
                        </a:rPr>
                        <a:t>4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 punti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dirty="0">
                          <a:solidFill>
                            <a:srgbClr val="000000"/>
                          </a:solidFill>
                        </a:rPr>
                        <a:t>Correttezza morfosintattica:</a:t>
                      </a:r>
                      <a:r>
                        <a:rPr lang="it-IT" sz="2000" b="0" i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fino a punti 3,5</a:t>
                      </a:r>
                      <a:endParaRPr lang="it-IT" sz="2000" b="1" i="1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baseline="0" dirty="0">
                          <a:solidFill>
                            <a:srgbClr val="000000"/>
                          </a:solidFill>
                        </a:rPr>
                        <a:t>Adeguatezza e ricchezza lessicale: 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fino a punti 1,5</a:t>
                      </a:r>
                      <a:endParaRPr lang="it-IT" sz="2000" b="0" i="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baseline="0" dirty="0">
                          <a:solidFill>
                            <a:srgbClr val="000000"/>
                          </a:solidFill>
                        </a:rPr>
                        <a:t>Ortografia e punteggiatura: 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fino a punti </a:t>
                      </a:r>
                      <a:r>
                        <a:rPr lang="it-IT" sz="2000" b="1" i="0" baseline="0" dirty="0" err="1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2000" b="0" i="0" dirty="0">
                        <a:solidFill>
                          <a:srgbClr val="000000"/>
                        </a:solidFill>
                      </a:endParaRPr>
                    </a:p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1" dirty="0">
                          <a:solidFill>
                            <a:srgbClr val="000000"/>
                          </a:solidFill>
                        </a:rPr>
                        <a:t>I punti saranno così assegnati: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0" i="1" dirty="0">
                        <a:solidFill>
                          <a:srgbClr val="000000"/>
                        </a:solidFill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it-IT" sz="2000" b="0" i="0">
                          <a:solidFill>
                            <a:srgbClr val="000000"/>
                          </a:solidFill>
                        </a:rPr>
                        <a:t>Efficacia comunicativa (</a:t>
                      </a:r>
                      <a:r>
                        <a:rPr lang="it-IT" sz="2000" b="0" i="0" dirty="0">
                          <a:solidFill>
                            <a:srgbClr val="000000"/>
                          </a:solidFill>
                        </a:rPr>
                        <a:t>anche se con errori morfosintattici o lessicali, il candidato è riuscito inequivocabilmente a comunicare il suo pensiero): 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fino a </a:t>
                      </a:r>
                      <a:r>
                        <a:rPr lang="it-IT" sz="2000" b="1" i="0" dirty="0" err="1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 punti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it-IT" sz="2000" b="0" i="0" dirty="0">
                          <a:solidFill>
                            <a:srgbClr val="000000"/>
                          </a:solidFill>
                        </a:rPr>
                        <a:t>Adeguatezza sintattica alla tipologia testuale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: fino a punti </a:t>
                      </a:r>
                      <a:r>
                        <a:rPr lang="it-IT" sz="2000" b="1" i="0" dirty="0" err="1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2000" b="1" i="0" dirty="0">
                        <a:solidFill>
                          <a:srgbClr val="000000"/>
                        </a:solidFill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it-IT" sz="2000" b="0" i="0" dirty="0">
                          <a:solidFill>
                            <a:srgbClr val="000000"/>
                          </a:solidFill>
                        </a:rPr>
                        <a:t>Correttezza morfosintattica</a:t>
                      </a:r>
                      <a:r>
                        <a:rPr lang="it-IT" sz="20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 fino a punti 3,5</a:t>
                      </a:r>
                      <a:endParaRPr lang="it-IT" sz="2000" b="1" i="0" dirty="0">
                        <a:solidFill>
                          <a:srgbClr val="000000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baseline="0" dirty="0">
                          <a:solidFill>
                            <a:srgbClr val="000000"/>
                          </a:solidFill>
                        </a:rPr>
                        <a:t>Adeguatezza e ricchezza lessicale: 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fino a punti 1,5</a:t>
                      </a:r>
                      <a:endParaRPr lang="it-IT" sz="2000" b="0" i="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it-IT" sz="2000" b="0" i="0" baseline="0" dirty="0">
                          <a:solidFill>
                            <a:srgbClr val="000000"/>
                          </a:solidFill>
                        </a:rPr>
                        <a:t>Ortografia e punteggiatura: </a:t>
                      </a:r>
                      <a:r>
                        <a:rPr lang="it-IT" sz="2000" b="1" i="0" baseline="0" dirty="0">
                          <a:solidFill>
                            <a:srgbClr val="000000"/>
                          </a:solidFill>
                        </a:rPr>
                        <a:t>fino a punti </a:t>
                      </a:r>
                      <a:r>
                        <a:rPr lang="it-IT" sz="2000" b="1" i="0" baseline="0" dirty="0" err="1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2000" b="0" i="0" dirty="0">
                        <a:solidFill>
                          <a:srgbClr val="000000"/>
                        </a:solidFill>
                      </a:endParaRPr>
                    </a:p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tecniche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La </a:t>
            </a:r>
            <a:r>
              <a:rPr lang="it-IT" sz="3200" i="1" dirty="0">
                <a:solidFill>
                  <a:srgbClr val="355D7E"/>
                </a:solidFill>
              </a:rPr>
              <a:t>scelta multipla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Il </a:t>
            </a:r>
            <a:r>
              <a:rPr lang="it-IT" sz="3200" i="1" dirty="0">
                <a:solidFill>
                  <a:srgbClr val="355D7E"/>
                </a:solidFill>
              </a:rPr>
              <a:t>completamento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L' </a:t>
            </a:r>
            <a:r>
              <a:rPr lang="it-IT" sz="3200" i="1" dirty="0">
                <a:solidFill>
                  <a:srgbClr val="355D7E"/>
                </a:solidFill>
              </a:rPr>
              <a:t>abbinamento/incastro/</a:t>
            </a:r>
            <a:r>
              <a:rPr lang="it-IT" sz="3200" i="1" dirty="0" err="1">
                <a:solidFill>
                  <a:srgbClr val="355D7E"/>
                </a:solidFill>
              </a:rPr>
              <a:t>matching</a:t>
            </a:r>
            <a:endParaRPr lang="it-IT" sz="3200" i="1" dirty="0">
              <a:solidFill>
                <a:srgbClr val="355D7E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L' </a:t>
            </a:r>
            <a:r>
              <a:rPr lang="it-IT" sz="3200" i="1" dirty="0">
                <a:solidFill>
                  <a:srgbClr val="355D7E"/>
                </a:solidFill>
              </a:rPr>
              <a:t>individuazione di informazioni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Il </a:t>
            </a:r>
            <a:r>
              <a:rPr lang="it-IT" sz="3200" i="1" dirty="0">
                <a:solidFill>
                  <a:srgbClr val="355D7E"/>
                </a:solidFill>
              </a:rPr>
              <a:t>riordino</a:t>
            </a:r>
          </a:p>
          <a:p>
            <a:pPr>
              <a:lnSpc>
                <a:spcPct val="90000"/>
              </a:lnSpc>
            </a:pPr>
            <a:endParaRPr lang="it-IT" sz="3200" i="1" dirty="0"/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24000" y="4345818"/>
          <a:ext cx="6096000" cy="22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it-IT" sz="1800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PROCESSI COGNITIVI DIVERSI</a:t>
                      </a:r>
                    </a:p>
                    <a:p>
                      <a:pPr marL="0" lvl="0" indent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endParaRPr lang="it-IT" sz="1800" dirty="0">
                        <a:solidFill>
                          <a:srgbClr val="355D7E"/>
                        </a:solidFill>
                        <a:latin typeface="Times New Roman" charset="0"/>
                      </a:endParaRPr>
                    </a:p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it-IT" sz="1800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CONOSCENZE, COMPETENZE, ABILITA' DIFFERENZIATE</a:t>
                      </a:r>
                    </a:p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endParaRPr lang="it-IT" sz="1800" dirty="0">
                        <a:solidFill>
                          <a:srgbClr val="355D7E"/>
                        </a:solidFill>
                        <a:latin typeface="Times New Roman" charset="0"/>
                      </a:endParaRPr>
                    </a:p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it-IT" sz="1800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SOGGETTIVITA'</a:t>
                      </a:r>
                      <a:endParaRPr lang="it-IT" sz="2000" dirty="0">
                        <a:solidFill>
                          <a:srgbClr val="355D7E"/>
                        </a:solidFill>
                        <a:latin typeface="Times New Roman" charset="0"/>
                      </a:endParaRPr>
                    </a:p>
                    <a:p>
                      <a:endParaRPr lang="it-IT" dirty="0">
                        <a:solidFill>
                          <a:srgbClr val="355D7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Pluralità di tecniche come elemento di equità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Scansione interna al test: meglio non più di </a:t>
            </a:r>
            <a:r>
              <a:rPr lang="it-IT" sz="3200" dirty="0" err="1">
                <a:solidFill>
                  <a:srgbClr val="355D7E"/>
                </a:solidFill>
              </a:rPr>
              <a:t>3</a:t>
            </a:r>
            <a:r>
              <a:rPr lang="it-IT" sz="3200" dirty="0">
                <a:solidFill>
                  <a:srgbClr val="355D7E"/>
                </a:solidFill>
              </a:rPr>
              <a:t> tecniche, ma con esercizi a gradi di difficoltà in qualche misura diversi</a:t>
            </a:r>
          </a:p>
          <a:p>
            <a:pPr>
              <a:lnSpc>
                <a:spcPct val="90000"/>
              </a:lnSpc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355D7E"/>
                </a:solidFill>
              </a:rPr>
              <a:t>Possibilità di verificare gli stessi elementi in modo diverso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"completezza"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Integrazione di prove più complesse che tengono conto della dimensione testuale e pragmatica del linguaggio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58975" y="3738693"/>
          <a:ext cx="6953762" cy="98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3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355D7E"/>
                          </a:solidFill>
                          <a:latin typeface="Times New Roman" charset="0"/>
                        </a:rPr>
                        <a:t>TENERE CONTO DEI MODI IN CUI LA LINGUA SI PRESENTA NELLA REALTA'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i="1" dirty="0" err="1"/>
              <a:t>expectancy</a:t>
            </a:r>
            <a:r>
              <a:rPr lang="it-IT" i="1" dirty="0"/>
              <a:t> </a:t>
            </a:r>
            <a:r>
              <a:rPr lang="it-IT" i="1" dirty="0" err="1"/>
              <a:t>grammar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E' la capacità di capire un testo facendo anticipazioni corrette  di gestire segmenti significativi di testo, orale o scritto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58509" y="3904529"/>
          <a:ext cx="7100572" cy="160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RIVALUTAZIONE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DI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 TECNICHE TRADIZIONALI: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CLOZE 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 E </a:t>
                      </a: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55D7E"/>
                          </a:solidFill>
                          <a:effectLst/>
                          <a:latin typeface="Times New Roman" charset="0"/>
                        </a:rPr>
                        <a:t>DETTATO</a:t>
                      </a:r>
                      <a:endParaRPr lang="it-IT" sz="2400" dirty="0">
                        <a:solidFill>
                          <a:srgbClr val="355D7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"coerenza"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>
                <a:solidFill>
                  <a:srgbClr val="355D7E"/>
                </a:solidFill>
              </a:rPr>
              <a:t>Insegnamento (metodo, materiali, tecniche ecc.) e preparazione/selezione/conduzione di test e verifiche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Contestualizzazione e Consegne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355D7E"/>
                </a:solidFill>
              </a:rPr>
              <a:t>Possibilità di identificare il genere testuale, l’argomento, le aspettative dell'</a:t>
            </a:r>
            <a:r>
              <a:rPr lang="it-IT" dirty="0" err="1">
                <a:solidFill>
                  <a:srgbClr val="355D7E"/>
                </a:solidFill>
              </a:rPr>
              <a:t>insegnante…</a:t>
            </a:r>
            <a:endParaRPr lang="it-IT" dirty="0">
              <a:solidFill>
                <a:srgbClr val="355D7E"/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rgbClr val="355D7E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355D7E"/>
                </a:solidFill>
              </a:rPr>
              <a:t>Indicazioni chiare, dirette, semplici con forme linguistiche piane ed accessibili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competenza </a:t>
            </a:r>
            <a:r>
              <a:rPr lang="it-IT" dirty="0" err="1"/>
              <a:t>linguistico-comunicativa</a:t>
            </a:r>
            <a:r>
              <a:rPr lang="it-IT" dirty="0"/>
              <a:t> nel QCRE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355D7E"/>
                </a:solidFill>
              </a:rPr>
              <a:t>Competenze linguistiche</a:t>
            </a:r>
          </a:p>
          <a:p>
            <a:pPr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r>
              <a:rPr lang="it-IT" sz="3200" dirty="0">
                <a:solidFill>
                  <a:srgbClr val="355D7E"/>
                </a:solidFill>
              </a:rPr>
              <a:t>competenze sociolinguistiche</a:t>
            </a:r>
          </a:p>
          <a:p>
            <a:pPr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r>
              <a:rPr lang="it-IT" sz="3200" dirty="0">
                <a:solidFill>
                  <a:srgbClr val="355D7E"/>
                </a:solidFill>
              </a:rPr>
              <a:t>competenze pragmatiche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competenze linguistiche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conoscenze e abilità riferite a</a:t>
            </a:r>
          </a:p>
          <a:p>
            <a:r>
              <a:rPr lang="it-IT" sz="3200" dirty="0">
                <a:solidFill>
                  <a:srgbClr val="355D7E"/>
                </a:solidFill>
              </a:rPr>
              <a:t>lessico</a:t>
            </a:r>
          </a:p>
          <a:p>
            <a:pPr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r>
              <a:rPr lang="it-IT" sz="3200" dirty="0">
                <a:solidFill>
                  <a:srgbClr val="355D7E"/>
                </a:solidFill>
              </a:rPr>
              <a:t>fonologia </a:t>
            </a:r>
          </a:p>
          <a:p>
            <a:pPr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r>
              <a:rPr lang="it-IT" sz="3200" dirty="0">
                <a:solidFill>
                  <a:srgbClr val="355D7E"/>
                </a:solidFill>
              </a:rPr>
              <a:t>sintassi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competenze sociolinguistiche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12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600" dirty="0">
                <a:solidFill>
                  <a:srgbClr val="355D7E"/>
                </a:solidFill>
              </a:rPr>
              <a:t>Si riferiscono a fattori socioculturali dell’uso della lingua:</a:t>
            </a:r>
          </a:p>
          <a:p>
            <a:r>
              <a:rPr lang="it-IT" sz="3600" dirty="0">
                <a:solidFill>
                  <a:srgbClr val="355D7E"/>
                </a:solidFill>
              </a:rPr>
              <a:t>regole di cortesia</a:t>
            </a:r>
          </a:p>
          <a:p>
            <a:r>
              <a:rPr lang="it-IT" sz="3600" dirty="0">
                <a:solidFill>
                  <a:srgbClr val="355D7E"/>
                </a:solidFill>
              </a:rPr>
              <a:t>norme che definiscono rapporti generazionali, di genere e tra gruppi sociali</a:t>
            </a:r>
          </a:p>
          <a:p>
            <a:r>
              <a:rPr lang="it-IT" sz="3600" dirty="0">
                <a:solidFill>
                  <a:srgbClr val="355D7E"/>
                </a:solidFill>
              </a:rPr>
              <a:t>codificazione linguistica di rituali alla base del funzionamento di una comunità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competenze pragmatiche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355D7E"/>
                </a:solidFill>
              </a:rPr>
              <a:t>Riguardano direttamente l’uso delle risorse linguistiche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355D7E"/>
                </a:solidFill>
              </a:rPr>
              <a:t>padronanza del discorso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355D7E"/>
                </a:solidFill>
              </a:rPr>
              <a:t>coesione e coerenza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355D7E"/>
                </a:solidFill>
              </a:rPr>
              <a:t>identificazione di tipi testuali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355D7E"/>
                </a:solidFill>
              </a:rPr>
              <a:t>ironia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355D7E"/>
                </a:solidFill>
              </a:rPr>
              <a:t>parodia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Definire il livello di competenza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355D7E"/>
                </a:solidFill>
              </a:rPr>
              <a:t>Valutazione della competenza comunicativa</a:t>
            </a:r>
          </a:p>
          <a:p>
            <a:pPr>
              <a:buNone/>
            </a:pPr>
            <a:endParaRPr lang="it-IT" sz="3200" dirty="0">
              <a:solidFill>
                <a:srgbClr val="355D7E"/>
              </a:solidFill>
            </a:endParaRPr>
          </a:p>
          <a:p>
            <a:r>
              <a:rPr lang="it-IT" sz="3200" dirty="0">
                <a:solidFill>
                  <a:srgbClr val="355D7E"/>
                </a:solidFill>
              </a:rPr>
              <a:t>Valutazione della competenza linguistica in senso stretto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1753</Words>
  <Application>Microsoft Office PowerPoint</Application>
  <PresentationFormat>Presentazione su schermo (4:3)</PresentationFormat>
  <Paragraphs>327</Paragraphs>
  <Slides>46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6" baseType="lpstr">
      <vt:lpstr>Arial</vt:lpstr>
      <vt:lpstr>Book Antiqua</vt:lpstr>
      <vt:lpstr>Calibri</vt:lpstr>
      <vt:lpstr>Candara</vt:lpstr>
      <vt:lpstr>Times New Roman</vt:lpstr>
      <vt:lpstr>Tw Cen MT</vt:lpstr>
      <vt:lpstr>Wingdings</vt:lpstr>
      <vt:lpstr>Wingdings 2</vt:lpstr>
      <vt:lpstr>Zapf Dingbats</vt:lpstr>
      <vt:lpstr>Luna</vt:lpstr>
      <vt:lpstr>Osservare e valutare</vt:lpstr>
      <vt:lpstr>Valutare le competenze in italiano L2</vt:lpstr>
      <vt:lpstr>Quando e perché valutare</vt:lpstr>
      <vt:lpstr>Quali strumenti per valutare</vt:lpstr>
      <vt:lpstr>La competenza linguistico-comunicativa nel QCRE</vt:lpstr>
      <vt:lpstr>Le competenze linguistiche</vt:lpstr>
      <vt:lpstr>Le competenze sociolinguistiche</vt:lpstr>
      <vt:lpstr>Le competenze pragmatiche</vt:lpstr>
      <vt:lpstr>Definire il livello di competenza</vt:lpstr>
      <vt:lpstr>Descrivere la competenza comunicativa</vt:lpstr>
      <vt:lpstr>I descrittori del QCRE</vt:lpstr>
      <vt:lpstr>... più nello specifico...</vt:lpstr>
      <vt:lpstr>Descrivere la competenza linguistica</vt:lpstr>
      <vt:lpstr>... più nello specifico...</vt:lpstr>
      <vt:lpstr>... in altre parole...</vt:lpstr>
      <vt:lpstr>Forme tradizionali di valutazione della competenza linguistica</vt:lpstr>
      <vt:lpstr>L’approccio tradizionale</vt:lpstr>
      <vt:lpstr>Quali informazioni se ne ricavano?</vt:lpstr>
      <vt:lpstr>Tipi di errore</vt:lpstr>
      <vt:lpstr>Gli errori non sono tutti uguali</vt:lpstr>
      <vt:lpstr>Limiti della valutazione linguistica tradizionale</vt:lpstr>
      <vt:lpstr>Valutare la competenza linguistica: un approccio alternativo</vt:lpstr>
      <vt:lpstr>Un approccio alternativo</vt:lpstr>
      <vt:lpstr>Che cos’è il task?</vt:lpstr>
      <vt:lpstr>Che cos’è il task?</vt:lpstr>
      <vt:lpstr>Implicazioni didattiche</vt:lpstr>
      <vt:lpstr>Protocolli di osservazione per la valutazione delle competenze linguistiche: </vt:lpstr>
      <vt:lpstr>Task 1 – Quale sarà? </vt:lpstr>
      <vt:lpstr>Presentazione standard di PowerPoint</vt:lpstr>
      <vt:lpstr> </vt:lpstr>
      <vt:lpstr>Ieri Marco… </vt:lpstr>
      <vt:lpstr>Presentazione standard di PowerPoint</vt:lpstr>
      <vt:lpstr>Task 5 – In viaggio </vt:lpstr>
      <vt:lpstr>Presentazione standard di PowerPoint</vt:lpstr>
      <vt:lpstr>Il test</vt:lpstr>
      <vt:lpstr>Le prove</vt:lpstr>
      <vt:lpstr>I "parametri"</vt:lpstr>
      <vt:lpstr>La "misurazione"</vt:lpstr>
      <vt:lpstr>La "misurazione"</vt:lpstr>
      <vt:lpstr>Presentazione standard di PowerPoint</vt:lpstr>
      <vt:lpstr>Le tecniche </vt:lpstr>
      <vt:lpstr>Pluralità di tecniche come elemento di equità</vt:lpstr>
      <vt:lpstr>La "completezza"</vt:lpstr>
      <vt:lpstr>La expectancy grammar</vt:lpstr>
      <vt:lpstr>La "coerenza" </vt:lpstr>
      <vt:lpstr>Contestualizzazione e Consegne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Dallacosta, Elisa</cp:lastModifiedBy>
  <cp:revision>34</cp:revision>
  <dcterms:created xsi:type="dcterms:W3CDTF">2012-11-14T14:25:24Z</dcterms:created>
  <dcterms:modified xsi:type="dcterms:W3CDTF">2019-12-20T10:01:16Z</dcterms:modified>
</cp:coreProperties>
</file>