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1" r:id="rId1"/>
    <p:sldMasterId id="2147483729" r:id="rId2"/>
    <p:sldMasterId id="2147483798" r:id="rId3"/>
    <p:sldMasterId id="2147483887" r:id="rId4"/>
    <p:sldMasterId id="2147483904" r:id="rId5"/>
    <p:sldMasterId id="2147483916" r:id="rId6"/>
  </p:sldMasterIdLst>
  <p:notesMasterIdLst>
    <p:notesMasterId r:id="rId8"/>
  </p:notesMasterIdLst>
  <p:handoutMasterIdLst>
    <p:handoutMasterId r:id="rId9"/>
  </p:handoutMasterIdLst>
  <p:sldIdLst>
    <p:sldId id="305" r:id="rId7"/>
  </p:sldIdLst>
  <p:sldSz cx="12192000" cy="6858000"/>
  <p:notesSz cx="6724650" cy="987425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9900"/>
    <a:srgbClr val="CCFFCC"/>
    <a:srgbClr val="CCCCFF"/>
    <a:srgbClr val="CCECFF"/>
    <a:srgbClr val="663300"/>
    <a:srgbClr val="FFCCCC"/>
    <a:srgbClr val="CC0000"/>
    <a:srgbClr val="EA8B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88" autoAdjust="0"/>
    <p:restoredTop sz="94434" autoAdjust="0"/>
  </p:normalViewPr>
  <p:slideViewPr>
    <p:cSldViewPr snapToGrid="0">
      <p:cViewPr varScale="1">
        <p:scale>
          <a:sx n="98" d="100"/>
          <a:sy n="98" d="100"/>
        </p:scale>
        <p:origin x="-324" y="-84"/>
      </p:cViewPr>
      <p:guideLst>
        <p:guide orient="horz" pos="1607"/>
        <p:guide pos="30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1465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05" tIns="45352" rIns="90705" bIns="45352" numCol="1" anchor="t" anchorCtr="0" compatLnSpc="1">
            <a:prstTxWarp prst="textNoShape">
              <a:avLst/>
            </a:prstTxWarp>
          </a:bodyPr>
          <a:lstStyle>
            <a:lvl1pPr defTabSz="908050">
              <a:defRPr sz="1100">
                <a:latin typeface="Calibri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 bwMode="auto">
          <a:xfrm>
            <a:off x="3808413" y="0"/>
            <a:ext cx="291465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05" tIns="45352" rIns="90705" bIns="45352" numCol="1" anchor="t" anchorCtr="0" compatLnSpc="1">
            <a:prstTxWarp prst="textNoShape">
              <a:avLst/>
            </a:prstTxWarp>
          </a:bodyPr>
          <a:lstStyle>
            <a:lvl1pPr algn="r" defTabSz="908050">
              <a:defRPr sz="1100">
                <a:latin typeface="Calibri" pitchFamily="34" charset="0"/>
              </a:defRPr>
            </a:lvl1pPr>
          </a:lstStyle>
          <a:p>
            <a:pPr>
              <a:defRPr/>
            </a:pPr>
            <a:fld id="{81803709-8B24-46F0-A554-79A9A242E4A5}" type="datetimeFigureOut">
              <a:rPr lang="de-DE"/>
              <a:pPr>
                <a:defRPr/>
              </a:pPr>
              <a:t>28.06.2016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 bwMode="auto">
          <a:xfrm>
            <a:off x="0" y="9378950"/>
            <a:ext cx="291465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05" tIns="45352" rIns="90705" bIns="45352" numCol="1" anchor="b" anchorCtr="0" compatLnSpc="1">
            <a:prstTxWarp prst="textNoShape">
              <a:avLst/>
            </a:prstTxWarp>
          </a:bodyPr>
          <a:lstStyle>
            <a:lvl1pPr defTabSz="908050">
              <a:defRPr sz="1100">
                <a:latin typeface="Calibri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 bwMode="auto">
          <a:xfrm>
            <a:off x="3808413" y="9378950"/>
            <a:ext cx="291465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05" tIns="45352" rIns="90705" bIns="45352" numCol="1" anchor="b" anchorCtr="0" compatLnSpc="1">
            <a:prstTxWarp prst="textNoShape">
              <a:avLst/>
            </a:prstTxWarp>
          </a:bodyPr>
          <a:lstStyle>
            <a:lvl1pPr algn="r" defTabSz="908050">
              <a:defRPr sz="1100">
                <a:latin typeface="Calibri" pitchFamily="34" charset="0"/>
              </a:defRPr>
            </a:lvl1pPr>
          </a:lstStyle>
          <a:p>
            <a:pPr>
              <a:defRPr/>
            </a:pPr>
            <a:fld id="{2433B835-0B9F-4821-B833-522B08CAF25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146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05" tIns="45352" rIns="90705" bIns="45352" numCol="1" anchor="t" anchorCtr="0" compatLnSpc="1">
            <a:prstTxWarp prst="textNoShape">
              <a:avLst/>
            </a:prstTxWarp>
          </a:bodyPr>
          <a:lstStyle>
            <a:lvl1pPr defTabSz="908050">
              <a:defRPr sz="1100">
                <a:latin typeface="Calibri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 bwMode="auto">
          <a:xfrm>
            <a:off x="3808413" y="0"/>
            <a:ext cx="29146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05" tIns="45352" rIns="90705" bIns="45352" numCol="1" anchor="t" anchorCtr="0" compatLnSpc="1">
            <a:prstTxWarp prst="textNoShape">
              <a:avLst/>
            </a:prstTxWarp>
          </a:bodyPr>
          <a:lstStyle>
            <a:lvl1pPr algn="r" defTabSz="908050">
              <a:defRPr sz="1100">
                <a:latin typeface="Calibri" pitchFamily="34" charset="0"/>
              </a:defRPr>
            </a:lvl1pPr>
          </a:lstStyle>
          <a:p>
            <a:pPr>
              <a:defRPr/>
            </a:pPr>
            <a:fld id="{7ECFDD72-7E56-4865-A3A3-89E654608500}" type="datetimeFigureOut">
              <a:rPr lang="de-DE"/>
              <a:pPr>
                <a:defRPr/>
              </a:pPr>
              <a:t>28.06.2016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671513" y="4751388"/>
            <a:ext cx="5381625" cy="388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05" tIns="45352" rIns="90705" bIns="453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 bwMode="auto">
          <a:xfrm>
            <a:off x="0" y="9378950"/>
            <a:ext cx="29146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05" tIns="45352" rIns="90705" bIns="45352" numCol="1" anchor="b" anchorCtr="0" compatLnSpc="1">
            <a:prstTxWarp prst="textNoShape">
              <a:avLst/>
            </a:prstTxWarp>
          </a:bodyPr>
          <a:lstStyle>
            <a:lvl1pPr defTabSz="908050">
              <a:defRPr sz="1100">
                <a:latin typeface="Calibri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 bwMode="auto">
          <a:xfrm>
            <a:off x="3808413" y="9378950"/>
            <a:ext cx="29146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05" tIns="45352" rIns="90705" bIns="45352" numCol="1" anchor="b" anchorCtr="0" compatLnSpc="1">
            <a:prstTxWarp prst="textNoShape">
              <a:avLst/>
            </a:prstTxWarp>
          </a:bodyPr>
          <a:lstStyle>
            <a:lvl1pPr algn="r" defTabSz="908050">
              <a:defRPr sz="1100">
                <a:latin typeface="Calibri" pitchFamily="34" charset="0"/>
              </a:defRPr>
            </a:lvl1pPr>
          </a:lstStyle>
          <a:p>
            <a:pPr>
              <a:defRPr/>
            </a:pPr>
            <a:fld id="{AB118C67-2E7F-42C2-ACC9-2AE9F565669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9375" y="742950"/>
            <a:ext cx="6578600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3" y="4687888"/>
            <a:ext cx="5381625" cy="4443412"/>
          </a:xfrm>
          <a:noFill/>
          <a:ln/>
        </p:spPr>
        <p:txBody>
          <a:bodyPr lIns="93008" tIns="46504" rIns="93008" bIns="46504"/>
          <a:lstStyle/>
          <a:p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9.jpe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4.jpe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jpe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jpe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jpe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7.jpe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8.jpe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9.jpe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4.jpeg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5.jpeg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6.jpeg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5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jpeg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7.jpeg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8.jpeg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9.jpeg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jpeg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8F694B40-C769-4E23-8195-8B41FF8D8AF1}" type="datetime1">
              <a:rPr lang="de-DE"/>
              <a:pPr>
                <a:defRPr/>
              </a:pPr>
              <a:t>28.06.2016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CC360-8161-4ED9-A593-406C019BEBE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7"/>
          <p:cNvSpPr>
            <a:spLocks noChangeArrowheads="1"/>
          </p:cNvSpPr>
          <p:nvPr userDrawn="1"/>
        </p:nvSpPr>
        <p:spPr bwMode="auto">
          <a:xfrm rot="5400000">
            <a:off x="-2232819" y="2234407"/>
            <a:ext cx="5938837" cy="1473200"/>
          </a:xfrm>
          <a:prstGeom prst="rect">
            <a:avLst/>
          </a:prstGeom>
          <a:gradFill rotWithShape="1">
            <a:gsLst>
              <a:gs pos="0">
                <a:srgbClr val="C6C6C6"/>
              </a:gs>
              <a:gs pos="100000">
                <a:schemeClr val="bg1"/>
              </a:gs>
            </a:gsLst>
            <a:lin ang="10800000"/>
          </a:gradFill>
          <a:ln w="25400" algn="ctr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  <a:latin typeface="+mn-lt"/>
            </a:endParaRPr>
          </a:p>
        </p:txBody>
      </p:sp>
      <p:sp>
        <p:nvSpPr>
          <p:cNvPr id="5" name="Textfeld 8"/>
          <p:cNvSpPr txBox="1"/>
          <p:nvPr userDrawn="1"/>
        </p:nvSpPr>
        <p:spPr>
          <a:xfrm>
            <a:off x="-31750" y="1219200"/>
            <a:ext cx="15367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+mn-lt"/>
                <a:cs typeface="Century Gothic"/>
              </a:rPr>
              <a:t>Gesundheitsversorgung Südtirol 2020</a:t>
            </a:r>
          </a:p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+mn-lt"/>
                <a:cs typeface="Century Gothic"/>
              </a:rPr>
              <a:t>Entwicklungsleitlinien</a:t>
            </a:r>
            <a:br>
              <a:rPr lang="de-DE" sz="900" dirty="0">
                <a:solidFill>
                  <a:srgbClr val="5F5F5F"/>
                </a:solidFill>
                <a:latin typeface="+mn-lt"/>
                <a:cs typeface="Century Gothic"/>
              </a:rPr>
            </a:br>
            <a:endParaRPr lang="de-DE" sz="900" dirty="0">
              <a:solidFill>
                <a:srgbClr val="5F5F5F"/>
              </a:solidFill>
              <a:latin typeface="+mn-lt"/>
              <a:cs typeface="Century Gothic"/>
            </a:endParaRPr>
          </a:p>
        </p:txBody>
      </p:sp>
      <p:pic>
        <p:nvPicPr>
          <p:cNvPr id="6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39725" y="141288"/>
            <a:ext cx="801688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stift kompr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5940425"/>
            <a:ext cx="147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hteck 4"/>
          <p:cNvSpPr/>
          <p:nvPr userDrawn="1"/>
        </p:nvSpPr>
        <p:spPr>
          <a:xfrm>
            <a:off x="0" y="0"/>
            <a:ext cx="2198688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pic>
        <p:nvPicPr>
          <p:cNvPr id="9" name="Grafik 3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76450" y="369888"/>
            <a:ext cx="10115550" cy="649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9193" y="200940"/>
            <a:ext cx="7261617" cy="188413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79193" y="5099505"/>
            <a:ext cx="726161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7"/>
          <p:cNvSpPr>
            <a:spLocks noChangeArrowheads="1"/>
          </p:cNvSpPr>
          <p:nvPr userDrawn="1"/>
        </p:nvSpPr>
        <p:spPr bwMode="auto">
          <a:xfrm rot="5400000">
            <a:off x="-2232819" y="2232819"/>
            <a:ext cx="5938838" cy="1473200"/>
          </a:xfrm>
          <a:prstGeom prst="rect">
            <a:avLst/>
          </a:prstGeom>
          <a:gradFill rotWithShape="1">
            <a:gsLst>
              <a:gs pos="0">
                <a:srgbClr val="C6C6C6"/>
              </a:gs>
              <a:gs pos="68000">
                <a:schemeClr val="bg1"/>
              </a:gs>
            </a:gsLst>
            <a:lin ang="10800000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  <a:latin typeface="+mn-lt"/>
            </a:endParaRPr>
          </a:p>
        </p:txBody>
      </p:sp>
      <p:sp>
        <p:nvSpPr>
          <p:cNvPr id="5" name="Textfeld 8"/>
          <p:cNvSpPr txBox="1"/>
          <p:nvPr userDrawn="1"/>
        </p:nvSpPr>
        <p:spPr>
          <a:xfrm>
            <a:off x="0" y="1400175"/>
            <a:ext cx="1536700" cy="638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900">
                <a:solidFill>
                  <a:srgbClr val="5F5F5F"/>
                </a:solidFill>
                <a:latin typeface="Century Gothic" pitchFamily="34" charset="0"/>
              </a:rPr>
              <a:t>Gesundheitsversorgung Südtirol 2020</a:t>
            </a:r>
          </a:p>
          <a:p>
            <a:pPr algn="ctr">
              <a:defRPr/>
            </a:pPr>
            <a:endParaRPr lang="de-DE" sz="900">
              <a:solidFill>
                <a:srgbClr val="5F5F5F"/>
              </a:solidFill>
              <a:latin typeface="Century Gothic" pitchFamily="34" charset="0"/>
            </a:endParaRPr>
          </a:p>
          <a:p>
            <a:pPr algn="ctr">
              <a:defRPr/>
            </a:pPr>
            <a:endParaRPr lang="de-DE" sz="900">
              <a:solidFill>
                <a:srgbClr val="5F5F5F"/>
              </a:solidFill>
              <a:latin typeface="Century Gothic" pitchFamily="34" charset="0"/>
            </a:endParaRPr>
          </a:p>
        </p:txBody>
      </p:sp>
      <p:pic>
        <p:nvPicPr>
          <p:cNvPr id="6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39725" y="141288"/>
            <a:ext cx="801688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stift kompr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5940425"/>
            <a:ext cx="147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52600" y="34998"/>
            <a:ext cx="10107613" cy="1143000"/>
          </a:xfrm>
        </p:spPr>
        <p:txBody>
          <a:bodyPr rtlCol="0">
            <a:normAutofit/>
          </a:bodyPr>
          <a:lstStyle>
            <a:lvl1pPr>
              <a:defRPr lang="de-DE" dirty="0"/>
            </a:lvl1pPr>
          </a:lstStyle>
          <a:p>
            <a:pPr lvl="0"/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52600" y="1360560"/>
            <a:ext cx="10107613" cy="4525963"/>
          </a:xfrm>
        </p:spPr>
        <p:txBody>
          <a:bodyPr/>
          <a:lstStyle>
            <a:lvl1pPr>
              <a:spcBef>
                <a:spcPts val="600"/>
              </a:spcBef>
              <a:spcAft>
                <a:spcPts val="1200"/>
              </a:spcAft>
              <a:defRPr/>
            </a:lvl1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5BACF64-62EA-4EF5-9C5D-D521AE8238D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7"/>
          <p:cNvSpPr>
            <a:spLocks noChangeArrowheads="1"/>
          </p:cNvSpPr>
          <p:nvPr userDrawn="1"/>
        </p:nvSpPr>
        <p:spPr bwMode="auto">
          <a:xfrm rot="5400000">
            <a:off x="-2232819" y="2232819"/>
            <a:ext cx="5938838" cy="1473200"/>
          </a:xfrm>
          <a:prstGeom prst="rect">
            <a:avLst/>
          </a:prstGeom>
          <a:gradFill rotWithShape="1">
            <a:gsLst>
              <a:gs pos="0">
                <a:srgbClr val="C6C6C6"/>
              </a:gs>
              <a:gs pos="68000">
                <a:schemeClr val="bg1"/>
              </a:gs>
            </a:gsLst>
            <a:lin ang="10800000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  <a:latin typeface="+mn-lt"/>
            </a:endParaRPr>
          </a:p>
        </p:txBody>
      </p:sp>
      <p:sp>
        <p:nvSpPr>
          <p:cNvPr id="6" name="Textfeld 8"/>
          <p:cNvSpPr txBox="1"/>
          <p:nvPr userDrawn="1"/>
        </p:nvSpPr>
        <p:spPr>
          <a:xfrm>
            <a:off x="0" y="1398588"/>
            <a:ext cx="1536700" cy="11842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900">
                <a:solidFill>
                  <a:srgbClr val="5F5F5F"/>
                </a:solidFill>
                <a:latin typeface="Century Gothic" pitchFamily="34" charset="0"/>
              </a:rPr>
              <a:t>Gesundheitsversorgung Südtirol 2020</a:t>
            </a:r>
          </a:p>
          <a:p>
            <a:pPr algn="ctr">
              <a:defRPr/>
            </a:pPr>
            <a:endParaRPr lang="de-DE" sz="900">
              <a:solidFill>
                <a:srgbClr val="5F5F5F"/>
              </a:solidFill>
              <a:latin typeface="Century Gothic" pitchFamily="34" charset="0"/>
            </a:endParaRPr>
          </a:p>
          <a:p>
            <a:pPr algn="ctr">
              <a:defRPr/>
            </a:pPr>
            <a:r>
              <a:rPr lang="de-DE" sz="900">
                <a:solidFill>
                  <a:srgbClr val="5F5F5F"/>
                </a:solidFill>
                <a:latin typeface="Century Gothic" pitchFamily="34" charset="0"/>
              </a:rPr>
              <a:t>Assistenza sanitaria </a:t>
            </a:r>
          </a:p>
          <a:p>
            <a:pPr algn="ctr">
              <a:defRPr/>
            </a:pPr>
            <a:r>
              <a:rPr lang="de-DE" sz="900">
                <a:solidFill>
                  <a:srgbClr val="5F5F5F"/>
                </a:solidFill>
                <a:latin typeface="Century Gothic" pitchFamily="34" charset="0"/>
              </a:rPr>
              <a:t>Alto Adige 2020</a:t>
            </a:r>
          </a:p>
          <a:p>
            <a:pPr algn="ctr">
              <a:defRPr/>
            </a:pPr>
            <a:endParaRPr lang="de-DE" sz="900">
              <a:solidFill>
                <a:srgbClr val="5F5F5F"/>
              </a:solidFill>
              <a:latin typeface="Century Gothic" pitchFamily="34" charset="0"/>
            </a:endParaRPr>
          </a:p>
          <a:p>
            <a:pPr algn="ctr">
              <a:defRPr/>
            </a:pPr>
            <a:endParaRPr lang="de-DE" sz="900">
              <a:solidFill>
                <a:srgbClr val="5F5F5F"/>
              </a:solidFill>
              <a:latin typeface="Century Gothic" pitchFamily="34" charset="0"/>
            </a:endParaRPr>
          </a:p>
          <a:p>
            <a:pPr algn="ctr">
              <a:defRPr/>
            </a:pPr>
            <a:endParaRPr lang="de-DE" sz="900">
              <a:solidFill>
                <a:srgbClr val="5F5F5F"/>
              </a:solidFill>
              <a:latin typeface="Century Gothic" pitchFamily="34" charset="0"/>
            </a:endParaRPr>
          </a:p>
        </p:txBody>
      </p:sp>
      <p:pic>
        <p:nvPicPr>
          <p:cNvPr id="7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39725" y="141288"/>
            <a:ext cx="801688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" descr="stift kompr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5940425"/>
            <a:ext cx="147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765301" y="1600204"/>
            <a:ext cx="4711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781799" y="1600204"/>
            <a:ext cx="48006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125C309-6940-4FD3-BD95-C37A2487730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777BF95-7F32-4A4E-BD4A-A354BBB31CA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7"/>
          <p:cNvSpPr>
            <a:spLocks noChangeArrowheads="1"/>
          </p:cNvSpPr>
          <p:nvPr userDrawn="1"/>
        </p:nvSpPr>
        <p:spPr bwMode="auto">
          <a:xfrm rot="5400000">
            <a:off x="-2232819" y="2232819"/>
            <a:ext cx="5938838" cy="1473200"/>
          </a:xfrm>
          <a:prstGeom prst="rect">
            <a:avLst/>
          </a:prstGeom>
          <a:gradFill rotWithShape="1">
            <a:gsLst>
              <a:gs pos="0">
                <a:srgbClr val="C6C6C6"/>
              </a:gs>
              <a:gs pos="68000">
                <a:schemeClr val="bg1"/>
              </a:gs>
            </a:gsLst>
            <a:lin ang="10800000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  <a:latin typeface="+mn-lt"/>
            </a:endParaRPr>
          </a:p>
        </p:txBody>
      </p:sp>
      <p:sp>
        <p:nvSpPr>
          <p:cNvPr id="3" name="Textfeld 8"/>
          <p:cNvSpPr txBox="1"/>
          <p:nvPr userDrawn="1"/>
        </p:nvSpPr>
        <p:spPr>
          <a:xfrm>
            <a:off x="0" y="1419225"/>
            <a:ext cx="1536700" cy="1397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900">
                <a:solidFill>
                  <a:srgbClr val="5F5F5F"/>
                </a:solidFill>
                <a:latin typeface="Century Gothic" pitchFamily="34" charset="0"/>
              </a:rPr>
              <a:t>Assistenza sanitaria </a:t>
            </a:r>
          </a:p>
          <a:p>
            <a:pPr algn="ctr">
              <a:defRPr/>
            </a:pPr>
            <a:r>
              <a:rPr lang="de-DE" sz="900">
                <a:solidFill>
                  <a:srgbClr val="5F5F5F"/>
                </a:solidFill>
                <a:latin typeface="Century Gothic" pitchFamily="34" charset="0"/>
              </a:rPr>
              <a:t>Alto Adige 2020</a:t>
            </a:r>
          </a:p>
          <a:p>
            <a:pPr algn="ctr">
              <a:defRPr/>
            </a:pPr>
            <a:endParaRPr lang="de-DE" sz="900">
              <a:solidFill>
                <a:srgbClr val="5F5F5F"/>
              </a:solidFill>
              <a:latin typeface="Century Gothic" pitchFamily="34" charset="0"/>
            </a:endParaRPr>
          </a:p>
          <a:p>
            <a:pPr algn="ctr">
              <a:defRPr/>
            </a:pPr>
            <a:endParaRPr lang="de-DE" sz="900">
              <a:solidFill>
                <a:srgbClr val="5F5F5F"/>
              </a:solidFill>
              <a:latin typeface="Century Gothic" pitchFamily="34" charset="0"/>
            </a:endParaRPr>
          </a:p>
          <a:p>
            <a:pPr algn="ctr">
              <a:defRPr/>
            </a:pPr>
            <a:r>
              <a:rPr lang="de-DE" sz="1400" b="1">
                <a:solidFill>
                  <a:srgbClr val="000000"/>
                </a:solidFill>
                <a:latin typeface="Century Gothic" pitchFamily="34" charset="0"/>
              </a:rPr>
              <a:t>Fase 3</a:t>
            </a:r>
          </a:p>
          <a:p>
            <a:pPr algn="ctr">
              <a:defRPr/>
            </a:pPr>
            <a:endParaRPr lang="de-DE" sz="900">
              <a:solidFill>
                <a:srgbClr val="5F5F5F"/>
              </a:solidFill>
              <a:latin typeface="Century Gothic" pitchFamily="34" charset="0"/>
            </a:endParaRPr>
          </a:p>
          <a:p>
            <a:pPr algn="ctr">
              <a:defRPr/>
            </a:pPr>
            <a:endParaRPr lang="de-DE" sz="900">
              <a:solidFill>
                <a:srgbClr val="5F5F5F"/>
              </a:solidFill>
              <a:latin typeface="Century Gothic" pitchFamily="34" charset="0"/>
            </a:endParaRPr>
          </a:p>
          <a:p>
            <a:pPr algn="ctr">
              <a:defRPr/>
            </a:pPr>
            <a:endParaRPr lang="de-DE" sz="900">
              <a:solidFill>
                <a:srgbClr val="5F5F5F"/>
              </a:solidFill>
              <a:latin typeface="Century Gothic" pitchFamily="34" charset="0"/>
            </a:endParaRPr>
          </a:p>
          <a:p>
            <a:pPr algn="ctr">
              <a:defRPr/>
            </a:pPr>
            <a:r>
              <a:rPr lang="de-DE" sz="900">
                <a:solidFill>
                  <a:srgbClr val="5F5F5F"/>
                </a:solidFill>
                <a:latin typeface="Century Gothic" pitchFamily="34" charset="0"/>
              </a:rPr>
              <a:t>Settembre 2015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39725" y="141288"/>
            <a:ext cx="801688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stift kompr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5940425"/>
            <a:ext cx="147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umsplatzhalter 3"/>
          <p:cNvSpPr txBox="1">
            <a:spLocks/>
          </p:cNvSpPr>
          <p:nvPr userDrawn="1"/>
        </p:nvSpPr>
        <p:spPr>
          <a:xfrm>
            <a:off x="36513" y="5473700"/>
            <a:ext cx="1485900" cy="365125"/>
          </a:xfrm>
          <a:prstGeom prst="rect">
            <a:avLst/>
          </a:prstGeom>
        </p:spPr>
        <p:txBody>
          <a:bodyPr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dirty="0" err="1" smtClean="0">
                <a:solidFill>
                  <a:prstClr val="black"/>
                </a:solidFill>
                <a:cs typeface="Arial" charset="0"/>
              </a:rPr>
              <a:t>Riformulazione</a:t>
            </a:r>
            <a:r>
              <a:rPr lang="de-DE" dirty="0" smtClean="0">
                <a:solidFill>
                  <a:prstClr val="black"/>
                </a:solidFill>
                <a:cs typeface="Arial" charset="0"/>
              </a:rPr>
              <a:t> </a:t>
            </a:r>
          </a:p>
          <a:p>
            <a:pPr>
              <a:defRPr/>
            </a:pPr>
            <a:r>
              <a:rPr lang="de-DE" dirty="0" smtClean="0">
                <a:solidFill>
                  <a:prstClr val="black"/>
                </a:solidFill>
                <a:cs typeface="Arial" charset="0"/>
              </a:rPr>
              <a:t>LP 7/2001</a:t>
            </a:r>
            <a:endParaRPr lang="de-DE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5A02DBF-33E6-434C-95D3-07852F9A268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65299" y="273050"/>
            <a:ext cx="401161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922964" y="273054"/>
            <a:ext cx="565943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65299" y="1435103"/>
            <a:ext cx="401161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4696EDD-577E-43CD-9FF6-A2E686AAAED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FE1E2E3-36D6-4DE0-B869-C60E038C479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4000753-A150-426B-83FC-F92B2649105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8_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7"/>
          <p:cNvSpPr>
            <a:spLocks noChangeArrowheads="1"/>
          </p:cNvSpPr>
          <p:nvPr userDrawn="1"/>
        </p:nvSpPr>
        <p:spPr bwMode="auto">
          <a:xfrm rot="5400000">
            <a:off x="-2232819" y="2232819"/>
            <a:ext cx="5938838" cy="1473200"/>
          </a:xfrm>
          <a:prstGeom prst="rect">
            <a:avLst/>
          </a:prstGeom>
          <a:gradFill rotWithShape="1">
            <a:gsLst>
              <a:gs pos="0">
                <a:srgbClr val="C6C6C6"/>
              </a:gs>
              <a:gs pos="100000">
                <a:schemeClr val="bg1"/>
              </a:gs>
            </a:gsLst>
            <a:lin ang="10800000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  <a:latin typeface="Century Gothic"/>
            </a:endParaRPr>
          </a:p>
        </p:txBody>
      </p:sp>
      <p:pic>
        <p:nvPicPr>
          <p:cNvPr id="5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39725" y="141288"/>
            <a:ext cx="801688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stift kompr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5940425"/>
            <a:ext cx="147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feld 10"/>
          <p:cNvSpPr txBox="1"/>
          <p:nvPr userDrawn="1"/>
        </p:nvSpPr>
        <p:spPr>
          <a:xfrm>
            <a:off x="-31750" y="1219200"/>
            <a:ext cx="1536700" cy="16922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</a:rPr>
              <a:t>Gesundheitsversorgung Südtirol 2020</a:t>
            </a:r>
          </a:p>
          <a:p>
            <a:pPr algn="ctr">
              <a:defRPr/>
            </a:pPr>
            <a:endParaRPr lang="de-DE" sz="900" dirty="0">
              <a:solidFill>
                <a:srgbClr val="5F5F5F"/>
              </a:solidFill>
              <a:latin typeface="Century Gothic"/>
            </a:endParaRPr>
          </a:p>
          <a:p>
            <a:pPr algn="ctr">
              <a:defRPr/>
            </a:pPr>
            <a:endParaRPr lang="de-DE" sz="900" dirty="0">
              <a:solidFill>
                <a:srgbClr val="5F5F5F"/>
              </a:solidFill>
              <a:latin typeface="Century Gothic"/>
            </a:endParaRPr>
          </a:p>
          <a:p>
            <a:pPr algn="ctr">
              <a:defRPr/>
            </a:pPr>
            <a:r>
              <a:rPr lang="de-DE" sz="1400" b="1" dirty="0">
                <a:solidFill>
                  <a:prstClr val="black"/>
                </a:solidFill>
                <a:latin typeface="Century Gothic"/>
              </a:rPr>
              <a:t>Phase III</a:t>
            </a:r>
          </a:p>
          <a:p>
            <a:pPr algn="ctr">
              <a:defRPr/>
            </a:pPr>
            <a:endParaRPr lang="de-DE" sz="900" dirty="0">
              <a:solidFill>
                <a:srgbClr val="5F5F5F"/>
              </a:solidFill>
              <a:latin typeface="Century Gothic"/>
            </a:endParaRPr>
          </a:p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</a:rPr>
              <a:t/>
            </a:r>
            <a:br>
              <a:rPr lang="de-DE" sz="900" dirty="0">
                <a:solidFill>
                  <a:srgbClr val="5F5F5F"/>
                </a:solidFill>
                <a:latin typeface="Century Gothic"/>
              </a:rPr>
            </a:br>
            <a:endParaRPr lang="de-DE" sz="900" dirty="0">
              <a:solidFill>
                <a:srgbClr val="5F5F5F"/>
              </a:solidFill>
              <a:latin typeface="Century Gothic"/>
            </a:endParaRPr>
          </a:p>
          <a:p>
            <a:pPr algn="ctr">
              <a:defRPr/>
            </a:pPr>
            <a:endParaRPr lang="de-DE" sz="900" dirty="0">
              <a:solidFill>
                <a:srgbClr val="5F5F5F"/>
              </a:solidFill>
              <a:latin typeface="Century Gothic"/>
            </a:endParaRPr>
          </a:p>
          <a:p>
            <a:pPr algn="ctr">
              <a:defRPr/>
            </a:pPr>
            <a:endParaRPr lang="de-DE" sz="900" dirty="0">
              <a:solidFill>
                <a:srgbClr val="5F5F5F"/>
              </a:solidFill>
              <a:latin typeface="Century Gothic"/>
            </a:endParaRPr>
          </a:p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</a:rPr>
              <a:t>Stand 19.07.15</a:t>
            </a:r>
          </a:p>
        </p:txBody>
      </p:sp>
      <p:sp>
        <p:nvSpPr>
          <p:cNvPr id="8" name="Datumsplatzhalter 3"/>
          <p:cNvSpPr txBox="1">
            <a:spLocks/>
          </p:cNvSpPr>
          <p:nvPr userDrawn="1"/>
        </p:nvSpPr>
        <p:spPr>
          <a:xfrm>
            <a:off x="-84138" y="5489575"/>
            <a:ext cx="1609726" cy="365125"/>
          </a:xfrm>
          <a:prstGeom prst="rect">
            <a:avLst/>
          </a:prstGeom>
        </p:spPr>
        <p:txBody>
          <a:bodyPr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dirty="0" smtClean="0">
                <a:solidFill>
                  <a:prstClr val="black"/>
                </a:solidFill>
                <a:cs typeface="Arial" charset="0"/>
              </a:rPr>
              <a:t>Novellierung LG7/2001</a:t>
            </a:r>
            <a:endParaRPr lang="de-DE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37890" name="Titelplatzhalter 1"/>
          <p:cNvSpPr>
            <a:spLocks noGrp="1"/>
          </p:cNvSpPr>
          <p:nvPr>
            <p:ph type="ctrTitle"/>
          </p:nvPr>
        </p:nvSpPr>
        <p:spPr>
          <a:xfrm>
            <a:off x="1561366" y="2130429"/>
            <a:ext cx="10363200" cy="1470025"/>
          </a:xfrm>
        </p:spPr>
        <p:txBody>
          <a:bodyPr/>
          <a:lstStyle>
            <a:lvl1pPr>
              <a:defRPr smtClean="0">
                <a:latin typeface="Century Gothic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</a:p>
        </p:txBody>
      </p:sp>
      <p:sp>
        <p:nvSpPr>
          <p:cNvPr id="37891" name="Textplatzhalter 2"/>
          <p:cNvSpPr>
            <a:spLocks noGrp="1"/>
          </p:cNvSpPr>
          <p:nvPr>
            <p:ph type="subTitle" idx="1"/>
          </p:nvPr>
        </p:nvSpPr>
        <p:spPr>
          <a:xfrm>
            <a:off x="1613142" y="3886200"/>
            <a:ext cx="85344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 smtClean="0">
                <a:latin typeface="Century Gothic" pitchFamily="34" charset="0"/>
              </a:defRPr>
            </a:lvl1pPr>
          </a:lstStyle>
          <a:p>
            <a:r>
              <a:rPr smtClean="0"/>
              <a:t>Formatvorlage des Untertitelmasters durch Klicken bearbeiten</a:t>
            </a:r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1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entury Gothic"/>
                <a:cs typeface="Century Gothic"/>
              </a:defRPr>
            </a:lvl1pPr>
          </a:lstStyle>
          <a:p>
            <a:pPr>
              <a:defRPr/>
            </a:pPr>
            <a:fld id="{3FBF9F8E-39D3-41BF-A3F1-F4DAAE8CCB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7"/>
          <p:cNvSpPr>
            <a:spLocks noChangeArrowheads="1"/>
          </p:cNvSpPr>
          <p:nvPr userDrawn="1"/>
        </p:nvSpPr>
        <p:spPr bwMode="auto">
          <a:xfrm rot="5400000">
            <a:off x="-2232819" y="2234407"/>
            <a:ext cx="5938837" cy="1473200"/>
          </a:xfrm>
          <a:prstGeom prst="rect">
            <a:avLst/>
          </a:prstGeom>
          <a:gradFill rotWithShape="1">
            <a:gsLst>
              <a:gs pos="0">
                <a:srgbClr val="C6C6C6"/>
              </a:gs>
              <a:gs pos="100000">
                <a:schemeClr val="bg1"/>
              </a:gs>
            </a:gsLst>
            <a:lin ang="10800000"/>
          </a:gradFill>
          <a:ln w="25400" algn="ctr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5" name="Textfeld 8"/>
          <p:cNvSpPr txBox="1"/>
          <p:nvPr userDrawn="1"/>
        </p:nvSpPr>
        <p:spPr>
          <a:xfrm>
            <a:off x="-31750" y="1219200"/>
            <a:ext cx="15367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</a:rPr>
              <a:t>Gesundheitsversorgung Südtirol 2020</a:t>
            </a:r>
          </a:p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</a:rPr>
              <a:t/>
            </a:r>
            <a:br>
              <a:rPr lang="de-DE" sz="900" dirty="0">
                <a:solidFill>
                  <a:srgbClr val="5F5F5F"/>
                </a:solidFill>
                <a:latin typeface="Century Gothic"/>
              </a:rPr>
            </a:br>
            <a:endParaRPr lang="de-DE" sz="900" dirty="0">
              <a:solidFill>
                <a:srgbClr val="5F5F5F"/>
              </a:solidFill>
              <a:latin typeface="Century Gothic"/>
            </a:endParaRPr>
          </a:p>
        </p:txBody>
      </p:sp>
      <p:pic>
        <p:nvPicPr>
          <p:cNvPr id="6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39725" y="141288"/>
            <a:ext cx="801688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stift kompr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5940425"/>
            <a:ext cx="147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feld 9"/>
          <p:cNvSpPr txBox="1"/>
          <p:nvPr userDrawn="1"/>
        </p:nvSpPr>
        <p:spPr>
          <a:xfrm>
            <a:off x="-31750" y="1219200"/>
            <a:ext cx="1536700" cy="16922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</a:rPr>
              <a:t>Gesundheitsversorgung Südtirol 2020</a:t>
            </a:r>
          </a:p>
          <a:p>
            <a:pPr algn="ctr">
              <a:defRPr/>
            </a:pPr>
            <a:endParaRPr lang="de-DE" sz="900" dirty="0">
              <a:solidFill>
                <a:srgbClr val="5F5F5F"/>
              </a:solidFill>
              <a:latin typeface="Century Gothic"/>
            </a:endParaRPr>
          </a:p>
          <a:p>
            <a:pPr algn="ctr">
              <a:defRPr/>
            </a:pPr>
            <a:endParaRPr lang="de-DE" sz="900" dirty="0">
              <a:solidFill>
                <a:srgbClr val="5F5F5F"/>
              </a:solidFill>
              <a:latin typeface="Century Gothic"/>
            </a:endParaRPr>
          </a:p>
          <a:p>
            <a:pPr algn="ctr">
              <a:defRPr/>
            </a:pPr>
            <a:r>
              <a:rPr lang="de-DE" sz="1400" b="1" dirty="0">
                <a:solidFill>
                  <a:prstClr val="black"/>
                </a:solidFill>
                <a:latin typeface="Century Gothic"/>
              </a:rPr>
              <a:t>Phase III</a:t>
            </a:r>
          </a:p>
          <a:p>
            <a:pPr algn="ctr">
              <a:defRPr/>
            </a:pPr>
            <a:endParaRPr lang="de-DE" sz="900" dirty="0">
              <a:solidFill>
                <a:srgbClr val="5F5F5F"/>
              </a:solidFill>
              <a:latin typeface="Century Gothic"/>
            </a:endParaRPr>
          </a:p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</a:rPr>
              <a:t/>
            </a:r>
            <a:br>
              <a:rPr lang="de-DE" sz="900" dirty="0">
                <a:solidFill>
                  <a:srgbClr val="5F5F5F"/>
                </a:solidFill>
                <a:latin typeface="Century Gothic"/>
              </a:rPr>
            </a:br>
            <a:endParaRPr lang="de-DE" sz="900" dirty="0">
              <a:solidFill>
                <a:srgbClr val="5F5F5F"/>
              </a:solidFill>
              <a:latin typeface="Century Gothic"/>
            </a:endParaRPr>
          </a:p>
          <a:p>
            <a:pPr algn="ctr">
              <a:defRPr/>
            </a:pPr>
            <a:endParaRPr lang="de-DE" sz="900" dirty="0">
              <a:solidFill>
                <a:srgbClr val="5F5F5F"/>
              </a:solidFill>
              <a:latin typeface="Century Gothic"/>
            </a:endParaRPr>
          </a:p>
          <a:p>
            <a:pPr algn="ctr">
              <a:defRPr/>
            </a:pPr>
            <a:endParaRPr lang="de-DE" sz="900" dirty="0">
              <a:solidFill>
                <a:srgbClr val="5F5F5F"/>
              </a:solidFill>
              <a:latin typeface="Century Gothic"/>
            </a:endParaRPr>
          </a:p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</a:rPr>
              <a:t>Stand 19.07.15</a:t>
            </a:r>
          </a:p>
        </p:txBody>
      </p:sp>
      <p:sp>
        <p:nvSpPr>
          <p:cNvPr id="9" name="Datumsplatzhalter 3"/>
          <p:cNvSpPr txBox="1">
            <a:spLocks/>
          </p:cNvSpPr>
          <p:nvPr userDrawn="1"/>
        </p:nvSpPr>
        <p:spPr>
          <a:xfrm>
            <a:off x="47625" y="5489575"/>
            <a:ext cx="1609725" cy="365125"/>
          </a:xfrm>
          <a:prstGeom prst="rect">
            <a:avLst/>
          </a:prstGeom>
        </p:spPr>
        <p:txBody>
          <a:bodyPr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smtClean="0">
                <a:solidFill>
                  <a:prstClr val="black"/>
                </a:solidFill>
                <a:cs typeface="Arial" charset="0"/>
              </a:rPr>
              <a:t>Novellierung LG7/2001</a:t>
            </a:r>
            <a:endParaRPr lang="de-DE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05593" y="1006479"/>
            <a:ext cx="10315852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652813" y="2808549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Master-Untertitelformat bearbeiten</a:t>
            </a:r>
            <a:endParaRPr lang="de-DE" dirty="0"/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11"/>
          </p:nvPr>
        </p:nvSpPr>
        <p:spPr>
          <a:xfrm>
            <a:off x="1741488" y="6318250"/>
            <a:ext cx="105251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0528098A-301B-4394-9AC7-266CCE342AC3}" type="datetime1">
              <a:rPr lang="de-DE"/>
              <a:pPr>
                <a:defRPr/>
              </a:pPr>
              <a:t>28.06.2016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8_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7"/>
          <p:cNvSpPr>
            <a:spLocks noChangeArrowheads="1"/>
          </p:cNvSpPr>
          <p:nvPr userDrawn="1"/>
        </p:nvSpPr>
        <p:spPr bwMode="auto">
          <a:xfrm rot="5400000">
            <a:off x="-2232819" y="2232819"/>
            <a:ext cx="5938838" cy="1473200"/>
          </a:xfrm>
          <a:prstGeom prst="rect">
            <a:avLst/>
          </a:prstGeom>
          <a:gradFill rotWithShape="1">
            <a:gsLst>
              <a:gs pos="0">
                <a:srgbClr val="C6C6C6"/>
              </a:gs>
              <a:gs pos="100000">
                <a:schemeClr val="bg1"/>
              </a:gs>
            </a:gsLst>
            <a:lin ang="10800000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  <a:latin typeface="+mn-lt"/>
            </a:endParaRPr>
          </a:p>
        </p:txBody>
      </p:sp>
      <p:pic>
        <p:nvPicPr>
          <p:cNvPr id="5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39725" y="141288"/>
            <a:ext cx="801688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stift kompr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5940425"/>
            <a:ext cx="147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feld 10"/>
          <p:cNvSpPr txBox="1"/>
          <p:nvPr userDrawn="1"/>
        </p:nvSpPr>
        <p:spPr>
          <a:xfrm>
            <a:off x="-31750" y="1219200"/>
            <a:ext cx="1536700" cy="16922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+mn-lt"/>
              </a:rPr>
              <a:t>Gesundheitsversorgung Südtirol 2020</a:t>
            </a:r>
          </a:p>
          <a:p>
            <a:pPr algn="ctr">
              <a:defRPr/>
            </a:pPr>
            <a:endParaRPr lang="de-DE" sz="900" dirty="0">
              <a:solidFill>
                <a:srgbClr val="5F5F5F"/>
              </a:solidFill>
              <a:latin typeface="+mn-lt"/>
            </a:endParaRPr>
          </a:p>
          <a:p>
            <a:pPr algn="ctr">
              <a:defRPr/>
            </a:pPr>
            <a:endParaRPr lang="de-DE" sz="900" dirty="0">
              <a:solidFill>
                <a:srgbClr val="5F5F5F"/>
              </a:solidFill>
              <a:latin typeface="+mn-lt"/>
            </a:endParaRPr>
          </a:p>
          <a:p>
            <a:pPr algn="ctr">
              <a:defRPr/>
            </a:pPr>
            <a:r>
              <a:rPr lang="de-DE" sz="1400" b="1" dirty="0">
                <a:solidFill>
                  <a:prstClr val="black"/>
                </a:solidFill>
                <a:latin typeface="+mn-lt"/>
              </a:rPr>
              <a:t>Phase III</a:t>
            </a:r>
          </a:p>
          <a:p>
            <a:pPr algn="ctr">
              <a:defRPr/>
            </a:pPr>
            <a:endParaRPr lang="de-DE" sz="900" dirty="0">
              <a:solidFill>
                <a:srgbClr val="5F5F5F"/>
              </a:solidFill>
              <a:latin typeface="+mn-lt"/>
            </a:endParaRPr>
          </a:p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+mn-lt"/>
              </a:rPr>
              <a:t/>
            </a:r>
            <a:br>
              <a:rPr lang="de-DE" sz="900" dirty="0">
                <a:solidFill>
                  <a:srgbClr val="5F5F5F"/>
                </a:solidFill>
                <a:latin typeface="+mn-lt"/>
              </a:rPr>
            </a:br>
            <a:endParaRPr lang="de-DE" sz="900" dirty="0">
              <a:solidFill>
                <a:srgbClr val="5F5F5F"/>
              </a:solidFill>
              <a:latin typeface="+mn-lt"/>
            </a:endParaRPr>
          </a:p>
          <a:p>
            <a:pPr algn="ctr">
              <a:defRPr/>
            </a:pPr>
            <a:endParaRPr lang="de-DE" sz="900" dirty="0">
              <a:solidFill>
                <a:srgbClr val="5F5F5F"/>
              </a:solidFill>
              <a:latin typeface="+mn-lt"/>
            </a:endParaRPr>
          </a:p>
          <a:p>
            <a:pPr algn="ctr">
              <a:defRPr/>
            </a:pPr>
            <a:endParaRPr lang="de-DE" sz="900" dirty="0">
              <a:solidFill>
                <a:srgbClr val="5F5F5F"/>
              </a:solidFill>
              <a:latin typeface="+mn-lt"/>
            </a:endParaRPr>
          </a:p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+mn-lt"/>
              </a:rPr>
              <a:t>Stand 19.07.15</a:t>
            </a:r>
          </a:p>
        </p:txBody>
      </p:sp>
      <p:sp>
        <p:nvSpPr>
          <p:cNvPr id="8" name="Datumsplatzhalter 3"/>
          <p:cNvSpPr txBox="1">
            <a:spLocks/>
          </p:cNvSpPr>
          <p:nvPr userDrawn="1"/>
        </p:nvSpPr>
        <p:spPr>
          <a:xfrm>
            <a:off x="-84138" y="5489575"/>
            <a:ext cx="1609726" cy="365125"/>
          </a:xfrm>
          <a:prstGeom prst="rect">
            <a:avLst/>
          </a:prstGeom>
        </p:spPr>
        <p:txBody>
          <a:bodyPr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dirty="0" smtClean="0">
                <a:solidFill>
                  <a:prstClr val="black"/>
                </a:solidFill>
                <a:cs typeface="Arial" charset="0"/>
              </a:rPr>
              <a:t>Novellierung LG7/2001</a:t>
            </a:r>
            <a:endParaRPr lang="de-DE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37890" name="Titelplatzhalter 1"/>
          <p:cNvSpPr>
            <a:spLocks noGrp="1"/>
          </p:cNvSpPr>
          <p:nvPr>
            <p:ph type="ctrTitle"/>
          </p:nvPr>
        </p:nvSpPr>
        <p:spPr>
          <a:xfrm>
            <a:off x="1561366" y="2130429"/>
            <a:ext cx="10363200" cy="1470025"/>
          </a:xfrm>
        </p:spPr>
        <p:txBody>
          <a:bodyPr/>
          <a:lstStyle>
            <a:lvl1pPr>
              <a:defRPr smtClean="0">
                <a:latin typeface="Century Gothic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</a:p>
        </p:txBody>
      </p:sp>
      <p:sp>
        <p:nvSpPr>
          <p:cNvPr id="37891" name="Textplatzhalter 2"/>
          <p:cNvSpPr>
            <a:spLocks noGrp="1"/>
          </p:cNvSpPr>
          <p:nvPr>
            <p:ph type="subTitle" idx="1"/>
          </p:nvPr>
        </p:nvSpPr>
        <p:spPr>
          <a:xfrm>
            <a:off x="1613142" y="3886200"/>
            <a:ext cx="85344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 smtClean="0">
                <a:latin typeface="Century Gothic" pitchFamily="34" charset="0"/>
              </a:defRPr>
            </a:lvl1pPr>
          </a:lstStyle>
          <a:p>
            <a:r>
              <a:rPr smtClean="0"/>
              <a:t>Formatvorlage des Untertitelmasters durch Klicken bearbeiten</a:t>
            </a:r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1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entury Gothic"/>
                <a:cs typeface="Century Gothic"/>
              </a:defRPr>
            </a:lvl1pPr>
          </a:lstStyle>
          <a:p>
            <a:pPr>
              <a:defRPr/>
            </a:pPr>
            <a:fld id="{0B23B212-B582-4331-9C6F-CEAE5BB26BB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7"/>
          <p:cNvSpPr>
            <a:spLocks noChangeArrowheads="1"/>
          </p:cNvSpPr>
          <p:nvPr userDrawn="1"/>
        </p:nvSpPr>
        <p:spPr bwMode="auto">
          <a:xfrm rot="5400000">
            <a:off x="-2232819" y="2234407"/>
            <a:ext cx="5938837" cy="1473200"/>
          </a:xfrm>
          <a:prstGeom prst="rect">
            <a:avLst/>
          </a:prstGeom>
          <a:gradFill rotWithShape="1">
            <a:gsLst>
              <a:gs pos="0">
                <a:srgbClr val="C6C6C6"/>
              </a:gs>
              <a:gs pos="100000">
                <a:schemeClr val="bg1"/>
              </a:gs>
            </a:gsLst>
            <a:lin ang="10800000"/>
          </a:gradFill>
          <a:ln w="25400" algn="ctr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5" name="Textfeld 8"/>
          <p:cNvSpPr txBox="1"/>
          <p:nvPr userDrawn="1"/>
        </p:nvSpPr>
        <p:spPr>
          <a:xfrm>
            <a:off x="-31750" y="1219200"/>
            <a:ext cx="15367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  <a:cs typeface="Century Gothic"/>
              </a:rPr>
              <a:t>Gesundheitsversorgung Südtirol 2020</a:t>
            </a:r>
          </a:p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  <a:cs typeface="Century Gothic"/>
              </a:rPr>
              <a:t>Entwicklungsleitlinien</a:t>
            </a:r>
            <a:br>
              <a:rPr lang="de-DE" sz="900" dirty="0">
                <a:solidFill>
                  <a:srgbClr val="5F5F5F"/>
                </a:solidFill>
                <a:latin typeface="Century Gothic"/>
                <a:cs typeface="Century Gothic"/>
              </a:rPr>
            </a:br>
            <a:endParaRPr lang="de-DE" sz="900" dirty="0">
              <a:solidFill>
                <a:srgbClr val="5F5F5F"/>
              </a:solidFill>
              <a:latin typeface="Century Gothic"/>
              <a:cs typeface="Century Gothic"/>
            </a:endParaRPr>
          </a:p>
        </p:txBody>
      </p:sp>
      <p:pic>
        <p:nvPicPr>
          <p:cNvPr id="6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39725" y="141288"/>
            <a:ext cx="801688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stift kompr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5940425"/>
            <a:ext cx="147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Grafik 6"/>
          <p:cNvPicPr>
            <a:picLocks noChangeAspect="1"/>
          </p:cNvPicPr>
          <p:nvPr userDrawn="1"/>
        </p:nvPicPr>
        <p:blipFill>
          <a:blip r:embed="rId4"/>
          <a:srcRect t="-2229"/>
          <a:stretch>
            <a:fillRect/>
          </a:stretch>
        </p:blipFill>
        <p:spPr bwMode="auto">
          <a:xfrm>
            <a:off x="0" y="-152400"/>
            <a:ext cx="12192000" cy="698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69973" y="1284519"/>
            <a:ext cx="7261617" cy="188413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669971" y="3341912"/>
            <a:ext cx="726161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6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7"/>
          <p:cNvSpPr>
            <a:spLocks noChangeArrowheads="1"/>
          </p:cNvSpPr>
          <p:nvPr userDrawn="1"/>
        </p:nvSpPr>
        <p:spPr bwMode="auto">
          <a:xfrm rot="5400000">
            <a:off x="-2232819" y="2234407"/>
            <a:ext cx="5938837" cy="1473200"/>
          </a:xfrm>
          <a:prstGeom prst="rect">
            <a:avLst/>
          </a:prstGeom>
          <a:gradFill rotWithShape="1">
            <a:gsLst>
              <a:gs pos="0">
                <a:srgbClr val="C6C6C6"/>
              </a:gs>
              <a:gs pos="100000">
                <a:schemeClr val="bg1"/>
              </a:gs>
            </a:gsLst>
            <a:lin ang="10800000"/>
          </a:gradFill>
          <a:ln w="25400" algn="ctr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5" name="Textfeld 8"/>
          <p:cNvSpPr txBox="1"/>
          <p:nvPr userDrawn="1"/>
        </p:nvSpPr>
        <p:spPr>
          <a:xfrm>
            <a:off x="-31750" y="1219200"/>
            <a:ext cx="15367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  <a:cs typeface="Century Gothic"/>
              </a:rPr>
              <a:t>Gesundheitsversorgung Südtirol 2020</a:t>
            </a:r>
          </a:p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  <a:cs typeface="Century Gothic"/>
              </a:rPr>
              <a:t>Entwicklungsleitlinien</a:t>
            </a:r>
            <a:br>
              <a:rPr lang="de-DE" sz="900" dirty="0">
                <a:solidFill>
                  <a:srgbClr val="5F5F5F"/>
                </a:solidFill>
                <a:latin typeface="Century Gothic"/>
                <a:cs typeface="Century Gothic"/>
              </a:rPr>
            </a:br>
            <a:endParaRPr lang="de-DE" sz="900" dirty="0">
              <a:solidFill>
                <a:srgbClr val="5F5F5F"/>
              </a:solidFill>
              <a:latin typeface="Century Gothic"/>
              <a:cs typeface="Century Gothic"/>
            </a:endParaRPr>
          </a:p>
        </p:txBody>
      </p:sp>
      <p:pic>
        <p:nvPicPr>
          <p:cNvPr id="6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39725" y="141288"/>
            <a:ext cx="801688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stift kompr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5940425"/>
            <a:ext cx="147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Bild 7" descr="shutterstock_121112239.jp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69973" y="1284519"/>
            <a:ext cx="7261617" cy="188413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669971" y="3341912"/>
            <a:ext cx="726161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7"/>
          <p:cNvSpPr>
            <a:spLocks noChangeArrowheads="1"/>
          </p:cNvSpPr>
          <p:nvPr userDrawn="1"/>
        </p:nvSpPr>
        <p:spPr bwMode="auto">
          <a:xfrm rot="5400000">
            <a:off x="-2232819" y="2234407"/>
            <a:ext cx="5938837" cy="1473200"/>
          </a:xfrm>
          <a:prstGeom prst="rect">
            <a:avLst/>
          </a:prstGeom>
          <a:gradFill rotWithShape="1">
            <a:gsLst>
              <a:gs pos="0">
                <a:srgbClr val="C6C6C6"/>
              </a:gs>
              <a:gs pos="100000">
                <a:schemeClr val="bg1"/>
              </a:gs>
            </a:gsLst>
            <a:lin ang="10800000"/>
          </a:gradFill>
          <a:ln w="25400" algn="ctr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5" name="Textfeld 8"/>
          <p:cNvSpPr txBox="1"/>
          <p:nvPr userDrawn="1"/>
        </p:nvSpPr>
        <p:spPr>
          <a:xfrm>
            <a:off x="-31750" y="1219200"/>
            <a:ext cx="15367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  <a:cs typeface="Century Gothic"/>
              </a:rPr>
              <a:t>Gesundheitsversorgung Südtirol 2020</a:t>
            </a:r>
          </a:p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  <a:cs typeface="Century Gothic"/>
              </a:rPr>
              <a:t>Entwicklungsleitlinien</a:t>
            </a:r>
            <a:br>
              <a:rPr lang="de-DE" sz="900" dirty="0">
                <a:solidFill>
                  <a:srgbClr val="5F5F5F"/>
                </a:solidFill>
                <a:latin typeface="Century Gothic"/>
                <a:cs typeface="Century Gothic"/>
              </a:rPr>
            </a:br>
            <a:endParaRPr lang="de-DE" sz="900" dirty="0">
              <a:solidFill>
                <a:srgbClr val="5F5F5F"/>
              </a:solidFill>
              <a:latin typeface="Century Gothic"/>
              <a:cs typeface="Century Gothic"/>
            </a:endParaRPr>
          </a:p>
        </p:txBody>
      </p:sp>
      <p:pic>
        <p:nvPicPr>
          <p:cNvPr id="6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39725" y="141288"/>
            <a:ext cx="801688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stift kompr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5940425"/>
            <a:ext cx="147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Grafik 7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-11113"/>
            <a:ext cx="12192000" cy="686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9194" y="3042112"/>
            <a:ext cx="7261617" cy="188413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79193" y="5099505"/>
            <a:ext cx="726161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7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7"/>
          <p:cNvSpPr>
            <a:spLocks noChangeArrowheads="1"/>
          </p:cNvSpPr>
          <p:nvPr userDrawn="1"/>
        </p:nvSpPr>
        <p:spPr bwMode="auto">
          <a:xfrm rot="5400000">
            <a:off x="-2232819" y="2234407"/>
            <a:ext cx="5938837" cy="1473200"/>
          </a:xfrm>
          <a:prstGeom prst="rect">
            <a:avLst/>
          </a:prstGeom>
          <a:gradFill rotWithShape="1">
            <a:gsLst>
              <a:gs pos="0">
                <a:srgbClr val="C6C6C6"/>
              </a:gs>
              <a:gs pos="100000">
                <a:schemeClr val="bg1"/>
              </a:gs>
            </a:gsLst>
            <a:lin ang="10800000"/>
          </a:gradFill>
          <a:ln w="25400" algn="ctr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5" name="Textfeld 8"/>
          <p:cNvSpPr txBox="1"/>
          <p:nvPr userDrawn="1"/>
        </p:nvSpPr>
        <p:spPr>
          <a:xfrm>
            <a:off x="-31750" y="1219200"/>
            <a:ext cx="15367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  <a:cs typeface="Century Gothic"/>
              </a:rPr>
              <a:t>Gesundheitsversorgung Südtirol 2020</a:t>
            </a:r>
          </a:p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  <a:cs typeface="Century Gothic"/>
              </a:rPr>
              <a:t>Entwicklungsleitlinien</a:t>
            </a:r>
            <a:br>
              <a:rPr lang="de-DE" sz="900" dirty="0">
                <a:solidFill>
                  <a:srgbClr val="5F5F5F"/>
                </a:solidFill>
                <a:latin typeface="Century Gothic"/>
                <a:cs typeface="Century Gothic"/>
              </a:rPr>
            </a:br>
            <a:endParaRPr lang="de-DE" sz="900" dirty="0">
              <a:solidFill>
                <a:srgbClr val="5F5F5F"/>
              </a:solidFill>
              <a:latin typeface="Century Gothic"/>
              <a:cs typeface="Century Gothic"/>
            </a:endParaRPr>
          </a:p>
        </p:txBody>
      </p:sp>
      <p:pic>
        <p:nvPicPr>
          <p:cNvPr id="6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39725" y="141288"/>
            <a:ext cx="801688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stift kompr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5940425"/>
            <a:ext cx="147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Bild 4" descr="shutterstock_121112239.jp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9194" y="3042112"/>
            <a:ext cx="7261617" cy="188413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79193" y="5099505"/>
            <a:ext cx="726161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4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7"/>
          <p:cNvSpPr>
            <a:spLocks noChangeArrowheads="1"/>
          </p:cNvSpPr>
          <p:nvPr userDrawn="1"/>
        </p:nvSpPr>
        <p:spPr bwMode="auto">
          <a:xfrm rot="5400000">
            <a:off x="-2232819" y="2234407"/>
            <a:ext cx="5938837" cy="1473200"/>
          </a:xfrm>
          <a:prstGeom prst="rect">
            <a:avLst/>
          </a:prstGeom>
          <a:gradFill rotWithShape="1">
            <a:gsLst>
              <a:gs pos="0">
                <a:srgbClr val="C6C6C6"/>
              </a:gs>
              <a:gs pos="100000">
                <a:schemeClr val="bg1"/>
              </a:gs>
            </a:gsLst>
            <a:lin ang="10800000"/>
          </a:gradFill>
          <a:ln w="25400" algn="ctr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5" name="Textfeld 8"/>
          <p:cNvSpPr txBox="1"/>
          <p:nvPr userDrawn="1"/>
        </p:nvSpPr>
        <p:spPr>
          <a:xfrm>
            <a:off x="-31750" y="1219200"/>
            <a:ext cx="15367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  <a:cs typeface="Century Gothic"/>
              </a:rPr>
              <a:t>Gesundheitsversorgung Südtirol 2020</a:t>
            </a:r>
          </a:p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  <a:cs typeface="Century Gothic"/>
              </a:rPr>
              <a:t>Entwicklungsleitlinien</a:t>
            </a:r>
            <a:br>
              <a:rPr lang="de-DE" sz="900" dirty="0">
                <a:solidFill>
                  <a:srgbClr val="5F5F5F"/>
                </a:solidFill>
                <a:latin typeface="Century Gothic"/>
                <a:cs typeface="Century Gothic"/>
              </a:rPr>
            </a:br>
            <a:endParaRPr lang="de-DE" sz="900" dirty="0">
              <a:solidFill>
                <a:srgbClr val="5F5F5F"/>
              </a:solidFill>
              <a:latin typeface="Century Gothic"/>
              <a:cs typeface="Century Gothic"/>
            </a:endParaRPr>
          </a:p>
        </p:txBody>
      </p:sp>
      <p:pic>
        <p:nvPicPr>
          <p:cNvPr id="6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39725" y="141288"/>
            <a:ext cx="801688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stift kompr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5940425"/>
            <a:ext cx="147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Grafik 3"/>
          <p:cNvPicPr>
            <a:picLocks noChangeAspect="1"/>
          </p:cNvPicPr>
          <p:nvPr userDrawn="1"/>
        </p:nvPicPr>
        <p:blipFill>
          <a:blip r:embed="rId4"/>
          <a:srcRect r="-208"/>
          <a:stretch>
            <a:fillRect/>
          </a:stretch>
        </p:blipFill>
        <p:spPr bwMode="auto">
          <a:xfrm>
            <a:off x="0" y="-76200"/>
            <a:ext cx="12304713" cy="693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9194" y="3042112"/>
            <a:ext cx="7261617" cy="188413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79193" y="5099505"/>
            <a:ext cx="726161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5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7"/>
          <p:cNvSpPr>
            <a:spLocks noChangeArrowheads="1"/>
          </p:cNvSpPr>
          <p:nvPr userDrawn="1"/>
        </p:nvSpPr>
        <p:spPr bwMode="auto">
          <a:xfrm rot="5400000">
            <a:off x="-2232819" y="2234407"/>
            <a:ext cx="5938837" cy="1473200"/>
          </a:xfrm>
          <a:prstGeom prst="rect">
            <a:avLst/>
          </a:prstGeom>
          <a:gradFill rotWithShape="1">
            <a:gsLst>
              <a:gs pos="0">
                <a:srgbClr val="C6C6C6"/>
              </a:gs>
              <a:gs pos="100000">
                <a:schemeClr val="bg1"/>
              </a:gs>
            </a:gsLst>
            <a:lin ang="10800000"/>
          </a:gradFill>
          <a:ln w="25400" algn="ctr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5" name="Textfeld 8"/>
          <p:cNvSpPr txBox="1"/>
          <p:nvPr userDrawn="1"/>
        </p:nvSpPr>
        <p:spPr>
          <a:xfrm>
            <a:off x="-31750" y="1219200"/>
            <a:ext cx="15367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  <a:cs typeface="Century Gothic"/>
              </a:rPr>
              <a:t>Gesundheitsversorgung Südtirol 2020</a:t>
            </a:r>
          </a:p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  <a:cs typeface="Century Gothic"/>
              </a:rPr>
              <a:t>Entwicklungsleitlinien</a:t>
            </a:r>
            <a:br>
              <a:rPr lang="de-DE" sz="900" dirty="0">
                <a:solidFill>
                  <a:srgbClr val="5F5F5F"/>
                </a:solidFill>
                <a:latin typeface="Century Gothic"/>
                <a:cs typeface="Century Gothic"/>
              </a:rPr>
            </a:br>
            <a:endParaRPr lang="de-DE" sz="900" dirty="0">
              <a:solidFill>
                <a:srgbClr val="5F5F5F"/>
              </a:solidFill>
              <a:latin typeface="Century Gothic"/>
              <a:cs typeface="Century Gothic"/>
            </a:endParaRPr>
          </a:p>
        </p:txBody>
      </p:sp>
      <p:pic>
        <p:nvPicPr>
          <p:cNvPr id="6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39725" y="141288"/>
            <a:ext cx="801688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stift kompr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5940425"/>
            <a:ext cx="147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Grafik 4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-7938"/>
            <a:ext cx="97028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hteck 5"/>
          <p:cNvSpPr/>
          <p:nvPr userDrawn="1"/>
        </p:nvSpPr>
        <p:spPr>
          <a:xfrm>
            <a:off x="9677400" y="0"/>
            <a:ext cx="2514600" cy="6851650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218292" y="781511"/>
            <a:ext cx="3973710" cy="188413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218292" y="4032705"/>
            <a:ext cx="397371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Master-Untertitelformat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7"/>
          <p:cNvSpPr>
            <a:spLocks noChangeArrowheads="1"/>
          </p:cNvSpPr>
          <p:nvPr userDrawn="1"/>
        </p:nvSpPr>
        <p:spPr bwMode="auto">
          <a:xfrm rot="5400000">
            <a:off x="-2232819" y="2234407"/>
            <a:ext cx="5938837" cy="1473200"/>
          </a:xfrm>
          <a:prstGeom prst="rect">
            <a:avLst/>
          </a:prstGeom>
          <a:gradFill rotWithShape="1">
            <a:gsLst>
              <a:gs pos="0">
                <a:srgbClr val="C6C6C6"/>
              </a:gs>
              <a:gs pos="100000">
                <a:schemeClr val="bg1"/>
              </a:gs>
            </a:gsLst>
            <a:lin ang="10800000"/>
          </a:gradFill>
          <a:ln w="25400" algn="ctr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5" name="Textfeld 8"/>
          <p:cNvSpPr txBox="1"/>
          <p:nvPr userDrawn="1"/>
        </p:nvSpPr>
        <p:spPr>
          <a:xfrm>
            <a:off x="-31750" y="1219200"/>
            <a:ext cx="15367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  <a:cs typeface="Century Gothic"/>
              </a:rPr>
              <a:t>Gesundheitsversorgung Südtirol 2020</a:t>
            </a:r>
          </a:p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  <a:cs typeface="Century Gothic"/>
              </a:rPr>
              <a:t>Entwicklungsleitlinien</a:t>
            </a:r>
            <a:br>
              <a:rPr lang="de-DE" sz="900" dirty="0">
                <a:solidFill>
                  <a:srgbClr val="5F5F5F"/>
                </a:solidFill>
                <a:latin typeface="Century Gothic"/>
                <a:cs typeface="Century Gothic"/>
              </a:rPr>
            </a:br>
            <a:endParaRPr lang="de-DE" sz="900" dirty="0">
              <a:solidFill>
                <a:srgbClr val="5F5F5F"/>
              </a:solidFill>
              <a:latin typeface="Century Gothic"/>
              <a:cs typeface="Century Gothic"/>
            </a:endParaRPr>
          </a:p>
        </p:txBody>
      </p:sp>
      <p:pic>
        <p:nvPicPr>
          <p:cNvPr id="6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39725" y="141288"/>
            <a:ext cx="801688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stift kompr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5940425"/>
            <a:ext cx="147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hteck 4"/>
          <p:cNvSpPr/>
          <p:nvPr userDrawn="1"/>
        </p:nvSpPr>
        <p:spPr>
          <a:xfrm>
            <a:off x="0" y="0"/>
            <a:ext cx="2198688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pic>
        <p:nvPicPr>
          <p:cNvPr id="9" name="Grafik 3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76450" y="369888"/>
            <a:ext cx="10115550" cy="649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9193" y="200940"/>
            <a:ext cx="7261617" cy="188413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79193" y="5099505"/>
            <a:ext cx="726161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52600" y="34998"/>
            <a:ext cx="10107613" cy="1143000"/>
          </a:xfrm>
        </p:spPr>
        <p:txBody>
          <a:bodyPr rtlCol="0">
            <a:normAutofit/>
          </a:bodyPr>
          <a:lstStyle>
            <a:lvl1pPr>
              <a:defRPr lang="de-DE" dirty="0"/>
            </a:lvl1pPr>
          </a:lstStyle>
          <a:p>
            <a:pPr lvl="0"/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52600" y="1360560"/>
            <a:ext cx="10107613" cy="4525963"/>
          </a:xfrm>
        </p:spPr>
        <p:txBody>
          <a:bodyPr/>
          <a:lstStyle>
            <a:lvl1pPr>
              <a:spcBef>
                <a:spcPts val="600"/>
              </a:spcBef>
              <a:spcAft>
                <a:spcPts val="1200"/>
              </a:spcAft>
              <a:defRPr/>
            </a:lvl1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44709D3-7C41-4A9D-B68C-8B7D7514207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765301" y="1600204"/>
            <a:ext cx="4711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781799" y="1600204"/>
            <a:ext cx="48006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81B5C5E-DF0D-4061-A744-183641AB6E1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D20A916-09E6-41DC-BF6C-9065A8140D6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7"/>
          <p:cNvSpPr>
            <a:spLocks noChangeArrowheads="1"/>
          </p:cNvSpPr>
          <p:nvPr userDrawn="1"/>
        </p:nvSpPr>
        <p:spPr bwMode="auto">
          <a:xfrm rot="5400000">
            <a:off x="-2232819" y="2234407"/>
            <a:ext cx="5938837" cy="1473200"/>
          </a:xfrm>
          <a:prstGeom prst="rect">
            <a:avLst/>
          </a:prstGeom>
          <a:gradFill rotWithShape="1">
            <a:gsLst>
              <a:gs pos="0">
                <a:srgbClr val="C6C6C6"/>
              </a:gs>
              <a:gs pos="100000">
                <a:schemeClr val="bg1"/>
              </a:gs>
            </a:gsLst>
            <a:lin ang="10800000"/>
          </a:gradFill>
          <a:ln w="25400" algn="ctr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  <a:latin typeface="+mn-lt"/>
            </a:endParaRPr>
          </a:p>
        </p:txBody>
      </p:sp>
      <p:sp>
        <p:nvSpPr>
          <p:cNvPr id="5" name="Textfeld 8"/>
          <p:cNvSpPr txBox="1"/>
          <p:nvPr userDrawn="1"/>
        </p:nvSpPr>
        <p:spPr>
          <a:xfrm>
            <a:off x="-31750" y="1219200"/>
            <a:ext cx="15367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+mn-lt"/>
              </a:rPr>
              <a:t>Gesundheitsversorgung Südtirol 2020</a:t>
            </a:r>
          </a:p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+mn-lt"/>
              </a:rPr>
              <a:t/>
            </a:r>
            <a:br>
              <a:rPr lang="de-DE" sz="900" dirty="0">
                <a:solidFill>
                  <a:srgbClr val="5F5F5F"/>
                </a:solidFill>
                <a:latin typeface="+mn-lt"/>
              </a:rPr>
            </a:br>
            <a:endParaRPr lang="de-DE" sz="900" dirty="0">
              <a:solidFill>
                <a:srgbClr val="5F5F5F"/>
              </a:solidFill>
              <a:latin typeface="+mn-lt"/>
            </a:endParaRPr>
          </a:p>
        </p:txBody>
      </p:sp>
      <p:pic>
        <p:nvPicPr>
          <p:cNvPr id="6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39725" y="141288"/>
            <a:ext cx="801688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stift kompr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5940425"/>
            <a:ext cx="147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feld 9"/>
          <p:cNvSpPr txBox="1"/>
          <p:nvPr userDrawn="1"/>
        </p:nvSpPr>
        <p:spPr>
          <a:xfrm>
            <a:off x="-31750" y="1219200"/>
            <a:ext cx="1536700" cy="16922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+mn-lt"/>
              </a:rPr>
              <a:t>Gesundheitsversorgung Südtirol 2020</a:t>
            </a:r>
          </a:p>
          <a:p>
            <a:pPr algn="ctr">
              <a:defRPr/>
            </a:pPr>
            <a:endParaRPr lang="de-DE" sz="900" dirty="0">
              <a:solidFill>
                <a:srgbClr val="5F5F5F"/>
              </a:solidFill>
              <a:latin typeface="+mn-lt"/>
            </a:endParaRPr>
          </a:p>
          <a:p>
            <a:pPr algn="ctr">
              <a:defRPr/>
            </a:pPr>
            <a:endParaRPr lang="de-DE" sz="900" dirty="0">
              <a:solidFill>
                <a:srgbClr val="5F5F5F"/>
              </a:solidFill>
              <a:latin typeface="+mn-lt"/>
            </a:endParaRPr>
          </a:p>
          <a:p>
            <a:pPr algn="ctr">
              <a:defRPr/>
            </a:pPr>
            <a:r>
              <a:rPr lang="de-DE" sz="1400" b="1" dirty="0">
                <a:solidFill>
                  <a:prstClr val="black"/>
                </a:solidFill>
                <a:latin typeface="+mn-lt"/>
              </a:rPr>
              <a:t>Phase III</a:t>
            </a:r>
          </a:p>
          <a:p>
            <a:pPr algn="ctr">
              <a:defRPr/>
            </a:pPr>
            <a:endParaRPr lang="de-DE" sz="900" dirty="0">
              <a:solidFill>
                <a:srgbClr val="5F5F5F"/>
              </a:solidFill>
              <a:latin typeface="+mn-lt"/>
            </a:endParaRPr>
          </a:p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+mn-lt"/>
              </a:rPr>
              <a:t/>
            </a:r>
            <a:br>
              <a:rPr lang="de-DE" sz="900" dirty="0">
                <a:solidFill>
                  <a:srgbClr val="5F5F5F"/>
                </a:solidFill>
                <a:latin typeface="+mn-lt"/>
              </a:rPr>
            </a:br>
            <a:endParaRPr lang="de-DE" sz="900" dirty="0">
              <a:solidFill>
                <a:srgbClr val="5F5F5F"/>
              </a:solidFill>
              <a:latin typeface="+mn-lt"/>
            </a:endParaRPr>
          </a:p>
          <a:p>
            <a:pPr algn="ctr">
              <a:defRPr/>
            </a:pPr>
            <a:endParaRPr lang="de-DE" sz="900" dirty="0">
              <a:solidFill>
                <a:srgbClr val="5F5F5F"/>
              </a:solidFill>
              <a:latin typeface="+mn-lt"/>
            </a:endParaRPr>
          </a:p>
          <a:p>
            <a:pPr algn="ctr">
              <a:defRPr/>
            </a:pPr>
            <a:endParaRPr lang="de-DE" sz="900" dirty="0">
              <a:solidFill>
                <a:srgbClr val="5F5F5F"/>
              </a:solidFill>
              <a:latin typeface="+mn-lt"/>
            </a:endParaRPr>
          </a:p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+mn-lt"/>
              </a:rPr>
              <a:t>Stand 19.07.15</a:t>
            </a:r>
          </a:p>
        </p:txBody>
      </p:sp>
      <p:sp>
        <p:nvSpPr>
          <p:cNvPr id="9" name="Datumsplatzhalter 3"/>
          <p:cNvSpPr txBox="1">
            <a:spLocks/>
          </p:cNvSpPr>
          <p:nvPr userDrawn="1"/>
        </p:nvSpPr>
        <p:spPr>
          <a:xfrm>
            <a:off x="47625" y="5489575"/>
            <a:ext cx="1609725" cy="365125"/>
          </a:xfrm>
          <a:prstGeom prst="rect">
            <a:avLst/>
          </a:prstGeom>
        </p:spPr>
        <p:txBody>
          <a:bodyPr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smtClean="0">
                <a:solidFill>
                  <a:prstClr val="black"/>
                </a:solidFill>
                <a:cs typeface="Arial" charset="0"/>
              </a:rPr>
              <a:t>Novellierung LG7/2001</a:t>
            </a:r>
            <a:endParaRPr lang="de-DE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05593" y="1006479"/>
            <a:ext cx="10315852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652813" y="2808549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Master-Untertitelformat bearbeiten</a:t>
            </a:r>
            <a:endParaRPr lang="de-DE" dirty="0"/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11"/>
          </p:nvPr>
        </p:nvSpPr>
        <p:spPr>
          <a:xfrm>
            <a:off x="1741488" y="6318250"/>
            <a:ext cx="105251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67451957-A7C7-4D02-9D40-1E1C3FD64BFB}" type="datetime1">
              <a:rPr lang="de-DE"/>
              <a:pPr>
                <a:defRPr/>
              </a:pPr>
              <a:t>28.06.2016</a:t>
            </a:fld>
            <a:endParaRPr lang="de-DE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AEAB51F-71D7-441C-BAAB-9F3E921667C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65299" y="273050"/>
            <a:ext cx="401161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922964" y="273054"/>
            <a:ext cx="565943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65299" y="1435103"/>
            <a:ext cx="401161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5F82DCB-CB29-4B45-8A7A-84F8363EFAB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2BD31DE-1B78-478A-AE54-27931441F4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1DCB7C8-446A-4184-9880-7682C84A1A6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8_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7"/>
          <p:cNvSpPr>
            <a:spLocks noChangeArrowheads="1"/>
          </p:cNvSpPr>
          <p:nvPr userDrawn="1"/>
        </p:nvSpPr>
        <p:spPr bwMode="auto">
          <a:xfrm rot="5400000">
            <a:off x="-2232819" y="2232819"/>
            <a:ext cx="5938838" cy="1473200"/>
          </a:xfrm>
          <a:prstGeom prst="rect">
            <a:avLst/>
          </a:prstGeom>
          <a:gradFill rotWithShape="1">
            <a:gsLst>
              <a:gs pos="0">
                <a:srgbClr val="C6C6C6"/>
              </a:gs>
              <a:gs pos="100000">
                <a:schemeClr val="bg1"/>
              </a:gs>
            </a:gsLst>
            <a:lin ang="10800000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  <a:latin typeface="Century Gothic"/>
            </a:endParaRPr>
          </a:p>
        </p:txBody>
      </p:sp>
      <p:pic>
        <p:nvPicPr>
          <p:cNvPr id="5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39725" y="141288"/>
            <a:ext cx="801688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stift kompr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5940425"/>
            <a:ext cx="147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feld 10"/>
          <p:cNvSpPr txBox="1"/>
          <p:nvPr userDrawn="1"/>
        </p:nvSpPr>
        <p:spPr>
          <a:xfrm>
            <a:off x="-31750" y="1219200"/>
            <a:ext cx="1536700" cy="16922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900" dirty="0" err="1">
                <a:solidFill>
                  <a:srgbClr val="5F5F5F"/>
                </a:solidFill>
                <a:latin typeface="Century Gothic"/>
              </a:rPr>
              <a:t>Assistenza</a:t>
            </a:r>
            <a:r>
              <a:rPr lang="de-DE" sz="900" dirty="0">
                <a:solidFill>
                  <a:srgbClr val="5F5F5F"/>
                </a:solidFill>
                <a:latin typeface="Century Gothic"/>
              </a:rPr>
              <a:t> </a:t>
            </a:r>
            <a:r>
              <a:rPr lang="de-DE" sz="900" dirty="0" err="1">
                <a:solidFill>
                  <a:srgbClr val="5F5F5F"/>
                </a:solidFill>
                <a:latin typeface="Century Gothic"/>
              </a:rPr>
              <a:t>sanitaria</a:t>
            </a:r>
            <a:r>
              <a:rPr lang="de-DE" sz="900" dirty="0">
                <a:solidFill>
                  <a:srgbClr val="5F5F5F"/>
                </a:solidFill>
                <a:latin typeface="Century Gothic"/>
              </a:rPr>
              <a:t> </a:t>
            </a:r>
          </a:p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</a:rPr>
              <a:t>Alto </a:t>
            </a:r>
            <a:r>
              <a:rPr lang="de-DE" sz="900" dirty="0" err="1">
                <a:solidFill>
                  <a:srgbClr val="5F5F5F"/>
                </a:solidFill>
                <a:latin typeface="Century Gothic"/>
              </a:rPr>
              <a:t>Adige</a:t>
            </a:r>
            <a:r>
              <a:rPr lang="de-DE" sz="900" dirty="0">
                <a:solidFill>
                  <a:srgbClr val="5F5F5F"/>
                </a:solidFill>
                <a:latin typeface="Century Gothic"/>
              </a:rPr>
              <a:t> 2020</a:t>
            </a:r>
          </a:p>
          <a:p>
            <a:pPr algn="ctr">
              <a:defRPr/>
            </a:pPr>
            <a:endParaRPr lang="de-DE" sz="900" dirty="0">
              <a:solidFill>
                <a:srgbClr val="5F5F5F"/>
              </a:solidFill>
              <a:latin typeface="Century Gothic"/>
            </a:endParaRPr>
          </a:p>
          <a:p>
            <a:pPr algn="ctr">
              <a:defRPr/>
            </a:pPr>
            <a:endParaRPr lang="de-DE" sz="900" dirty="0">
              <a:solidFill>
                <a:srgbClr val="5F5F5F"/>
              </a:solidFill>
              <a:latin typeface="Century Gothic"/>
            </a:endParaRPr>
          </a:p>
          <a:p>
            <a:pPr algn="ctr">
              <a:defRPr/>
            </a:pPr>
            <a:r>
              <a:rPr lang="de-DE" sz="1400" b="1" dirty="0">
                <a:solidFill>
                  <a:prstClr val="black"/>
                </a:solidFill>
                <a:latin typeface="Century Gothic"/>
              </a:rPr>
              <a:t>Fase 3</a:t>
            </a:r>
          </a:p>
          <a:p>
            <a:pPr algn="ctr">
              <a:defRPr/>
            </a:pPr>
            <a:endParaRPr lang="de-DE" sz="900" dirty="0">
              <a:solidFill>
                <a:srgbClr val="5F5F5F"/>
              </a:solidFill>
              <a:latin typeface="Century Gothic"/>
            </a:endParaRPr>
          </a:p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</a:rPr>
              <a:t/>
            </a:r>
            <a:br>
              <a:rPr lang="de-DE" sz="900" dirty="0">
                <a:solidFill>
                  <a:srgbClr val="5F5F5F"/>
                </a:solidFill>
                <a:latin typeface="Century Gothic"/>
              </a:rPr>
            </a:br>
            <a:endParaRPr lang="de-DE" sz="900" dirty="0">
              <a:solidFill>
                <a:srgbClr val="5F5F5F"/>
              </a:solidFill>
              <a:latin typeface="Century Gothic"/>
            </a:endParaRPr>
          </a:p>
          <a:p>
            <a:pPr algn="ctr">
              <a:defRPr/>
            </a:pPr>
            <a:endParaRPr lang="de-DE" sz="900" dirty="0">
              <a:solidFill>
                <a:srgbClr val="5F5F5F"/>
              </a:solidFill>
              <a:latin typeface="Century Gothic"/>
            </a:endParaRPr>
          </a:p>
          <a:p>
            <a:pPr algn="ctr">
              <a:defRPr/>
            </a:pPr>
            <a:endParaRPr lang="de-DE" sz="900" dirty="0">
              <a:solidFill>
                <a:srgbClr val="5F5F5F"/>
              </a:solidFill>
              <a:latin typeface="Century Gothic"/>
            </a:endParaRPr>
          </a:p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</a:rPr>
              <a:t>28.7.15</a:t>
            </a:r>
          </a:p>
        </p:txBody>
      </p:sp>
      <p:sp>
        <p:nvSpPr>
          <p:cNvPr id="8" name="Datumsplatzhalter 3"/>
          <p:cNvSpPr txBox="1">
            <a:spLocks/>
          </p:cNvSpPr>
          <p:nvPr userDrawn="1"/>
        </p:nvSpPr>
        <p:spPr>
          <a:xfrm>
            <a:off x="-84138" y="5489575"/>
            <a:ext cx="1609726" cy="365125"/>
          </a:xfrm>
          <a:prstGeom prst="rect">
            <a:avLst/>
          </a:prstGeom>
        </p:spPr>
        <p:txBody>
          <a:bodyPr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dirty="0" err="1" smtClean="0">
                <a:solidFill>
                  <a:prstClr val="black"/>
                </a:solidFill>
                <a:cs typeface="Arial" charset="0"/>
              </a:rPr>
              <a:t>Riformulazione</a:t>
            </a:r>
            <a:r>
              <a:rPr lang="de-DE" dirty="0" smtClean="0">
                <a:solidFill>
                  <a:prstClr val="black"/>
                </a:solidFill>
                <a:cs typeface="Arial" charset="0"/>
              </a:rPr>
              <a:t> </a:t>
            </a:r>
          </a:p>
          <a:p>
            <a:pPr>
              <a:defRPr/>
            </a:pPr>
            <a:r>
              <a:rPr lang="de-DE" dirty="0" smtClean="0">
                <a:solidFill>
                  <a:prstClr val="black"/>
                </a:solidFill>
                <a:cs typeface="Arial" charset="0"/>
              </a:rPr>
              <a:t>LP n.7/2001</a:t>
            </a:r>
            <a:endParaRPr lang="de-DE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37890" name="Titelplatzhalter 1"/>
          <p:cNvSpPr>
            <a:spLocks noGrp="1"/>
          </p:cNvSpPr>
          <p:nvPr>
            <p:ph type="ctrTitle"/>
          </p:nvPr>
        </p:nvSpPr>
        <p:spPr>
          <a:xfrm>
            <a:off x="1561366" y="2130429"/>
            <a:ext cx="10363200" cy="1470025"/>
          </a:xfrm>
        </p:spPr>
        <p:txBody>
          <a:bodyPr/>
          <a:lstStyle>
            <a:lvl1pPr>
              <a:defRPr smtClean="0">
                <a:latin typeface="Century Gothic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</a:p>
        </p:txBody>
      </p:sp>
      <p:sp>
        <p:nvSpPr>
          <p:cNvPr id="37891" name="Textplatzhalter 2"/>
          <p:cNvSpPr>
            <a:spLocks noGrp="1"/>
          </p:cNvSpPr>
          <p:nvPr>
            <p:ph type="subTitle" idx="1"/>
          </p:nvPr>
        </p:nvSpPr>
        <p:spPr>
          <a:xfrm>
            <a:off x="1613142" y="3886200"/>
            <a:ext cx="85344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 smtClean="0">
                <a:latin typeface="Century Gothic" pitchFamily="34" charset="0"/>
              </a:defRPr>
            </a:lvl1pPr>
          </a:lstStyle>
          <a:p>
            <a:r>
              <a:rPr smtClean="0"/>
              <a:t>Formatvorlage des Untertitelmasters durch Klicken bearbeiten</a:t>
            </a:r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1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entury Gothic"/>
                <a:cs typeface="Century Gothic"/>
              </a:defRPr>
            </a:lvl1pPr>
          </a:lstStyle>
          <a:p>
            <a:pPr>
              <a:defRPr/>
            </a:pPr>
            <a:fld id="{96A4D094-7392-47D0-9843-1A2824DAB19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7"/>
          <p:cNvSpPr>
            <a:spLocks noChangeArrowheads="1"/>
          </p:cNvSpPr>
          <p:nvPr userDrawn="1"/>
        </p:nvSpPr>
        <p:spPr bwMode="auto">
          <a:xfrm rot="5400000">
            <a:off x="-2232819" y="2234407"/>
            <a:ext cx="5938837" cy="1473200"/>
          </a:xfrm>
          <a:prstGeom prst="rect">
            <a:avLst/>
          </a:prstGeom>
          <a:gradFill rotWithShape="1">
            <a:gsLst>
              <a:gs pos="0">
                <a:srgbClr val="C6C6C6"/>
              </a:gs>
              <a:gs pos="100000">
                <a:schemeClr val="bg1"/>
              </a:gs>
            </a:gsLst>
            <a:lin ang="10800000"/>
          </a:gradFill>
          <a:ln w="25400" algn="ctr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5" name="Textfeld 8"/>
          <p:cNvSpPr txBox="1"/>
          <p:nvPr userDrawn="1"/>
        </p:nvSpPr>
        <p:spPr>
          <a:xfrm>
            <a:off x="-31750" y="1219200"/>
            <a:ext cx="15367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</a:rPr>
              <a:t>Gesundheitsversorgung Südtirol 2020</a:t>
            </a:r>
          </a:p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</a:rPr>
              <a:t/>
            </a:r>
            <a:br>
              <a:rPr lang="de-DE" sz="900" dirty="0">
                <a:solidFill>
                  <a:srgbClr val="5F5F5F"/>
                </a:solidFill>
                <a:latin typeface="Century Gothic"/>
              </a:rPr>
            </a:br>
            <a:endParaRPr lang="de-DE" sz="900" dirty="0">
              <a:solidFill>
                <a:srgbClr val="5F5F5F"/>
              </a:solidFill>
              <a:latin typeface="Century Gothic"/>
            </a:endParaRPr>
          </a:p>
        </p:txBody>
      </p:sp>
      <p:pic>
        <p:nvPicPr>
          <p:cNvPr id="6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39725" y="141288"/>
            <a:ext cx="801688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stift kompr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5940425"/>
            <a:ext cx="147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feld 9"/>
          <p:cNvSpPr txBox="1"/>
          <p:nvPr userDrawn="1"/>
        </p:nvSpPr>
        <p:spPr>
          <a:xfrm>
            <a:off x="-31750" y="1219200"/>
            <a:ext cx="1536700" cy="16922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</a:rPr>
              <a:t>Gesundheitsversorgung Südtirol 2020</a:t>
            </a:r>
          </a:p>
          <a:p>
            <a:pPr algn="ctr">
              <a:defRPr/>
            </a:pPr>
            <a:endParaRPr lang="de-DE" sz="900" dirty="0">
              <a:solidFill>
                <a:srgbClr val="5F5F5F"/>
              </a:solidFill>
              <a:latin typeface="Century Gothic"/>
            </a:endParaRPr>
          </a:p>
          <a:p>
            <a:pPr algn="ctr">
              <a:defRPr/>
            </a:pPr>
            <a:endParaRPr lang="de-DE" sz="900" dirty="0">
              <a:solidFill>
                <a:srgbClr val="5F5F5F"/>
              </a:solidFill>
              <a:latin typeface="Century Gothic"/>
            </a:endParaRPr>
          </a:p>
          <a:p>
            <a:pPr algn="ctr">
              <a:defRPr/>
            </a:pPr>
            <a:r>
              <a:rPr lang="de-DE" sz="1400" b="1" dirty="0">
                <a:solidFill>
                  <a:prstClr val="black"/>
                </a:solidFill>
                <a:latin typeface="Century Gothic"/>
              </a:rPr>
              <a:t>Phase III</a:t>
            </a:r>
          </a:p>
          <a:p>
            <a:pPr algn="ctr">
              <a:defRPr/>
            </a:pPr>
            <a:endParaRPr lang="de-DE" sz="900" dirty="0">
              <a:solidFill>
                <a:srgbClr val="5F5F5F"/>
              </a:solidFill>
              <a:latin typeface="Century Gothic"/>
            </a:endParaRPr>
          </a:p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</a:rPr>
              <a:t/>
            </a:r>
            <a:br>
              <a:rPr lang="de-DE" sz="900" dirty="0">
                <a:solidFill>
                  <a:srgbClr val="5F5F5F"/>
                </a:solidFill>
                <a:latin typeface="Century Gothic"/>
              </a:rPr>
            </a:br>
            <a:endParaRPr lang="de-DE" sz="900" dirty="0">
              <a:solidFill>
                <a:srgbClr val="5F5F5F"/>
              </a:solidFill>
              <a:latin typeface="Century Gothic"/>
            </a:endParaRPr>
          </a:p>
          <a:p>
            <a:pPr algn="ctr">
              <a:defRPr/>
            </a:pPr>
            <a:endParaRPr lang="de-DE" sz="900" dirty="0">
              <a:solidFill>
                <a:srgbClr val="5F5F5F"/>
              </a:solidFill>
              <a:latin typeface="Century Gothic"/>
            </a:endParaRPr>
          </a:p>
          <a:p>
            <a:pPr algn="ctr">
              <a:defRPr/>
            </a:pPr>
            <a:endParaRPr lang="de-DE" sz="900" dirty="0">
              <a:solidFill>
                <a:srgbClr val="5F5F5F"/>
              </a:solidFill>
              <a:latin typeface="Century Gothic"/>
            </a:endParaRPr>
          </a:p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</a:rPr>
              <a:t>Stand 19.07.15</a:t>
            </a:r>
          </a:p>
        </p:txBody>
      </p:sp>
      <p:sp>
        <p:nvSpPr>
          <p:cNvPr id="9" name="Datumsplatzhalter 3"/>
          <p:cNvSpPr txBox="1">
            <a:spLocks/>
          </p:cNvSpPr>
          <p:nvPr userDrawn="1"/>
        </p:nvSpPr>
        <p:spPr>
          <a:xfrm>
            <a:off x="47625" y="5489575"/>
            <a:ext cx="1609725" cy="365125"/>
          </a:xfrm>
          <a:prstGeom prst="rect">
            <a:avLst/>
          </a:prstGeom>
        </p:spPr>
        <p:txBody>
          <a:bodyPr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smtClean="0">
                <a:solidFill>
                  <a:prstClr val="black"/>
                </a:solidFill>
                <a:cs typeface="Arial" charset="0"/>
              </a:rPr>
              <a:t>Novellierung LG7/2001</a:t>
            </a:r>
            <a:endParaRPr lang="de-DE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05593" y="1006479"/>
            <a:ext cx="10315852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652813" y="2808549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Master-Untertitelformat bearbeiten</a:t>
            </a:r>
            <a:endParaRPr lang="de-DE" dirty="0"/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11"/>
          </p:nvPr>
        </p:nvSpPr>
        <p:spPr>
          <a:xfrm>
            <a:off x="1741488" y="6318250"/>
            <a:ext cx="105251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FC613C1F-E916-41FD-8CF0-6980857B01C8}" type="datetime1">
              <a:rPr lang="de-DE"/>
              <a:pPr>
                <a:defRPr/>
              </a:pPr>
              <a:t>28.06.2016</a:t>
            </a:fld>
            <a:endParaRPr lang="de-DE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7"/>
          <p:cNvSpPr>
            <a:spLocks noChangeArrowheads="1"/>
          </p:cNvSpPr>
          <p:nvPr userDrawn="1"/>
        </p:nvSpPr>
        <p:spPr bwMode="auto">
          <a:xfrm rot="5400000">
            <a:off x="-2232819" y="2234407"/>
            <a:ext cx="5938837" cy="1473200"/>
          </a:xfrm>
          <a:prstGeom prst="rect">
            <a:avLst/>
          </a:prstGeom>
          <a:gradFill rotWithShape="1">
            <a:gsLst>
              <a:gs pos="0">
                <a:srgbClr val="C6C6C6"/>
              </a:gs>
              <a:gs pos="100000">
                <a:schemeClr val="bg1"/>
              </a:gs>
            </a:gsLst>
            <a:lin ang="10800000"/>
          </a:gradFill>
          <a:ln w="25400" algn="ctr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5" name="Textfeld 8"/>
          <p:cNvSpPr txBox="1"/>
          <p:nvPr userDrawn="1"/>
        </p:nvSpPr>
        <p:spPr>
          <a:xfrm>
            <a:off x="-31750" y="1219200"/>
            <a:ext cx="15367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  <a:cs typeface="Century Gothic"/>
              </a:rPr>
              <a:t>Gesundheitsversorgung Südtirol 2020</a:t>
            </a:r>
          </a:p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  <a:cs typeface="Century Gothic"/>
              </a:rPr>
              <a:t>Entwicklungsleitlinien</a:t>
            </a:r>
            <a:br>
              <a:rPr lang="de-DE" sz="900" dirty="0">
                <a:solidFill>
                  <a:srgbClr val="5F5F5F"/>
                </a:solidFill>
                <a:latin typeface="Century Gothic"/>
                <a:cs typeface="Century Gothic"/>
              </a:rPr>
            </a:br>
            <a:endParaRPr lang="de-DE" sz="900" dirty="0">
              <a:solidFill>
                <a:srgbClr val="5F5F5F"/>
              </a:solidFill>
              <a:latin typeface="Century Gothic"/>
              <a:cs typeface="Century Gothic"/>
            </a:endParaRPr>
          </a:p>
        </p:txBody>
      </p:sp>
      <p:pic>
        <p:nvPicPr>
          <p:cNvPr id="6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39725" y="141288"/>
            <a:ext cx="801688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stift kompr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5940425"/>
            <a:ext cx="147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Grafik 6"/>
          <p:cNvPicPr>
            <a:picLocks noChangeAspect="1"/>
          </p:cNvPicPr>
          <p:nvPr userDrawn="1"/>
        </p:nvPicPr>
        <p:blipFill>
          <a:blip r:embed="rId4"/>
          <a:srcRect t="-2229"/>
          <a:stretch>
            <a:fillRect/>
          </a:stretch>
        </p:blipFill>
        <p:spPr bwMode="auto">
          <a:xfrm>
            <a:off x="0" y="-152400"/>
            <a:ext cx="12192000" cy="698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69973" y="1284519"/>
            <a:ext cx="7261617" cy="188413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669971" y="3341912"/>
            <a:ext cx="726161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6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7"/>
          <p:cNvSpPr>
            <a:spLocks noChangeArrowheads="1"/>
          </p:cNvSpPr>
          <p:nvPr userDrawn="1"/>
        </p:nvSpPr>
        <p:spPr bwMode="auto">
          <a:xfrm rot="5400000">
            <a:off x="-2232819" y="2234407"/>
            <a:ext cx="5938837" cy="1473200"/>
          </a:xfrm>
          <a:prstGeom prst="rect">
            <a:avLst/>
          </a:prstGeom>
          <a:gradFill rotWithShape="1">
            <a:gsLst>
              <a:gs pos="0">
                <a:srgbClr val="C6C6C6"/>
              </a:gs>
              <a:gs pos="100000">
                <a:schemeClr val="bg1"/>
              </a:gs>
            </a:gsLst>
            <a:lin ang="10800000"/>
          </a:gradFill>
          <a:ln w="25400" algn="ctr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5" name="Textfeld 8"/>
          <p:cNvSpPr txBox="1"/>
          <p:nvPr userDrawn="1"/>
        </p:nvSpPr>
        <p:spPr>
          <a:xfrm>
            <a:off x="-31750" y="1219200"/>
            <a:ext cx="15367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  <a:cs typeface="Century Gothic"/>
              </a:rPr>
              <a:t>Gesundheitsversorgung Südtirol 2020</a:t>
            </a:r>
          </a:p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  <a:cs typeface="Century Gothic"/>
              </a:rPr>
              <a:t>Entwicklungsleitlinien</a:t>
            </a:r>
            <a:br>
              <a:rPr lang="de-DE" sz="900" dirty="0">
                <a:solidFill>
                  <a:srgbClr val="5F5F5F"/>
                </a:solidFill>
                <a:latin typeface="Century Gothic"/>
                <a:cs typeface="Century Gothic"/>
              </a:rPr>
            </a:br>
            <a:endParaRPr lang="de-DE" sz="900" dirty="0">
              <a:solidFill>
                <a:srgbClr val="5F5F5F"/>
              </a:solidFill>
              <a:latin typeface="Century Gothic"/>
              <a:cs typeface="Century Gothic"/>
            </a:endParaRPr>
          </a:p>
        </p:txBody>
      </p:sp>
      <p:pic>
        <p:nvPicPr>
          <p:cNvPr id="6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39725" y="141288"/>
            <a:ext cx="801688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stift kompr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5940425"/>
            <a:ext cx="147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Bild 7" descr="shutterstock_121112239.jp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69973" y="1284519"/>
            <a:ext cx="7261617" cy="188413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669971" y="3341912"/>
            <a:ext cx="726161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7"/>
          <p:cNvSpPr>
            <a:spLocks noChangeArrowheads="1"/>
          </p:cNvSpPr>
          <p:nvPr userDrawn="1"/>
        </p:nvSpPr>
        <p:spPr bwMode="auto">
          <a:xfrm rot="5400000">
            <a:off x="-2232819" y="2234407"/>
            <a:ext cx="5938837" cy="1473200"/>
          </a:xfrm>
          <a:prstGeom prst="rect">
            <a:avLst/>
          </a:prstGeom>
          <a:gradFill rotWithShape="1">
            <a:gsLst>
              <a:gs pos="0">
                <a:srgbClr val="C6C6C6"/>
              </a:gs>
              <a:gs pos="100000">
                <a:schemeClr val="bg1"/>
              </a:gs>
            </a:gsLst>
            <a:lin ang="10800000"/>
          </a:gradFill>
          <a:ln w="25400" algn="ctr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5" name="Textfeld 8"/>
          <p:cNvSpPr txBox="1"/>
          <p:nvPr userDrawn="1"/>
        </p:nvSpPr>
        <p:spPr>
          <a:xfrm>
            <a:off x="-31750" y="1219200"/>
            <a:ext cx="15367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  <a:cs typeface="Century Gothic"/>
              </a:rPr>
              <a:t>Gesundheitsversorgung Südtirol 2020</a:t>
            </a:r>
          </a:p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  <a:cs typeface="Century Gothic"/>
              </a:rPr>
              <a:t>Entwicklungsleitlinien</a:t>
            </a:r>
            <a:br>
              <a:rPr lang="de-DE" sz="900" dirty="0">
                <a:solidFill>
                  <a:srgbClr val="5F5F5F"/>
                </a:solidFill>
                <a:latin typeface="Century Gothic"/>
                <a:cs typeface="Century Gothic"/>
              </a:rPr>
            </a:br>
            <a:endParaRPr lang="de-DE" sz="900" dirty="0">
              <a:solidFill>
                <a:srgbClr val="5F5F5F"/>
              </a:solidFill>
              <a:latin typeface="Century Gothic"/>
              <a:cs typeface="Century Gothic"/>
            </a:endParaRPr>
          </a:p>
        </p:txBody>
      </p:sp>
      <p:pic>
        <p:nvPicPr>
          <p:cNvPr id="6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39725" y="141288"/>
            <a:ext cx="801688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stift kompr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5940425"/>
            <a:ext cx="147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Grafik 7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-11113"/>
            <a:ext cx="12192000" cy="686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9194" y="3042112"/>
            <a:ext cx="7261617" cy="188413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79193" y="5099505"/>
            <a:ext cx="726161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7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7"/>
          <p:cNvSpPr>
            <a:spLocks noChangeArrowheads="1"/>
          </p:cNvSpPr>
          <p:nvPr userDrawn="1"/>
        </p:nvSpPr>
        <p:spPr bwMode="auto">
          <a:xfrm rot="5400000">
            <a:off x="-2232819" y="2234407"/>
            <a:ext cx="5938837" cy="1473200"/>
          </a:xfrm>
          <a:prstGeom prst="rect">
            <a:avLst/>
          </a:prstGeom>
          <a:gradFill rotWithShape="1">
            <a:gsLst>
              <a:gs pos="0">
                <a:srgbClr val="C6C6C6"/>
              </a:gs>
              <a:gs pos="100000">
                <a:schemeClr val="bg1"/>
              </a:gs>
            </a:gsLst>
            <a:lin ang="10800000"/>
          </a:gradFill>
          <a:ln w="25400" algn="ctr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5" name="Textfeld 8"/>
          <p:cNvSpPr txBox="1"/>
          <p:nvPr userDrawn="1"/>
        </p:nvSpPr>
        <p:spPr>
          <a:xfrm>
            <a:off x="-31750" y="1219200"/>
            <a:ext cx="15367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  <a:cs typeface="Century Gothic"/>
              </a:rPr>
              <a:t>Gesundheitsversorgung Südtirol 2020</a:t>
            </a:r>
          </a:p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  <a:cs typeface="Century Gothic"/>
              </a:rPr>
              <a:t>Entwicklungsleitlinien</a:t>
            </a:r>
            <a:br>
              <a:rPr lang="de-DE" sz="900" dirty="0">
                <a:solidFill>
                  <a:srgbClr val="5F5F5F"/>
                </a:solidFill>
                <a:latin typeface="Century Gothic"/>
                <a:cs typeface="Century Gothic"/>
              </a:rPr>
            </a:br>
            <a:endParaRPr lang="de-DE" sz="900" dirty="0">
              <a:solidFill>
                <a:srgbClr val="5F5F5F"/>
              </a:solidFill>
              <a:latin typeface="Century Gothic"/>
              <a:cs typeface="Century Gothic"/>
            </a:endParaRPr>
          </a:p>
        </p:txBody>
      </p:sp>
      <p:pic>
        <p:nvPicPr>
          <p:cNvPr id="6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39725" y="141288"/>
            <a:ext cx="801688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stift kompr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5940425"/>
            <a:ext cx="147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Bild 4" descr="shutterstock_121112239.jp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9194" y="3042112"/>
            <a:ext cx="7261617" cy="188413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79193" y="5099505"/>
            <a:ext cx="726161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7"/>
          <p:cNvSpPr>
            <a:spLocks noChangeArrowheads="1"/>
          </p:cNvSpPr>
          <p:nvPr userDrawn="1"/>
        </p:nvSpPr>
        <p:spPr bwMode="auto">
          <a:xfrm rot="5400000">
            <a:off x="-2232819" y="2234407"/>
            <a:ext cx="5938837" cy="1473200"/>
          </a:xfrm>
          <a:prstGeom prst="rect">
            <a:avLst/>
          </a:prstGeom>
          <a:gradFill rotWithShape="1">
            <a:gsLst>
              <a:gs pos="0">
                <a:srgbClr val="C6C6C6"/>
              </a:gs>
              <a:gs pos="100000">
                <a:schemeClr val="bg1"/>
              </a:gs>
            </a:gsLst>
            <a:lin ang="10800000"/>
          </a:gradFill>
          <a:ln w="25400" algn="ctr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  <a:latin typeface="+mn-lt"/>
            </a:endParaRPr>
          </a:p>
        </p:txBody>
      </p:sp>
      <p:sp>
        <p:nvSpPr>
          <p:cNvPr id="5" name="Textfeld 8"/>
          <p:cNvSpPr txBox="1"/>
          <p:nvPr userDrawn="1"/>
        </p:nvSpPr>
        <p:spPr>
          <a:xfrm>
            <a:off x="-31750" y="1219200"/>
            <a:ext cx="15367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+mn-lt"/>
                <a:cs typeface="Century Gothic"/>
              </a:rPr>
              <a:t>Gesundheitsversorgung Südtirol 2020</a:t>
            </a:r>
          </a:p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+mn-lt"/>
                <a:cs typeface="Century Gothic"/>
              </a:rPr>
              <a:t>Entwicklungsleitlinien</a:t>
            </a:r>
            <a:br>
              <a:rPr lang="de-DE" sz="900" dirty="0">
                <a:solidFill>
                  <a:srgbClr val="5F5F5F"/>
                </a:solidFill>
                <a:latin typeface="+mn-lt"/>
                <a:cs typeface="Century Gothic"/>
              </a:rPr>
            </a:br>
            <a:endParaRPr lang="de-DE" sz="900" dirty="0">
              <a:solidFill>
                <a:srgbClr val="5F5F5F"/>
              </a:solidFill>
              <a:latin typeface="+mn-lt"/>
              <a:cs typeface="Century Gothic"/>
            </a:endParaRPr>
          </a:p>
        </p:txBody>
      </p:sp>
      <p:pic>
        <p:nvPicPr>
          <p:cNvPr id="6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39725" y="141288"/>
            <a:ext cx="801688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stift kompr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5940425"/>
            <a:ext cx="147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Grafik 6"/>
          <p:cNvPicPr>
            <a:picLocks noChangeAspect="1"/>
          </p:cNvPicPr>
          <p:nvPr userDrawn="1"/>
        </p:nvPicPr>
        <p:blipFill>
          <a:blip r:embed="rId4"/>
          <a:srcRect t="-2229"/>
          <a:stretch>
            <a:fillRect/>
          </a:stretch>
        </p:blipFill>
        <p:spPr bwMode="auto">
          <a:xfrm>
            <a:off x="0" y="-152400"/>
            <a:ext cx="12192000" cy="698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69973" y="1284519"/>
            <a:ext cx="7261617" cy="188413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669971" y="3341912"/>
            <a:ext cx="726161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4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7"/>
          <p:cNvSpPr>
            <a:spLocks noChangeArrowheads="1"/>
          </p:cNvSpPr>
          <p:nvPr userDrawn="1"/>
        </p:nvSpPr>
        <p:spPr bwMode="auto">
          <a:xfrm rot="5400000">
            <a:off x="-2232819" y="2234407"/>
            <a:ext cx="5938837" cy="1473200"/>
          </a:xfrm>
          <a:prstGeom prst="rect">
            <a:avLst/>
          </a:prstGeom>
          <a:gradFill rotWithShape="1">
            <a:gsLst>
              <a:gs pos="0">
                <a:srgbClr val="C6C6C6"/>
              </a:gs>
              <a:gs pos="100000">
                <a:schemeClr val="bg1"/>
              </a:gs>
            </a:gsLst>
            <a:lin ang="10800000"/>
          </a:gradFill>
          <a:ln w="25400" algn="ctr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5" name="Textfeld 8"/>
          <p:cNvSpPr txBox="1"/>
          <p:nvPr userDrawn="1"/>
        </p:nvSpPr>
        <p:spPr>
          <a:xfrm>
            <a:off x="-31750" y="1219200"/>
            <a:ext cx="15367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  <a:cs typeface="Century Gothic"/>
              </a:rPr>
              <a:t>Gesundheitsversorgung Südtirol 2020</a:t>
            </a:r>
          </a:p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  <a:cs typeface="Century Gothic"/>
              </a:rPr>
              <a:t>Entwicklungsleitlinien</a:t>
            </a:r>
            <a:br>
              <a:rPr lang="de-DE" sz="900" dirty="0">
                <a:solidFill>
                  <a:srgbClr val="5F5F5F"/>
                </a:solidFill>
                <a:latin typeface="Century Gothic"/>
                <a:cs typeface="Century Gothic"/>
              </a:rPr>
            </a:br>
            <a:endParaRPr lang="de-DE" sz="900" dirty="0">
              <a:solidFill>
                <a:srgbClr val="5F5F5F"/>
              </a:solidFill>
              <a:latin typeface="Century Gothic"/>
              <a:cs typeface="Century Gothic"/>
            </a:endParaRPr>
          </a:p>
        </p:txBody>
      </p:sp>
      <p:pic>
        <p:nvPicPr>
          <p:cNvPr id="6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39725" y="141288"/>
            <a:ext cx="801688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stift kompr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5940425"/>
            <a:ext cx="147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Grafik 3"/>
          <p:cNvPicPr>
            <a:picLocks noChangeAspect="1"/>
          </p:cNvPicPr>
          <p:nvPr userDrawn="1"/>
        </p:nvPicPr>
        <p:blipFill>
          <a:blip r:embed="rId4"/>
          <a:srcRect r="-208"/>
          <a:stretch>
            <a:fillRect/>
          </a:stretch>
        </p:blipFill>
        <p:spPr bwMode="auto">
          <a:xfrm>
            <a:off x="0" y="-76200"/>
            <a:ext cx="12304713" cy="693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9194" y="3042112"/>
            <a:ext cx="7261617" cy="188413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79193" y="5099505"/>
            <a:ext cx="726161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5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7"/>
          <p:cNvSpPr>
            <a:spLocks noChangeArrowheads="1"/>
          </p:cNvSpPr>
          <p:nvPr userDrawn="1"/>
        </p:nvSpPr>
        <p:spPr bwMode="auto">
          <a:xfrm rot="5400000">
            <a:off x="-2232819" y="2234407"/>
            <a:ext cx="5938837" cy="1473200"/>
          </a:xfrm>
          <a:prstGeom prst="rect">
            <a:avLst/>
          </a:prstGeom>
          <a:gradFill rotWithShape="1">
            <a:gsLst>
              <a:gs pos="0">
                <a:srgbClr val="C6C6C6"/>
              </a:gs>
              <a:gs pos="100000">
                <a:schemeClr val="bg1"/>
              </a:gs>
            </a:gsLst>
            <a:lin ang="10800000"/>
          </a:gradFill>
          <a:ln w="25400" algn="ctr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5" name="Textfeld 8"/>
          <p:cNvSpPr txBox="1"/>
          <p:nvPr userDrawn="1"/>
        </p:nvSpPr>
        <p:spPr>
          <a:xfrm>
            <a:off x="-31750" y="1219200"/>
            <a:ext cx="15367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  <a:cs typeface="Century Gothic"/>
              </a:rPr>
              <a:t>Gesundheitsversorgung Südtirol 2020</a:t>
            </a:r>
          </a:p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  <a:cs typeface="Century Gothic"/>
              </a:rPr>
              <a:t>Entwicklungsleitlinien</a:t>
            </a:r>
            <a:br>
              <a:rPr lang="de-DE" sz="900" dirty="0">
                <a:solidFill>
                  <a:srgbClr val="5F5F5F"/>
                </a:solidFill>
                <a:latin typeface="Century Gothic"/>
                <a:cs typeface="Century Gothic"/>
              </a:rPr>
            </a:br>
            <a:endParaRPr lang="de-DE" sz="900" dirty="0">
              <a:solidFill>
                <a:srgbClr val="5F5F5F"/>
              </a:solidFill>
              <a:latin typeface="Century Gothic"/>
              <a:cs typeface="Century Gothic"/>
            </a:endParaRPr>
          </a:p>
        </p:txBody>
      </p:sp>
      <p:pic>
        <p:nvPicPr>
          <p:cNvPr id="6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39725" y="141288"/>
            <a:ext cx="801688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stift kompr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5940425"/>
            <a:ext cx="147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Grafik 4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-7938"/>
            <a:ext cx="97028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hteck 5"/>
          <p:cNvSpPr/>
          <p:nvPr userDrawn="1"/>
        </p:nvSpPr>
        <p:spPr>
          <a:xfrm>
            <a:off x="9677400" y="0"/>
            <a:ext cx="2514600" cy="6851650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218292" y="781511"/>
            <a:ext cx="3973710" cy="188413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218292" y="4032705"/>
            <a:ext cx="397371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Master-Untertitelformat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7"/>
          <p:cNvSpPr>
            <a:spLocks noChangeArrowheads="1"/>
          </p:cNvSpPr>
          <p:nvPr userDrawn="1"/>
        </p:nvSpPr>
        <p:spPr bwMode="auto">
          <a:xfrm rot="5400000">
            <a:off x="-2232819" y="2234407"/>
            <a:ext cx="5938837" cy="1473200"/>
          </a:xfrm>
          <a:prstGeom prst="rect">
            <a:avLst/>
          </a:prstGeom>
          <a:gradFill rotWithShape="1">
            <a:gsLst>
              <a:gs pos="0">
                <a:srgbClr val="C6C6C6"/>
              </a:gs>
              <a:gs pos="100000">
                <a:schemeClr val="bg1"/>
              </a:gs>
            </a:gsLst>
            <a:lin ang="10800000"/>
          </a:gradFill>
          <a:ln w="25400" algn="ctr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5" name="Textfeld 8"/>
          <p:cNvSpPr txBox="1"/>
          <p:nvPr userDrawn="1"/>
        </p:nvSpPr>
        <p:spPr>
          <a:xfrm>
            <a:off x="-31750" y="1219200"/>
            <a:ext cx="15367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  <a:cs typeface="Century Gothic"/>
              </a:rPr>
              <a:t>Gesundheitsversorgung Südtirol 2020</a:t>
            </a:r>
          </a:p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  <a:cs typeface="Century Gothic"/>
              </a:rPr>
              <a:t>Entwicklungsleitlinien</a:t>
            </a:r>
            <a:br>
              <a:rPr lang="de-DE" sz="900" dirty="0">
                <a:solidFill>
                  <a:srgbClr val="5F5F5F"/>
                </a:solidFill>
                <a:latin typeface="Century Gothic"/>
                <a:cs typeface="Century Gothic"/>
              </a:rPr>
            </a:br>
            <a:endParaRPr lang="de-DE" sz="900" dirty="0">
              <a:solidFill>
                <a:srgbClr val="5F5F5F"/>
              </a:solidFill>
              <a:latin typeface="Century Gothic"/>
              <a:cs typeface="Century Gothic"/>
            </a:endParaRPr>
          </a:p>
        </p:txBody>
      </p:sp>
      <p:pic>
        <p:nvPicPr>
          <p:cNvPr id="6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39725" y="141288"/>
            <a:ext cx="801688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stift kompr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5940425"/>
            <a:ext cx="147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hteck 4"/>
          <p:cNvSpPr/>
          <p:nvPr userDrawn="1"/>
        </p:nvSpPr>
        <p:spPr>
          <a:xfrm>
            <a:off x="0" y="0"/>
            <a:ext cx="2198688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pic>
        <p:nvPicPr>
          <p:cNvPr id="9" name="Grafik 3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76450" y="369888"/>
            <a:ext cx="10115550" cy="649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9193" y="200940"/>
            <a:ext cx="7261617" cy="188413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79193" y="5099505"/>
            <a:ext cx="726161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7"/>
          <p:cNvSpPr>
            <a:spLocks noChangeArrowheads="1"/>
          </p:cNvSpPr>
          <p:nvPr userDrawn="1"/>
        </p:nvSpPr>
        <p:spPr bwMode="auto">
          <a:xfrm rot="5400000">
            <a:off x="-2232819" y="2232819"/>
            <a:ext cx="5938838" cy="1473200"/>
          </a:xfrm>
          <a:prstGeom prst="rect">
            <a:avLst/>
          </a:prstGeom>
          <a:gradFill rotWithShape="1">
            <a:gsLst>
              <a:gs pos="0">
                <a:srgbClr val="C6C6C6"/>
              </a:gs>
              <a:gs pos="68000">
                <a:schemeClr val="bg1"/>
              </a:gs>
            </a:gsLst>
            <a:lin ang="10800000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5" name="Textfeld 8"/>
          <p:cNvSpPr txBox="1"/>
          <p:nvPr userDrawn="1"/>
        </p:nvSpPr>
        <p:spPr>
          <a:xfrm>
            <a:off x="0" y="1400175"/>
            <a:ext cx="1536700" cy="638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900">
                <a:solidFill>
                  <a:srgbClr val="5F5F5F"/>
                </a:solidFill>
                <a:latin typeface="Century Gothic" pitchFamily="34" charset="0"/>
              </a:rPr>
              <a:t>Gesundheitsversorgung Südtirol 2020</a:t>
            </a:r>
          </a:p>
          <a:p>
            <a:pPr algn="ctr">
              <a:defRPr/>
            </a:pPr>
            <a:endParaRPr lang="de-DE" sz="900">
              <a:solidFill>
                <a:srgbClr val="5F5F5F"/>
              </a:solidFill>
              <a:latin typeface="Century Gothic" pitchFamily="34" charset="0"/>
            </a:endParaRPr>
          </a:p>
          <a:p>
            <a:pPr algn="ctr">
              <a:defRPr/>
            </a:pPr>
            <a:endParaRPr lang="de-DE" sz="900">
              <a:solidFill>
                <a:srgbClr val="5F5F5F"/>
              </a:solidFill>
              <a:latin typeface="Century Gothic" pitchFamily="34" charset="0"/>
            </a:endParaRPr>
          </a:p>
        </p:txBody>
      </p:sp>
      <p:pic>
        <p:nvPicPr>
          <p:cNvPr id="6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39725" y="141288"/>
            <a:ext cx="801688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stift kompr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5940425"/>
            <a:ext cx="147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52600" y="34998"/>
            <a:ext cx="10107613" cy="1143000"/>
          </a:xfrm>
        </p:spPr>
        <p:txBody>
          <a:bodyPr rtlCol="0">
            <a:normAutofit/>
          </a:bodyPr>
          <a:lstStyle>
            <a:lvl1pPr>
              <a:defRPr lang="de-DE" dirty="0"/>
            </a:lvl1pPr>
          </a:lstStyle>
          <a:p>
            <a:pPr lvl="0"/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52600" y="1360560"/>
            <a:ext cx="10107613" cy="4525963"/>
          </a:xfrm>
        </p:spPr>
        <p:txBody>
          <a:bodyPr/>
          <a:lstStyle>
            <a:lvl1pPr>
              <a:spcBef>
                <a:spcPts val="600"/>
              </a:spcBef>
              <a:spcAft>
                <a:spcPts val="1200"/>
              </a:spcAft>
              <a:defRPr/>
            </a:lvl1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4D95838-5588-4608-BD8B-68261CF0431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765301" y="1600204"/>
            <a:ext cx="4711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781799" y="1600204"/>
            <a:ext cx="48006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665F332-3A3A-4029-BC6D-F4A69DD31E4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3947EE6-5715-4EC8-AC9E-E89F8C41E02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F688BF5-2A8E-440F-A78F-DAF5B91507F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65299" y="273050"/>
            <a:ext cx="401161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922964" y="273054"/>
            <a:ext cx="565943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65299" y="1435103"/>
            <a:ext cx="401161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B1434BA-E2CB-44A6-A547-D7AF929EAD0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2204C6C-F8AF-4A00-A4A3-1D498010D6C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88D4F4D-1D03-4EBE-BB17-C1DE32D0013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6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7"/>
          <p:cNvSpPr>
            <a:spLocks noChangeArrowheads="1"/>
          </p:cNvSpPr>
          <p:nvPr userDrawn="1"/>
        </p:nvSpPr>
        <p:spPr bwMode="auto">
          <a:xfrm rot="5400000">
            <a:off x="-2232819" y="2234407"/>
            <a:ext cx="5938837" cy="1473200"/>
          </a:xfrm>
          <a:prstGeom prst="rect">
            <a:avLst/>
          </a:prstGeom>
          <a:gradFill rotWithShape="1">
            <a:gsLst>
              <a:gs pos="0">
                <a:srgbClr val="C6C6C6"/>
              </a:gs>
              <a:gs pos="100000">
                <a:schemeClr val="bg1"/>
              </a:gs>
            </a:gsLst>
            <a:lin ang="10800000"/>
          </a:gradFill>
          <a:ln w="25400" algn="ctr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  <a:latin typeface="+mn-lt"/>
            </a:endParaRPr>
          </a:p>
        </p:txBody>
      </p:sp>
      <p:sp>
        <p:nvSpPr>
          <p:cNvPr id="5" name="Textfeld 8"/>
          <p:cNvSpPr txBox="1"/>
          <p:nvPr userDrawn="1"/>
        </p:nvSpPr>
        <p:spPr>
          <a:xfrm>
            <a:off x="-31750" y="1219200"/>
            <a:ext cx="15367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+mn-lt"/>
                <a:cs typeface="Century Gothic"/>
              </a:rPr>
              <a:t>Gesundheitsversorgung Südtirol 2020</a:t>
            </a:r>
          </a:p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+mn-lt"/>
                <a:cs typeface="Century Gothic"/>
              </a:rPr>
              <a:t>Entwicklungsleitlinien</a:t>
            </a:r>
            <a:br>
              <a:rPr lang="de-DE" sz="900" dirty="0">
                <a:solidFill>
                  <a:srgbClr val="5F5F5F"/>
                </a:solidFill>
                <a:latin typeface="+mn-lt"/>
                <a:cs typeface="Century Gothic"/>
              </a:rPr>
            </a:br>
            <a:endParaRPr lang="de-DE" sz="900" dirty="0">
              <a:solidFill>
                <a:srgbClr val="5F5F5F"/>
              </a:solidFill>
              <a:latin typeface="+mn-lt"/>
              <a:cs typeface="Century Gothic"/>
            </a:endParaRPr>
          </a:p>
        </p:txBody>
      </p:sp>
      <p:pic>
        <p:nvPicPr>
          <p:cNvPr id="6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39725" y="141288"/>
            <a:ext cx="801688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stift kompr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5940425"/>
            <a:ext cx="147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Bild 7" descr="shutterstock_121112239.jp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69973" y="1284519"/>
            <a:ext cx="7261617" cy="188413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669971" y="3341912"/>
            <a:ext cx="726161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5E13073-055F-43B2-9624-2174FCC909DC}" type="datetime1">
              <a:rPr lang="de-DE"/>
              <a:pPr>
                <a:defRPr/>
              </a:pPr>
              <a:t>28.06.2016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0C51FA6-7A3B-464D-AE7F-D5801840C44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7321B5F-9C01-4349-9A66-3441DAEB393D}" type="datetime1">
              <a:rPr lang="de-DE"/>
              <a:pPr>
                <a:defRPr/>
              </a:pPr>
              <a:t>28.06.2016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E1B5313-568C-4C7F-A632-98CF8ADE785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8B6CFB1-E95E-417F-9261-B347BE22D458}" type="datetime1">
              <a:rPr lang="de-DE"/>
              <a:pPr>
                <a:defRPr/>
              </a:pPr>
              <a:t>28.06.2016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8074AE8-8095-4C85-A864-34B8CAA5F47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65F9C13-7F53-47E5-8037-42267C51B1C7}" type="datetime1">
              <a:rPr lang="de-DE"/>
              <a:pPr>
                <a:defRPr/>
              </a:pPr>
              <a:t>28.06.2016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3DF2B0E-0192-41A9-9662-112BD410F20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3FB3665-12E0-44F0-A894-7A487E2BA2F3}" type="datetime1">
              <a:rPr lang="de-DE"/>
              <a:pPr>
                <a:defRPr/>
              </a:pPr>
              <a:t>28.06.2016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2F24DB0-F283-4C05-8E5C-22D90692B70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062F0DC-6C50-4D6C-9B4A-0DF03E09F41E}" type="datetime1">
              <a:rPr lang="de-DE"/>
              <a:pPr>
                <a:defRPr/>
              </a:pPr>
              <a:t>28.06.2016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B73FF31-7840-4943-B066-D9EBAB02017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19143AB-46D7-4FE7-8A52-79D60EE4BF6C}" type="datetime1">
              <a:rPr lang="de-DE"/>
              <a:pPr>
                <a:defRPr/>
              </a:pPr>
              <a:t>28.06.2016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B500362-53C4-4A13-BA96-ED78A018053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543750A-3A20-44C5-88FC-D27FE92545FE}" type="datetime1">
              <a:rPr lang="de-DE"/>
              <a:pPr>
                <a:defRPr/>
              </a:pPr>
              <a:t>28.06.2016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21412ED-89F9-4516-AB11-A8285F5F960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A8FD7DD-6468-48B9-9232-59E943CF59F6}" type="datetime1">
              <a:rPr lang="de-DE"/>
              <a:pPr>
                <a:defRPr/>
              </a:pPr>
              <a:t>28.06.2016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D511A2C-860A-4575-A340-3F5D080014F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5466B5E-4D9D-48B0-B3CB-4E77981FB58E}" type="datetime1">
              <a:rPr lang="de-DE"/>
              <a:pPr>
                <a:defRPr/>
              </a:pPr>
              <a:t>28.06.2016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FC8A590-82D1-4560-96D1-5247CB0C835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7"/>
          <p:cNvSpPr>
            <a:spLocks noChangeArrowheads="1"/>
          </p:cNvSpPr>
          <p:nvPr userDrawn="1"/>
        </p:nvSpPr>
        <p:spPr bwMode="auto">
          <a:xfrm rot="5400000">
            <a:off x="-2232819" y="2234407"/>
            <a:ext cx="5938837" cy="1473200"/>
          </a:xfrm>
          <a:prstGeom prst="rect">
            <a:avLst/>
          </a:prstGeom>
          <a:gradFill rotWithShape="1">
            <a:gsLst>
              <a:gs pos="0">
                <a:srgbClr val="C6C6C6"/>
              </a:gs>
              <a:gs pos="100000">
                <a:schemeClr val="bg1"/>
              </a:gs>
            </a:gsLst>
            <a:lin ang="10800000"/>
          </a:gradFill>
          <a:ln w="25400" algn="ctr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  <a:latin typeface="+mn-lt"/>
            </a:endParaRPr>
          </a:p>
        </p:txBody>
      </p:sp>
      <p:sp>
        <p:nvSpPr>
          <p:cNvPr id="5" name="Textfeld 8"/>
          <p:cNvSpPr txBox="1"/>
          <p:nvPr userDrawn="1"/>
        </p:nvSpPr>
        <p:spPr>
          <a:xfrm>
            <a:off x="-31750" y="1219200"/>
            <a:ext cx="15367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+mn-lt"/>
                <a:cs typeface="Century Gothic"/>
              </a:rPr>
              <a:t>Gesundheitsversorgung Südtirol 2020</a:t>
            </a:r>
          </a:p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+mn-lt"/>
                <a:cs typeface="Century Gothic"/>
              </a:rPr>
              <a:t>Entwicklungsleitlinien</a:t>
            </a:r>
            <a:br>
              <a:rPr lang="de-DE" sz="900" dirty="0">
                <a:solidFill>
                  <a:srgbClr val="5F5F5F"/>
                </a:solidFill>
                <a:latin typeface="+mn-lt"/>
                <a:cs typeface="Century Gothic"/>
              </a:rPr>
            </a:br>
            <a:endParaRPr lang="de-DE" sz="900" dirty="0">
              <a:solidFill>
                <a:srgbClr val="5F5F5F"/>
              </a:solidFill>
              <a:latin typeface="+mn-lt"/>
              <a:cs typeface="Century Gothic"/>
            </a:endParaRPr>
          </a:p>
        </p:txBody>
      </p:sp>
      <p:pic>
        <p:nvPicPr>
          <p:cNvPr id="6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39725" y="141288"/>
            <a:ext cx="801688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stift kompr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5940425"/>
            <a:ext cx="147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Grafik 7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-11113"/>
            <a:ext cx="12192000" cy="686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9194" y="3042112"/>
            <a:ext cx="7261617" cy="188413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79193" y="5099505"/>
            <a:ext cx="726161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3F16957-B465-4815-ACEB-AEA9CB9EA3F0}" type="datetime1">
              <a:rPr lang="de-DE"/>
              <a:pPr>
                <a:defRPr/>
              </a:pPr>
              <a:t>28.06.2016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48D8255-008F-48FE-AA39-1C560C9430D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0B1234F-45FA-4C6B-8CB4-FB5B6993D3DB}" type="datetime1">
              <a:rPr lang="de-DE"/>
              <a:pPr>
                <a:defRPr/>
              </a:pPr>
              <a:t>28.06.2016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54C81B6-4568-48D9-84B2-4DB0F8FCEF3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37B8956-F519-4A98-925C-50ACB319E981}" type="datetime1">
              <a:rPr lang="de-DE"/>
              <a:pPr>
                <a:defRPr/>
              </a:pPr>
              <a:t>28.06.2016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41EB5F0-A482-4309-AF8C-62166E1FEA9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ADD7435-43AD-4FBC-84F8-214F6703B95B}" type="datetime1">
              <a:rPr lang="de-DE"/>
              <a:pPr>
                <a:defRPr/>
              </a:pPr>
              <a:t>28.06.2016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A890C20-1538-4ECD-9989-F379ED0529B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0F29013-67A7-469D-91B2-BD0C24FC981A}" type="datetime1">
              <a:rPr lang="de-DE"/>
              <a:pPr>
                <a:defRPr/>
              </a:pPr>
              <a:t>28.06.2016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CE0CDC9-DC79-4C2F-8A48-6EA7C8BCCE3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923E6FB-8FA9-4F30-8762-4A5E82FA3D4B}" type="datetime1">
              <a:rPr lang="de-DE"/>
              <a:pPr>
                <a:defRPr/>
              </a:pPr>
              <a:t>28.06.2016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9C90993-DB2E-4641-8497-1CFA213B078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FC05285-E1F2-46AA-98F2-FAE811C56118}" type="datetime1">
              <a:rPr lang="de-DE"/>
              <a:pPr>
                <a:defRPr/>
              </a:pPr>
              <a:t>28.06.2016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42096AE-5ABF-42AC-BAB3-4557A4169D2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BB05B0F-E747-4C6B-BA91-DC0D51BCD2B6}" type="datetime1">
              <a:rPr lang="de-DE"/>
              <a:pPr>
                <a:defRPr/>
              </a:pPr>
              <a:t>28.06.2016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07B7D33-0F8C-427D-8F5E-0CD684302C0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A7D1E5E-EED8-4B13-B00A-3E2998A03D74}" type="datetime1">
              <a:rPr lang="de-DE"/>
              <a:pPr>
                <a:defRPr/>
              </a:pPr>
              <a:t>28.06.2016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BDFF2EE-DA6D-40E7-906A-94B367A9F81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348F8D9-1EAF-4F32-99DB-590BD44122FE}" type="datetime1">
              <a:rPr lang="de-DE"/>
              <a:pPr>
                <a:defRPr/>
              </a:pPr>
              <a:t>28.06.2016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739D17B-382D-4245-86AE-265DD8F8798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7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7"/>
          <p:cNvSpPr>
            <a:spLocks noChangeArrowheads="1"/>
          </p:cNvSpPr>
          <p:nvPr userDrawn="1"/>
        </p:nvSpPr>
        <p:spPr bwMode="auto">
          <a:xfrm rot="5400000">
            <a:off x="-2232819" y="2234407"/>
            <a:ext cx="5938837" cy="1473200"/>
          </a:xfrm>
          <a:prstGeom prst="rect">
            <a:avLst/>
          </a:prstGeom>
          <a:gradFill rotWithShape="1">
            <a:gsLst>
              <a:gs pos="0">
                <a:srgbClr val="C6C6C6"/>
              </a:gs>
              <a:gs pos="100000">
                <a:schemeClr val="bg1"/>
              </a:gs>
            </a:gsLst>
            <a:lin ang="10800000"/>
          </a:gradFill>
          <a:ln w="25400" algn="ctr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  <a:latin typeface="+mn-lt"/>
            </a:endParaRPr>
          </a:p>
        </p:txBody>
      </p:sp>
      <p:sp>
        <p:nvSpPr>
          <p:cNvPr id="5" name="Textfeld 8"/>
          <p:cNvSpPr txBox="1"/>
          <p:nvPr userDrawn="1"/>
        </p:nvSpPr>
        <p:spPr>
          <a:xfrm>
            <a:off x="-31750" y="1219200"/>
            <a:ext cx="15367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+mn-lt"/>
                <a:cs typeface="Century Gothic"/>
              </a:rPr>
              <a:t>Gesundheitsversorgung Südtirol 2020</a:t>
            </a:r>
          </a:p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+mn-lt"/>
                <a:cs typeface="Century Gothic"/>
              </a:rPr>
              <a:t>Entwicklungsleitlinien</a:t>
            </a:r>
            <a:br>
              <a:rPr lang="de-DE" sz="900" dirty="0">
                <a:solidFill>
                  <a:srgbClr val="5F5F5F"/>
                </a:solidFill>
                <a:latin typeface="+mn-lt"/>
                <a:cs typeface="Century Gothic"/>
              </a:rPr>
            </a:br>
            <a:endParaRPr lang="de-DE" sz="900" dirty="0">
              <a:solidFill>
                <a:srgbClr val="5F5F5F"/>
              </a:solidFill>
              <a:latin typeface="+mn-lt"/>
              <a:cs typeface="Century Gothic"/>
            </a:endParaRPr>
          </a:p>
        </p:txBody>
      </p:sp>
      <p:pic>
        <p:nvPicPr>
          <p:cNvPr id="6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39725" y="141288"/>
            <a:ext cx="801688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stift kompr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5940425"/>
            <a:ext cx="147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Bild 4" descr="shutterstock_121112239.jp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9194" y="3042112"/>
            <a:ext cx="7261617" cy="188413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79193" y="5099505"/>
            <a:ext cx="726161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4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7"/>
          <p:cNvSpPr>
            <a:spLocks noChangeArrowheads="1"/>
          </p:cNvSpPr>
          <p:nvPr userDrawn="1"/>
        </p:nvSpPr>
        <p:spPr bwMode="auto">
          <a:xfrm rot="5400000">
            <a:off x="-2232819" y="2234407"/>
            <a:ext cx="5938837" cy="1473200"/>
          </a:xfrm>
          <a:prstGeom prst="rect">
            <a:avLst/>
          </a:prstGeom>
          <a:gradFill rotWithShape="1">
            <a:gsLst>
              <a:gs pos="0">
                <a:srgbClr val="C6C6C6"/>
              </a:gs>
              <a:gs pos="100000">
                <a:schemeClr val="bg1"/>
              </a:gs>
            </a:gsLst>
            <a:lin ang="10800000"/>
          </a:gradFill>
          <a:ln w="25400" algn="ctr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  <a:latin typeface="+mn-lt"/>
            </a:endParaRPr>
          </a:p>
        </p:txBody>
      </p:sp>
      <p:sp>
        <p:nvSpPr>
          <p:cNvPr id="5" name="Textfeld 8"/>
          <p:cNvSpPr txBox="1"/>
          <p:nvPr userDrawn="1"/>
        </p:nvSpPr>
        <p:spPr>
          <a:xfrm>
            <a:off x="-31750" y="1219200"/>
            <a:ext cx="15367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+mn-lt"/>
                <a:cs typeface="Century Gothic"/>
              </a:rPr>
              <a:t>Gesundheitsversorgung Südtirol 2020</a:t>
            </a:r>
          </a:p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+mn-lt"/>
                <a:cs typeface="Century Gothic"/>
              </a:rPr>
              <a:t>Entwicklungsleitlinien</a:t>
            </a:r>
            <a:br>
              <a:rPr lang="de-DE" sz="900" dirty="0">
                <a:solidFill>
                  <a:srgbClr val="5F5F5F"/>
                </a:solidFill>
                <a:latin typeface="+mn-lt"/>
                <a:cs typeface="Century Gothic"/>
              </a:rPr>
            </a:br>
            <a:endParaRPr lang="de-DE" sz="900" dirty="0">
              <a:solidFill>
                <a:srgbClr val="5F5F5F"/>
              </a:solidFill>
              <a:latin typeface="+mn-lt"/>
              <a:cs typeface="Century Gothic"/>
            </a:endParaRPr>
          </a:p>
        </p:txBody>
      </p:sp>
      <p:pic>
        <p:nvPicPr>
          <p:cNvPr id="6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39725" y="141288"/>
            <a:ext cx="801688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stift kompr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5940425"/>
            <a:ext cx="147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Grafik 3"/>
          <p:cNvPicPr>
            <a:picLocks noChangeAspect="1"/>
          </p:cNvPicPr>
          <p:nvPr userDrawn="1"/>
        </p:nvPicPr>
        <p:blipFill>
          <a:blip r:embed="rId4"/>
          <a:srcRect r="-208"/>
          <a:stretch>
            <a:fillRect/>
          </a:stretch>
        </p:blipFill>
        <p:spPr bwMode="auto">
          <a:xfrm>
            <a:off x="0" y="-76200"/>
            <a:ext cx="12304713" cy="693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9194" y="3042112"/>
            <a:ext cx="7261617" cy="188413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79193" y="5099505"/>
            <a:ext cx="726161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5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7"/>
          <p:cNvSpPr>
            <a:spLocks noChangeArrowheads="1"/>
          </p:cNvSpPr>
          <p:nvPr userDrawn="1"/>
        </p:nvSpPr>
        <p:spPr bwMode="auto">
          <a:xfrm rot="5400000">
            <a:off x="-2232819" y="2234407"/>
            <a:ext cx="5938837" cy="1473200"/>
          </a:xfrm>
          <a:prstGeom prst="rect">
            <a:avLst/>
          </a:prstGeom>
          <a:gradFill rotWithShape="1">
            <a:gsLst>
              <a:gs pos="0">
                <a:srgbClr val="C6C6C6"/>
              </a:gs>
              <a:gs pos="100000">
                <a:schemeClr val="bg1"/>
              </a:gs>
            </a:gsLst>
            <a:lin ang="10800000"/>
          </a:gradFill>
          <a:ln w="25400" algn="ctr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  <a:latin typeface="+mn-lt"/>
            </a:endParaRPr>
          </a:p>
        </p:txBody>
      </p:sp>
      <p:sp>
        <p:nvSpPr>
          <p:cNvPr id="5" name="Textfeld 8"/>
          <p:cNvSpPr txBox="1"/>
          <p:nvPr userDrawn="1"/>
        </p:nvSpPr>
        <p:spPr>
          <a:xfrm>
            <a:off x="-31750" y="1219200"/>
            <a:ext cx="15367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+mn-lt"/>
                <a:cs typeface="Century Gothic"/>
              </a:rPr>
              <a:t>Gesundheitsversorgung Südtirol 2020</a:t>
            </a:r>
          </a:p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+mn-lt"/>
                <a:cs typeface="Century Gothic"/>
              </a:rPr>
              <a:t>Entwicklungsleitlinien</a:t>
            </a:r>
            <a:br>
              <a:rPr lang="de-DE" sz="900" dirty="0">
                <a:solidFill>
                  <a:srgbClr val="5F5F5F"/>
                </a:solidFill>
                <a:latin typeface="+mn-lt"/>
                <a:cs typeface="Century Gothic"/>
              </a:rPr>
            </a:br>
            <a:endParaRPr lang="de-DE" sz="900" dirty="0">
              <a:solidFill>
                <a:srgbClr val="5F5F5F"/>
              </a:solidFill>
              <a:latin typeface="+mn-lt"/>
              <a:cs typeface="Century Gothic"/>
            </a:endParaRPr>
          </a:p>
        </p:txBody>
      </p:sp>
      <p:pic>
        <p:nvPicPr>
          <p:cNvPr id="6" name="Picture 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39725" y="141288"/>
            <a:ext cx="801688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 descr="stift kompr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5940425"/>
            <a:ext cx="147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Grafik 4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-7938"/>
            <a:ext cx="97028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hteck 5"/>
          <p:cNvSpPr/>
          <p:nvPr userDrawn="1"/>
        </p:nvSpPr>
        <p:spPr>
          <a:xfrm>
            <a:off x="9677400" y="0"/>
            <a:ext cx="2514600" cy="6851650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218292" y="781511"/>
            <a:ext cx="3973710" cy="188413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218292" y="4032705"/>
            <a:ext cx="397371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Master-Untertitelformat bearbeiten</a:t>
            </a:r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20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49.xml"/><Relationship Id="rId20" Type="http://schemas.openxmlformats.org/officeDocument/2006/relationships/image" Target="../media/image3.jpeg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3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56A409-FB6C-4F47-9370-0E3A2B79928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6" r:id="rId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1752600" y="274638"/>
            <a:ext cx="101076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1752600" y="1600200"/>
            <a:ext cx="1010761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prstClr val="black">
                    <a:tint val="75000"/>
                  </a:prstClr>
                </a:solidFill>
                <a:latin typeface="Century Gothic"/>
                <a:cs typeface="Century Gothic"/>
              </a:defRPr>
            </a:lvl1pPr>
          </a:lstStyle>
          <a:p>
            <a:pPr>
              <a:defRPr/>
            </a:pPr>
            <a:fld id="{AE9FACED-83EC-4A11-8749-5EE345FD405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8" name="Rechteck 7"/>
          <p:cNvSpPr>
            <a:spLocks noChangeArrowheads="1"/>
          </p:cNvSpPr>
          <p:nvPr userDrawn="1"/>
        </p:nvSpPr>
        <p:spPr bwMode="auto">
          <a:xfrm rot="5400000">
            <a:off x="-2232819" y="2232819"/>
            <a:ext cx="5938838" cy="1473200"/>
          </a:xfrm>
          <a:prstGeom prst="rect">
            <a:avLst/>
          </a:prstGeom>
          <a:gradFill rotWithShape="1">
            <a:gsLst>
              <a:gs pos="0">
                <a:srgbClr val="C6C6C6"/>
              </a:gs>
              <a:gs pos="68000">
                <a:schemeClr val="bg1"/>
              </a:gs>
            </a:gsLst>
            <a:lin ang="10800000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  <a:latin typeface="+mn-lt"/>
            </a:endParaRPr>
          </a:p>
        </p:txBody>
      </p:sp>
      <p:sp>
        <p:nvSpPr>
          <p:cNvPr id="9" name="Textfeld 8"/>
          <p:cNvSpPr txBox="1"/>
          <p:nvPr userDrawn="1"/>
        </p:nvSpPr>
        <p:spPr>
          <a:xfrm>
            <a:off x="-31750" y="2028825"/>
            <a:ext cx="1536700" cy="1416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900" dirty="0" err="1">
                <a:solidFill>
                  <a:srgbClr val="5F5F5F"/>
                </a:solidFill>
                <a:latin typeface="+mn-lt"/>
              </a:rPr>
              <a:t>Assistenza</a:t>
            </a:r>
            <a:r>
              <a:rPr lang="de-DE" sz="900" dirty="0">
                <a:solidFill>
                  <a:srgbClr val="5F5F5F"/>
                </a:solidFill>
                <a:latin typeface="+mn-lt"/>
              </a:rPr>
              <a:t> </a:t>
            </a:r>
            <a:r>
              <a:rPr lang="de-DE" sz="900" dirty="0" err="1">
                <a:solidFill>
                  <a:srgbClr val="5F5F5F"/>
                </a:solidFill>
                <a:latin typeface="+mn-lt"/>
              </a:rPr>
              <a:t>sanitaria</a:t>
            </a:r>
            <a:r>
              <a:rPr lang="de-DE" sz="900" dirty="0">
                <a:solidFill>
                  <a:srgbClr val="5F5F5F"/>
                </a:solidFill>
                <a:latin typeface="+mn-lt"/>
              </a:rPr>
              <a:t> </a:t>
            </a:r>
          </a:p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+mn-lt"/>
              </a:rPr>
              <a:t>Alto </a:t>
            </a:r>
            <a:r>
              <a:rPr lang="de-DE" sz="900" dirty="0" err="1">
                <a:solidFill>
                  <a:srgbClr val="5F5F5F"/>
                </a:solidFill>
                <a:latin typeface="+mn-lt"/>
              </a:rPr>
              <a:t>Adige</a:t>
            </a:r>
            <a:r>
              <a:rPr lang="de-DE" sz="900" dirty="0">
                <a:solidFill>
                  <a:srgbClr val="5F5F5F"/>
                </a:solidFill>
                <a:latin typeface="+mn-lt"/>
              </a:rPr>
              <a:t> 2020</a:t>
            </a:r>
          </a:p>
          <a:p>
            <a:pPr algn="ctr">
              <a:defRPr/>
            </a:pPr>
            <a:endParaRPr lang="de-DE" sz="900" dirty="0">
              <a:solidFill>
                <a:srgbClr val="5F5F5F"/>
              </a:solidFill>
              <a:latin typeface="+mn-lt"/>
            </a:endParaRPr>
          </a:p>
          <a:p>
            <a:pPr algn="ctr">
              <a:defRPr/>
            </a:pPr>
            <a:endParaRPr lang="de-DE" sz="900" dirty="0">
              <a:solidFill>
                <a:srgbClr val="5F5F5F"/>
              </a:solidFill>
              <a:latin typeface="+mn-lt"/>
            </a:endParaRPr>
          </a:p>
          <a:p>
            <a:pPr algn="ctr">
              <a:defRPr/>
            </a:pPr>
            <a:r>
              <a:rPr lang="de-DE" sz="1400" b="1" dirty="0">
                <a:solidFill>
                  <a:prstClr val="black"/>
                </a:solidFill>
                <a:latin typeface="+mn-lt"/>
              </a:rPr>
              <a:t>Fase 3</a:t>
            </a:r>
          </a:p>
          <a:p>
            <a:pPr algn="ctr">
              <a:defRPr/>
            </a:pPr>
            <a:endParaRPr lang="de-DE" sz="900" dirty="0">
              <a:solidFill>
                <a:srgbClr val="5F5F5F"/>
              </a:solidFill>
              <a:latin typeface="+mn-lt"/>
            </a:endParaRPr>
          </a:p>
          <a:p>
            <a:pPr algn="ctr">
              <a:defRPr/>
            </a:pPr>
            <a:endParaRPr lang="de-DE" sz="900" dirty="0">
              <a:solidFill>
                <a:srgbClr val="5F5F5F"/>
              </a:solidFill>
              <a:latin typeface="+mn-lt"/>
            </a:endParaRPr>
          </a:p>
          <a:p>
            <a:pPr algn="ctr">
              <a:defRPr/>
            </a:pPr>
            <a:endParaRPr lang="de-DE" sz="900" dirty="0">
              <a:solidFill>
                <a:srgbClr val="5F5F5F"/>
              </a:solidFill>
              <a:latin typeface="+mn-lt"/>
            </a:endParaRPr>
          </a:p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+mn-lt"/>
              </a:rPr>
              <a:t>28. 7. 15</a:t>
            </a:r>
          </a:p>
        </p:txBody>
      </p:sp>
      <p:pic>
        <p:nvPicPr>
          <p:cNvPr id="3080" name="Picture 8"/>
          <p:cNvPicPr>
            <a:picLocks noChangeAspect="1" noChangeArrowheads="1"/>
          </p:cNvPicPr>
          <p:nvPr userDrawn="1"/>
        </p:nvPicPr>
        <p:blipFill>
          <a:blip r:embed="rId18"/>
          <a:srcRect/>
          <a:stretch>
            <a:fillRect/>
          </a:stretch>
        </p:blipFill>
        <p:spPr bwMode="auto">
          <a:xfrm>
            <a:off x="339725" y="141288"/>
            <a:ext cx="801688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9" descr="stift kompr"/>
          <p:cNvPicPr>
            <a:picLocks noChangeAspect="1" noChangeArrowheads="1"/>
          </p:cNvPicPr>
          <p:nvPr userDrawn="1"/>
        </p:nvPicPr>
        <p:blipFill>
          <a:blip r:embed="rId19"/>
          <a:srcRect/>
          <a:stretch>
            <a:fillRect/>
          </a:stretch>
        </p:blipFill>
        <p:spPr bwMode="auto">
          <a:xfrm>
            <a:off x="0" y="5940425"/>
            <a:ext cx="147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Datumsplatzhalter 3"/>
          <p:cNvSpPr txBox="1">
            <a:spLocks/>
          </p:cNvSpPr>
          <p:nvPr userDrawn="1"/>
        </p:nvSpPr>
        <p:spPr>
          <a:xfrm>
            <a:off x="36513" y="5473700"/>
            <a:ext cx="1485900" cy="365125"/>
          </a:xfrm>
          <a:prstGeom prst="rect">
            <a:avLst/>
          </a:prstGeom>
        </p:spPr>
        <p:txBody>
          <a:bodyPr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dirty="0" err="1" smtClean="0">
                <a:solidFill>
                  <a:prstClr val="black"/>
                </a:solidFill>
                <a:cs typeface="Arial" charset="0"/>
              </a:rPr>
              <a:t>Riformulazione</a:t>
            </a:r>
            <a:r>
              <a:rPr lang="de-DE" dirty="0" smtClean="0">
                <a:solidFill>
                  <a:prstClr val="black"/>
                </a:solidFill>
                <a:cs typeface="Arial" charset="0"/>
              </a:rPr>
              <a:t> </a:t>
            </a:r>
          </a:p>
          <a:p>
            <a:pPr>
              <a:defRPr/>
            </a:pPr>
            <a:r>
              <a:rPr lang="de-DE" dirty="0" smtClean="0">
                <a:solidFill>
                  <a:prstClr val="black"/>
                </a:solidFill>
                <a:cs typeface="Arial" charset="0"/>
              </a:rPr>
              <a:t>LP 7/2001</a:t>
            </a:r>
            <a:endParaRPr lang="de-DE" dirty="0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3083" name="Grafik 10" descr="http://www.saratiba.com/fileadmin/_processed_/csm_San_Logo_cmyk_02_dc2917dfa4.jpg"/>
          <p:cNvPicPr>
            <a:picLocks noChangeAspect="1" noChangeArrowheads="1"/>
          </p:cNvPicPr>
          <p:nvPr userDrawn="1"/>
        </p:nvPicPr>
        <p:blipFill>
          <a:blip r:embed="rId20"/>
          <a:srcRect/>
          <a:stretch>
            <a:fillRect/>
          </a:stretch>
        </p:blipFill>
        <p:spPr bwMode="auto">
          <a:xfrm>
            <a:off x="0" y="1174750"/>
            <a:ext cx="14732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87" r:id="rId1"/>
    <p:sldLayoutId id="2147483988" r:id="rId2"/>
    <p:sldLayoutId id="2147483989" r:id="rId3"/>
    <p:sldLayoutId id="2147483990" r:id="rId4"/>
    <p:sldLayoutId id="2147483991" r:id="rId5"/>
    <p:sldLayoutId id="2147483992" r:id="rId6"/>
    <p:sldLayoutId id="2147483993" r:id="rId7"/>
    <p:sldLayoutId id="2147483994" r:id="rId8"/>
    <p:sldLayoutId id="2147483995" r:id="rId9"/>
    <p:sldLayoutId id="2147483996" r:id="rId10"/>
    <p:sldLayoutId id="2147483997" r:id="rId11"/>
    <p:sldLayoutId id="2147483998" r:id="rId12"/>
    <p:sldLayoutId id="2147483999" r:id="rId13"/>
    <p:sldLayoutId id="2147484000" r:id="rId14"/>
    <p:sldLayoutId id="2147484001" r:id="rId15"/>
    <p:sldLayoutId id="2147484002" r:id="rId1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Century Gothic"/>
          <a:ea typeface="Century Gothic" pitchFamily="34" charset="0"/>
          <a:cs typeface="Century Gothic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Gothic" pitchFamily="34" charset="0"/>
          <a:ea typeface="Century Gothic" pitchFamily="34" charset="0"/>
          <a:cs typeface="Century Gothic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Gothic" pitchFamily="34" charset="0"/>
          <a:ea typeface="Century Gothic" pitchFamily="34" charset="0"/>
          <a:cs typeface="Century Gothic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Gothic" pitchFamily="34" charset="0"/>
          <a:ea typeface="Century Gothic" pitchFamily="34" charset="0"/>
          <a:cs typeface="Century Gothic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Gothic" pitchFamily="34" charset="0"/>
          <a:ea typeface="Century Gothic" pitchFamily="34" charset="0"/>
          <a:cs typeface="Century Gothic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9pPr>
    </p:titleStyle>
    <p:bodyStyle>
      <a:lvl1pPr marL="342900" indent="-342900" algn="l" defTabSz="457200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Font typeface="Arial" charset="0"/>
        <a:buChar char="•"/>
        <a:defRPr lang="de-DE" sz="2400" kern="1200" dirty="0">
          <a:solidFill>
            <a:schemeClr val="tx1"/>
          </a:solidFill>
          <a:latin typeface="Century Gothic"/>
          <a:ea typeface="Century Gothic" pitchFamily="34" charset="0"/>
          <a:cs typeface="Century Gothic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de-DE" sz="2000" kern="1200" dirty="0">
          <a:solidFill>
            <a:schemeClr val="tx1"/>
          </a:solidFill>
          <a:latin typeface="Century Gothic"/>
          <a:ea typeface="Century Gothic" pitchFamily="34" charset="0"/>
          <a:cs typeface="Century Gothic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lang="de-DE" kern="1200" dirty="0">
          <a:solidFill>
            <a:schemeClr val="tx1"/>
          </a:solidFill>
          <a:latin typeface="Century Gothic"/>
          <a:ea typeface="Century Gothic" pitchFamily="34" charset="0"/>
          <a:cs typeface="Century Gothic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de-DE" sz="1600" kern="1200" dirty="0">
          <a:solidFill>
            <a:schemeClr val="tx1"/>
          </a:solidFill>
          <a:latin typeface="Century Gothic"/>
          <a:ea typeface="Century Gothic" pitchFamily="34" charset="0"/>
          <a:cs typeface="Century Gothic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lang="de-DE" sz="1600" kern="1200" dirty="0">
          <a:solidFill>
            <a:schemeClr val="tx1"/>
          </a:solidFill>
          <a:latin typeface="Century Gothic"/>
          <a:ea typeface="Century Gothic" pitchFamily="34" charset="0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platzhalter 1"/>
          <p:cNvSpPr>
            <a:spLocks noGrp="1"/>
          </p:cNvSpPr>
          <p:nvPr>
            <p:ph type="title"/>
          </p:nvPr>
        </p:nvSpPr>
        <p:spPr bwMode="auto">
          <a:xfrm>
            <a:off x="1752600" y="274638"/>
            <a:ext cx="101076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2048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1752600" y="1600200"/>
            <a:ext cx="1010761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prstClr val="black">
                    <a:tint val="75000"/>
                  </a:prstClr>
                </a:solidFill>
                <a:latin typeface="Century Gothic"/>
                <a:cs typeface="Century Gothic"/>
              </a:defRPr>
            </a:lvl1pPr>
          </a:lstStyle>
          <a:p>
            <a:pPr>
              <a:defRPr/>
            </a:pPr>
            <a:fld id="{F156BFFF-5A10-4DF0-A1EE-A5219038A49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8" name="Rechteck 7"/>
          <p:cNvSpPr>
            <a:spLocks noChangeArrowheads="1"/>
          </p:cNvSpPr>
          <p:nvPr userDrawn="1"/>
        </p:nvSpPr>
        <p:spPr bwMode="auto">
          <a:xfrm rot="5400000">
            <a:off x="-2232819" y="2232819"/>
            <a:ext cx="5938838" cy="1473200"/>
          </a:xfrm>
          <a:prstGeom prst="rect">
            <a:avLst/>
          </a:prstGeom>
          <a:gradFill rotWithShape="1">
            <a:gsLst>
              <a:gs pos="0">
                <a:srgbClr val="C6C6C6"/>
              </a:gs>
              <a:gs pos="100000">
                <a:schemeClr val="bg1"/>
              </a:gs>
            </a:gsLst>
            <a:lin ang="10800000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9" name="Textfeld 8"/>
          <p:cNvSpPr txBox="1"/>
          <p:nvPr userDrawn="1"/>
        </p:nvSpPr>
        <p:spPr>
          <a:xfrm>
            <a:off x="-31750" y="1219200"/>
            <a:ext cx="1536700" cy="16922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</a:rPr>
              <a:t>Gesundheitsversorgung Südtirol 2020</a:t>
            </a:r>
          </a:p>
          <a:p>
            <a:pPr algn="ctr">
              <a:defRPr/>
            </a:pPr>
            <a:endParaRPr lang="de-DE" sz="900" dirty="0">
              <a:solidFill>
                <a:srgbClr val="5F5F5F"/>
              </a:solidFill>
              <a:latin typeface="Century Gothic"/>
            </a:endParaRPr>
          </a:p>
          <a:p>
            <a:pPr algn="ctr">
              <a:defRPr/>
            </a:pPr>
            <a:endParaRPr lang="de-DE" sz="900" dirty="0">
              <a:solidFill>
                <a:srgbClr val="5F5F5F"/>
              </a:solidFill>
              <a:latin typeface="Century Gothic"/>
            </a:endParaRPr>
          </a:p>
          <a:p>
            <a:pPr algn="ctr">
              <a:defRPr/>
            </a:pPr>
            <a:r>
              <a:rPr lang="de-DE" sz="1400" b="1" dirty="0">
                <a:solidFill>
                  <a:prstClr val="black"/>
                </a:solidFill>
                <a:latin typeface="Century Gothic"/>
              </a:rPr>
              <a:t>Phase III</a:t>
            </a:r>
          </a:p>
          <a:p>
            <a:pPr algn="ctr">
              <a:defRPr/>
            </a:pPr>
            <a:endParaRPr lang="de-DE" sz="900" dirty="0">
              <a:solidFill>
                <a:srgbClr val="5F5F5F"/>
              </a:solidFill>
              <a:latin typeface="Century Gothic"/>
            </a:endParaRPr>
          </a:p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</a:rPr>
              <a:t/>
            </a:r>
            <a:br>
              <a:rPr lang="de-DE" sz="900" dirty="0">
                <a:solidFill>
                  <a:srgbClr val="5F5F5F"/>
                </a:solidFill>
                <a:latin typeface="Century Gothic"/>
              </a:rPr>
            </a:br>
            <a:endParaRPr lang="de-DE" sz="900" dirty="0">
              <a:solidFill>
                <a:srgbClr val="5F5F5F"/>
              </a:solidFill>
              <a:latin typeface="Century Gothic"/>
            </a:endParaRPr>
          </a:p>
          <a:p>
            <a:pPr algn="ctr">
              <a:defRPr/>
            </a:pPr>
            <a:endParaRPr lang="de-DE" sz="900" dirty="0">
              <a:solidFill>
                <a:srgbClr val="5F5F5F"/>
              </a:solidFill>
              <a:latin typeface="Century Gothic"/>
            </a:endParaRPr>
          </a:p>
          <a:p>
            <a:pPr algn="ctr">
              <a:defRPr/>
            </a:pPr>
            <a:endParaRPr lang="de-DE" sz="900" dirty="0">
              <a:solidFill>
                <a:srgbClr val="5F5F5F"/>
              </a:solidFill>
              <a:latin typeface="Century Gothic"/>
            </a:endParaRPr>
          </a:p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</a:rPr>
              <a:t>Stand 19.07.15</a:t>
            </a:r>
          </a:p>
        </p:txBody>
      </p:sp>
      <p:pic>
        <p:nvPicPr>
          <p:cNvPr id="20488" name="Picture 8"/>
          <p:cNvPicPr>
            <a:picLocks noChangeAspect="1" noChangeArrowheads="1"/>
          </p:cNvPicPr>
          <p:nvPr userDrawn="1"/>
        </p:nvPicPr>
        <p:blipFill>
          <a:blip r:embed="rId18"/>
          <a:srcRect/>
          <a:stretch>
            <a:fillRect/>
          </a:stretch>
        </p:blipFill>
        <p:spPr bwMode="auto">
          <a:xfrm>
            <a:off x="339725" y="141288"/>
            <a:ext cx="801688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9" name="Picture 9" descr="stift kompr"/>
          <p:cNvPicPr>
            <a:picLocks noChangeAspect="1" noChangeArrowheads="1"/>
          </p:cNvPicPr>
          <p:nvPr userDrawn="1"/>
        </p:nvPicPr>
        <p:blipFill>
          <a:blip r:embed="rId19"/>
          <a:srcRect/>
          <a:stretch>
            <a:fillRect/>
          </a:stretch>
        </p:blipFill>
        <p:spPr bwMode="auto">
          <a:xfrm>
            <a:off x="0" y="5940425"/>
            <a:ext cx="147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Datumsplatzhalter 3"/>
          <p:cNvSpPr txBox="1">
            <a:spLocks/>
          </p:cNvSpPr>
          <p:nvPr userDrawn="1"/>
        </p:nvSpPr>
        <p:spPr>
          <a:xfrm>
            <a:off x="36513" y="5473700"/>
            <a:ext cx="1485900" cy="365125"/>
          </a:xfrm>
          <a:prstGeom prst="rect">
            <a:avLst/>
          </a:prstGeom>
        </p:spPr>
        <p:txBody>
          <a:bodyPr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dirty="0" smtClean="0">
                <a:solidFill>
                  <a:prstClr val="black"/>
                </a:solidFill>
                <a:cs typeface="Arial" charset="0"/>
              </a:rPr>
              <a:t>Novellierung LG7/2001</a:t>
            </a:r>
            <a:endParaRPr lang="de-DE" dirty="0">
              <a:solidFill>
                <a:prstClr val="black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3" r:id="rId1"/>
    <p:sldLayoutId id="2147484004" r:id="rId2"/>
    <p:sldLayoutId id="2147484005" r:id="rId3"/>
    <p:sldLayoutId id="2147484006" r:id="rId4"/>
    <p:sldLayoutId id="2147484007" r:id="rId5"/>
    <p:sldLayoutId id="2147484008" r:id="rId6"/>
    <p:sldLayoutId id="2147484009" r:id="rId7"/>
    <p:sldLayoutId id="2147484010" r:id="rId8"/>
    <p:sldLayoutId id="2147484011" r:id="rId9"/>
    <p:sldLayoutId id="2147484012" r:id="rId10"/>
    <p:sldLayoutId id="2147484013" r:id="rId11"/>
    <p:sldLayoutId id="2147484014" r:id="rId12"/>
    <p:sldLayoutId id="2147484015" r:id="rId13"/>
    <p:sldLayoutId id="2147484016" r:id="rId14"/>
    <p:sldLayoutId id="2147484017" r:id="rId15"/>
    <p:sldLayoutId id="2147484018" r:id="rId1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Century Gothic"/>
          <a:ea typeface="Century Gothic" pitchFamily="34" charset="0"/>
          <a:cs typeface="Century Gothic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Gothic" pitchFamily="34" charset="0"/>
          <a:ea typeface="Century Gothic" pitchFamily="34" charset="0"/>
          <a:cs typeface="Century Gothic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Gothic" pitchFamily="34" charset="0"/>
          <a:ea typeface="Century Gothic" pitchFamily="34" charset="0"/>
          <a:cs typeface="Century Gothic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Gothic" pitchFamily="34" charset="0"/>
          <a:ea typeface="Century Gothic" pitchFamily="34" charset="0"/>
          <a:cs typeface="Century Gothic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Gothic" pitchFamily="34" charset="0"/>
          <a:ea typeface="Century Gothic" pitchFamily="34" charset="0"/>
          <a:cs typeface="Century Gothic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9pPr>
    </p:titleStyle>
    <p:bodyStyle>
      <a:lvl1pPr marL="342900" indent="-342900" algn="l" defTabSz="457200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Font typeface="Arial" charset="0"/>
        <a:buChar char="•"/>
        <a:defRPr lang="de-DE" sz="2400" kern="1200" dirty="0">
          <a:solidFill>
            <a:schemeClr val="tx1"/>
          </a:solidFill>
          <a:latin typeface="Century Gothic"/>
          <a:ea typeface="Century Gothic" pitchFamily="34" charset="0"/>
          <a:cs typeface="Century Gothic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de-DE" sz="2000" kern="1200" dirty="0">
          <a:solidFill>
            <a:schemeClr val="tx1"/>
          </a:solidFill>
          <a:latin typeface="Century Gothic"/>
          <a:ea typeface="Century Gothic" pitchFamily="34" charset="0"/>
          <a:cs typeface="Century Gothic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lang="de-DE" kern="1200" dirty="0">
          <a:solidFill>
            <a:schemeClr val="tx1"/>
          </a:solidFill>
          <a:latin typeface="Century Gothic"/>
          <a:ea typeface="Century Gothic" pitchFamily="34" charset="0"/>
          <a:cs typeface="Century Gothic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de-DE" sz="1600" kern="1200" dirty="0">
          <a:solidFill>
            <a:schemeClr val="tx1"/>
          </a:solidFill>
          <a:latin typeface="Century Gothic"/>
          <a:ea typeface="Century Gothic" pitchFamily="34" charset="0"/>
          <a:cs typeface="Century Gothic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lang="de-DE" sz="1600" kern="1200" dirty="0">
          <a:solidFill>
            <a:schemeClr val="tx1"/>
          </a:solidFill>
          <a:latin typeface="Century Gothic"/>
          <a:ea typeface="Century Gothic" pitchFamily="34" charset="0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elplatzhalter 1"/>
          <p:cNvSpPr>
            <a:spLocks noGrp="1"/>
          </p:cNvSpPr>
          <p:nvPr>
            <p:ph type="title"/>
          </p:nvPr>
        </p:nvSpPr>
        <p:spPr bwMode="auto">
          <a:xfrm>
            <a:off x="1752600" y="274638"/>
            <a:ext cx="101076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3789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1752600" y="1600200"/>
            <a:ext cx="1010761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prstClr val="black">
                    <a:tint val="75000"/>
                  </a:prstClr>
                </a:solidFill>
                <a:latin typeface="Century Gothic"/>
                <a:cs typeface="Century Gothic"/>
              </a:defRPr>
            </a:lvl1pPr>
          </a:lstStyle>
          <a:p>
            <a:pPr>
              <a:defRPr/>
            </a:pPr>
            <a:fld id="{39C5E410-44C7-4248-B6ED-9CEE1ABA99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8" name="Rechteck 7"/>
          <p:cNvSpPr>
            <a:spLocks noChangeArrowheads="1"/>
          </p:cNvSpPr>
          <p:nvPr userDrawn="1"/>
        </p:nvSpPr>
        <p:spPr bwMode="auto">
          <a:xfrm rot="5400000">
            <a:off x="-2232819" y="2232819"/>
            <a:ext cx="5938838" cy="1473200"/>
          </a:xfrm>
          <a:prstGeom prst="rect">
            <a:avLst/>
          </a:prstGeom>
          <a:gradFill rotWithShape="1">
            <a:gsLst>
              <a:gs pos="0">
                <a:srgbClr val="C6C6C6"/>
              </a:gs>
              <a:gs pos="68000">
                <a:schemeClr val="bg1"/>
              </a:gs>
            </a:gsLst>
            <a:lin ang="10800000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9" name="Textfeld 8"/>
          <p:cNvSpPr txBox="1"/>
          <p:nvPr userDrawn="1"/>
        </p:nvSpPr>
        <p:spPr>
          <a:xfrm>
            <a:off x="-31750" y="2028825"/>
            <a:ext cx="1536700" cy="1416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900" dirty="0" err="1">
                <a:solidFill>
                  <a:srgbClr val="5F5F5F"/>
                </a:solidFill>
                <a:latin typeface="Century Gothic"/>
              </a:rPr>
              <a:t>Assistenza</a:t>
            </a:r>
            <a:r>
              <a:rPr lang="de-DE" sz="900" dirty="0">
                <a:solidFill>
                  <a:srgbClr val="5F5F5F"/>
                </a:solidFill>
                <a:latin typeface="Century Gothic"/>
              </a:rPr>
              <a:t> </a:t>
            </a:r>
            <a:r>
              <a:rPr lang="de-DE" sz="900" dirty="0" err="1">
                <a:solidFill>
                  <a:srgbClr val="5F5F5F"/>
                </a:solidFill>
                <a:latin typeface="Century Gothic"/>
              </a:rPr>
              <a:t>sanitaria</a:t>
            </a:r>
            <a:r>
              <a:rPr lang="de-DE" sz="900" dirty="0">
                <a:solidFill>
                  <a:srgbClr val="5F5F5F"/>
                </a:solidFill>
                <a:latin typeface="Century Gothic"/>
              </a:rPr>
              <a:t> </a:t>
            </a:r>
          </a:p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</a:rPr>
              <a:t>Alto </a:t>
            </a:r>
            <a:r>
              <a:rPr lang="de-DE" sz="900" dirty="0" err="1">
                <a:solidFill>
                  <a:srgbClr val="5F5F5F"/>
                </a:solidFill>
                <a:latin typeface="Century Gothic"/>
              </a:rPr>
              <a:t>Adige</a:t>
            </a:r>
            <a:r>
              <a:rPr lang="de-DE" sz="900" dirty="0">
                <a:solidFill>
                  <a:srgbClr val="5F5F5F"/>
                </a:solidFill>
                <a:latin typeface="Century Gothic"/>
              </a:rPr>
              <a:t> 2020</a:t>
            </a:r>
          </a:p>
          <a:p>
            <a:pPr algn="ctr">
              <a:defRPr/>
            </a:pPr>
            <a:endParaRPr lang="de-DE" sz="900" dirty="0">
              <a:solidFill>
                <a:srgbClr val="5F5F5F"/>
              </a:solidFill>
              <a:latin typeface="Century Gothic"/>
            </a:endParaRPr>
          </a:p>
          <a:p>
            <a:pPr algn="ctr">
              <a:defRPr/>
            </a:pPr>
            <a:endParaRPr lang="de-DE" sz="900" dirty="0">
              <a:solidFill>
                <a:srgbClr val="5F5F5F"/>
              </a:solidFill>
              <a:latin typeface="Century Gothic"/>
            </a:endParaRPr>
          </a:p>
          <a:p>
            <a:pPr algn="ctr">
              <a:defRPr/>
            </a:pPr>
            <a:r>
              <a:rPr lang="de-DE" sz="1400" b="1" dirty="0">
                <a:solidFill>
                  <a:prstClr val="black"/>
                </a:solidFill>
                <a:latin typeface="Century Gothic"/>
              </a:rPr>
              <a:t>Fase 3</a:t>
            </a:r>
          </a:p>
          <a:p>
            <a:pPr algn="ctr">
              <a:defRPr/>
            </a:pPr>
            <a:endParaRPr lang="de-DE" sz="900" dirty="0">
              <a:solidFill>
                <a:srgbClr val="5F5F5F"/>
              </a:solidFill>
              <a:latin typeface="Century Gothic"/>
            </a:endParaRPr>
          </a:p>
          <a:p>
            <a:pPr algn="ctr">
              <a:defRPr/>
            </a:pPr>
            <a:endParaRPr lang="de-DE" sz="900" dirty="0">
              <a:solidFill>
                <a:srgbClr val="5F5F5F"/>
              </a:solidFill>
              <a:latin typeface="Century Gothic"/>
            </a:endParaRPr>
          </a:p>
          <a:p>
            <a:pPr algn="ctr">
              <a:defRPr/>
            </a:pPr>
            <a:endParaRPr lang="de-DE" sz="900" dirty="0">
              <a:solidFill>
                <a:srgbClr val="5F5F5F"/>
              </a:solidFill>
              <a:latin typeface="Century Gothic"/>
            </a:endParaRPr>
          </a:p>
          <a:p>
            <a:pPr algn="ctr">
              <a:defRPr/>
            </a:pPr>
            <a:r>
              <a:rPr lang="de-DE" sz="900" dirty="0">
                <a:solidFill>
                  <a:srgbClr val="5F5F5F"/>
                </a:solidFill>
                <a:latin typeface="Century Gothic"/>
              </a:rPr>
              <a:t>28. 7. 15</a:t>
            </a:r>
          </a:p>
        </p:txBody>
      </p:sp>
      <p:pic>
        <p:nvPicPr>
          <p:cNvPr id="37896" name="Picture 8"/>
          <p:cNvPicPr>
            <a:picLocks noChangeAspect="1" noChangeArrowheads="1"/>
          </p:cNvPicPr>
          <p:nvPr userDrawn="1"/>
        </p:nvPicPr>
        <p:blipFill>
          <a:blip r:embed="rId18"/>
          <a:srcRect/>
          <a:stretch>
            <a:fillRect/>
          </a:stretch>
        </p:blipFill>
        <p:spPr bwMode="auto">
          <a:xfrm>
            <a:off x="339725" y="141288"/>
            <a:ext cx="801688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7" name="Picture 9" descr="stift kompr"/>
          <p:cNvPicPr>
            <a:picLocks noChangeAspect="1" noChangeArrowheads="1"/>
          </p:cNvPicPr>
          <p:nvPr userDrawn="1"/>
        </p:nvPicPr>
        <p:blipFill>
          <a:blip r:embed="rId19"/>
          <a:srcRect/>
          <a:stretch>
            <a:fillRect/>
          </a:stretch>
        </p:blipFill>
        <p:spPr bwMode="auto">
          <a:xfrm>
            <a:off x="0" y="5940425"/>
            <a:ext cx="147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Datumsplatzhalter 3"/>
          <p:cNvSpPr txBox="1">
            <a:spLocks/>
          </p:cNvSpPr>
          <p:nvPr userDrawn="1"/>
        </p:nvSpPr>
        <p:spPr>
          <a:xfrm>
            <a:off x="36513" y="5473700"/>
            <a:ext cx="1485900" cy="365125"/>
          </a:xfrm>
          <a:prstGeom prst="rect">
            <a:avLst/>
          </a:prstGeom>
        </p:spPr>
        <p:txBody>
          <a:bodyPr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dirty="0" err="1" smtClean="0">
                <a:solidFill>
                  <a:prstClr val="black"/>
                </a:solidFill>
                <a:cs typeface="Arial" charset="0"/>
              </a:rPr>
              <a:t>Riformulazione</a:t>
            </a:r>
            <a:r>
              <a:rPr lang="de-DE" dirty="0" smtClean="0">
                <a:solidFill>
                  <a:prstClr val="black"/>
                </a:solidFill>
                <a:cs typeface="Arial" charset="0"/>
              </a:rPr>
              <a:t> </a:t>
            </a:r>
          </a:p>
          <a:p>
            <a:pPr>
              <a:defRPr/>
            </a:pPr>
            <a:r>
              <a:rPr lang="de-DE" dirty="0" smtClean="0">
                <a:solidFill>
                  <a:prstClr val="black"/>
                </a:solidFill>
                <a:cs typeface="Arial" charset="0"/>
              </a:rPr>
              <a:t>LP n. 7/2001</a:t>
            </a:r>
            <a:endParaRPr lang="de-DE" dirty="0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37899" name="Grafik 10" descr="http://www.saratiba.com/fileadmin/_processed_/csm_San_Logo_cmyk_02_dc2917dfa4.jpg"/>
          <p:cNvPicPr>
            <a:picLocks noChangeAspect="1" noChangeArrowheads="1"/>
          </p:cNvPicPr>
          <p:nvPr userDrawn="1"/>
        </p:nvPicPr>
        <p:blipFill>
          <a:blip r:embed="rId20"/>
          <a:srcRect/>
          <a:stretch>
            <a:fillRect/>
          </a:stretch>
        </p:blipFill>
        <p:spPr bwMode="auto">
          <a:xfrm>
            <a:off x="0" y="1174750"/>
            <a:ext cx="14732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19" r:id="rId1"/>
    <p:sldLayoutId id="2147484020" r:id="rId2"/>
    <p:sldLayoutId id="2147484021" r:id="rId3"/>
    <p:sldLayoutId id="2147484022" r:id="rId4"/>
    <p:sldLayoutId id="2147484023" r:id="rId5"/>
    <p:sldLayoutId id="2147484024" r:id="rId6"/>
    <p:sldLayoutId id="2147484025" r:id="rId7"/>
    <p:sldLayoutId id="2147484026" r:id="rId8"/>
    <p:sldLayoutId id="2147484027" r:id="rId9"/>
    <p:sldLayoutId id="2147484028" r:id="rId10"/>
    <p:sldLayoutId id="2147484029" r:id="rId11"/>
    <p:sldLayoutId id="2147484030" r:id="rId12"/>
    <p:sldLayoutId id="2147484031" r:id="rId13"/>
    <p:sldLayoutId id="2147484032" r:id="rId14"/>
    <p:sldLayoutId id="2147484033" r:id="rId15"/>
    <p:sldLayoutId id="2147484034" r:id="rId1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Century Gothic"/>
          <a:ea typeface="Century Gothic" pitchFamily="34" charset="0"/>
          <a:cs typeface="Century Gothic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Gothic" pitchFamily="34" charset="0"/>
          <a:ea typeface="Century Gothic" pitchFamily="34" charset="0"/>
          <a:cs typeface="Century Gothic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Gothic" pitchFamily="34" charset="0"/>
          <a:ea typeface="Century Gothic" pitchFamily="34" charset="0"/>
          <a:cs typeface="Century Gothic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Gothic" pitchFamily="34" charset="0"/>
          <a:ea typeface="Century Gothic" pitchFamily="34" charset="0"/>
          <a:cs typeface="Century Gothic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Gothic" pitchFamily="34" charset="0"/>
          <a:ea typeface="Century Gothic" pitchFamily="34" charset="0"/>
          <a:cs typeface="Century Gothic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9pPr>
    </p:titleStyle>
    <p:bodyStyle>
      <a:lvl1pPr marL="342900" indent="-342900" algn="l" defTabSz="457200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Font typeface="Arial" charset="0"/>
        <a:buChar char="•"/>
        <a:defRPr lang="de-DE" sz="2400" kern="1200" dirty="0">
          <a:solidFill>
            <a:schemeClr val="tx1"/>
          </a:solidFill>
          <a:latin typeface="Century Gothic"/>
          <a:ea typeface="Century Gothic" pitchFamily="34" charset="0"/>
          <a:cs typeface="Century Gothic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de-DE" sz="2000" kern="1200" dirty="0">
          <a:solidFill>
            <a:schemeClr val="tx1"/>
          </a:solidFill>
          <a:latin typeface="Century Gothic"/>
          <a:ea typeface="Century Gothic" pitchFamily="34" charset="0"/>
          <a:cs typeface="Century Gothic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lang="de-DE" kern="1200" dirty="0">
          <a:solidFill>
            <a:schemeClr val="tx1"/>
          </a:solidFill>
          <a:latin typeface="Century Gothic"/>
          <a:ea typeface="Century Gothic" pitchFamily="34" charset="0"/>
          <a:cs typeface="Century Gothic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de-DE" sz="1600" kern="1200" dirty="0">
          <a:solidFill>
            <a:schemeClr val="tx1"/>
          </a:solidFill>
          <a:latin typeface="Century Gothic"/>
          <a:ea typeface="Century Gothic" pitchFamily="34" charset="0"/>
          <a:cs typeface="Century Gothic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lang="de-DE" sz="1600" kern="1200" dirty="0">
          <a:solidFill>
            <a:schemeClr val="tx1"/>
          </a:solidFill>
          <a:latin typeface="Century Gothic"/>
          <a:ea typeface="Century Gothic" pitchFamily="34" charset="0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elplatzhalt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552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defRPr>
            </a:lvl1pPr>
          </a:lstStyle>
          <a:p>
            <a:pPr>
              <a:defRPr/>
            </a:pPr>
            <a:fld id="{9F0338E8-D47D-4DD1-8B1D-A7A5382B85AD}" type="datetime1">
              <a:rPr lang="de-DE"/>
              <a:pPr>
                <a:defRPr/>
              </a:pPr>
              <a:t>28.06.2016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defRPr>
            </a:lvl1pPr>
          </a:lstStyle>
          <a:p>
            <a:pPr>
              <a:defRPr/>
            </a:pPr>
            <a:fld id="{43338280-BF2F-4379-BAE3-1A834472E1E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5" r:id="rId1"/>
    <p:sldLayoutId id="2147484036" r:id="rId2"/>
    <p:sldLayoutId id="2147484037" r:id="rId3"/>
    <p:sldLayoutId id="2147484038" r:id="rId4"/>
    <p:sldLayoutId id="2147484039" r:id="rId5"/>
    <p:sldLayoutId id="2147484040" r:id="rId6"/>
    <p:sldLayoutId id="2147484041" r:id="rId7"/>
    <p:sldLayoutId id="2147484042" r:id="rId8"/>
    <p:sldLayoutId id="2147484043" r:id="rId9"/>
    <p:sldLayoutId id="2147484044" r:id="rId10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elplatzhalt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6656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defRPr>
            </a:lvl1pPr>
          </a:lstStyle>
          <a:p>
            <a:pPr>
              <a:defRPr/>
            </a:pPr>
            <a:fld id="{7A2C7B93-4EE5-4012-8833-365E5082AA9A}" type="datetime1">
              <a:rPr lang="de-DE"/>
              <a:pPr>
                <a:defRPr/>
              </a:pPr>
              <a:t>28.06.2016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defRPr>
            </a:lvl1pPr>
          </a:lstStyle>
          <a:p>
            <a:pPr>
              <a:defRPr/>
            </a:pPr>
            <a:fld id="{4AA0C633-AB2A-4282-ADD9-B03F61B218F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/>
          </p:cNvSpPr>
          <p:nvPr/>
        </p:nvSpPr>
        <p:spPr bwMode="auto">
          <a:xfrm>
            <a:off x="1752600" y="169863"/>
            <a:ext cx="10107613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457200" eaLnBrk="0" hangingPunct="0"/>
            <a:r>
              <a:rPr lang="de-DE" sz="3600"/>
              <a:t>Analyse der Argumente – Analisi degli argomenti</a:t>
            </a:r>
          </a:p>
        </p:txBody>
      </p:sp>
      <p:pic>
        <p:nvPicPr>
          <p:cNvPr id="79874" name="Picture 10"/>
          <p:cNvPicPr>
            <a:picLocks noChangeAspect="1"/>
          </p:cNvPicPr>
          <p:nvPr/>
        </p:nvPicPr>
        <p:blipFill>
          <a:blip r:embed="rId3">
            <a:lum bright="12000" contrast="6000"/>
          </a:blip>
          <a:srcRect/>
          <a:stretch>
            <a:fillRect/>
          </a:stretch>
        </p:blipFill>
        <p:spPr bwMode="auto">
          <a:xfrm>
            <a:off x="1727200" y="2503488"/>
            <a:ext cx="7013575" cy="435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3974" name="Text Box 43"/>
          <p:cNvSpPr txBox="1">
            <a:spLocks noChangeArrowheads="1"/>
          </p:cNvSpPr>
          <p:nvPr/>
        </p:nvSpPr>
        <p:spPr bwMode="auto">
          <a:xfrm>
            <a:off x="8220075" y="5059363"/>
            <a:ext cx="3502025" cy="13366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1400" b="1"/>
              <a:t>Brixen / Bressanone:</a:t>
            </a:r>
          </a:p>
          <a:p>
            <a:pPr>
              <a:spcBef>
                <a:spcPct val="50000"/>
              </a:spcBef>
              <a:defRPr/>
            </a:pPr>
            <a:r>
              <a:rPr lang="de-DE" sz="1000" b="1" i="1"/>
              <a:t>Gesamt Geburten / totale parti 2015: 781</a:t>
            </a:r>
          </a:p>
          <a:p>
            <a:pPr>
              <a:spcBef>
                <a:spcPct val="50000"/>
              </a:spcBef>
              <a:defRPr/>
            </a:pPr>
            <a:r>
              <a:rPr lang="de-DE" sz="800"/>
              <a:t>&gt; Davon außerhalb Bezirk / di cui fuori compr.: 255</a:t>
            </a:r>
          </a:p>
          <a:p>
            <a:pPr>
              <a:spcBef>
                <a:spcPct val="50000"/>
              </a:spcBef>
              <a:defRPr/>
            </a:pPr>
            <a:r>
              <a:rPr lang="de-DE" sz="1000" b="1">
                <a:solidFill>
                  <a:srgbClr val="CC0000"/>
                </a:solidFill>
              </a:rPr>
              <a:t>Fehlendes medizinisches Personal / personale medico mancante: - 4,5 FTE</a:t>
            </a:r>
          </a:p>
          <a:p>
            <a:pPr>
              <a:spcBef>
                <a:spcPct val="50000"/>
              </a:spcBef>
              <a:defRPr/>
            </a:pPr>
            <a:r>
              <a:rPr lang="de-DE" sz="1000"/>
              <a:t>Aktuelle Werkverträge / gettonisti attuali: 7,25  FTE</a:t>
            </a:r>
          </a:p>
        </p:txBody>
      </p:sp>
      <p:sp>
        <p:nvSpPr>
          <p:cNvPr id="83975" name="Text Box 44"/>
          <p:cNvSpPr txBox="1">
            <a:spLocks noChangeArrowheads="1"/>
          </p:cNvSpPr>
          <p:nvPr/>
        </p:nvSpPr>
        <p:spPr bwMode="auto">
          <a:xfrm>
            <a:off x="8220075" y="2786063"/>
            <a:ext cx="3508375" cy="13366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1400" b="1"/>
              <a:t>Bruneck / Brunico:</a:t>
            </a:r>
          </a:p>
          <a:p>
            <a:pPr>
              <a:spcBef>
                <a:spcPct val="50000"/>
              </a:spcBef>
              <a:defRPr/>
            </a:pPr>
            <a:r>
              <a:rPr lang="de-DE" sz="1000" b="1" i="1"/>
              <a:t>Gesamt Geburten / totale parti 2015: 728</a:t>
            </a:r>
          </a:p>
          <a:p>
            <a:pPr>
              <a:spcBef>
                <a:spcPct val="50000"/>
              </a:spcBef>
              <a:defRPr/>
            </a:pPr>
            <a:r>
              <a:rPr lang="de-DE" sz="800"/>
              <a:t>&gt; Davon außerhalb Bezirk – di cui fuori compr.: 63</a:t>
            </a:r>
          </a:p>
          <a:p>
            <a:pPr>
              <a:spcBef>
                <a:spcPct val="50000"/>
              </a:spcBef>
              <a:defRPr/>
            </a:pPr>
            <a:r>
              <a:rPr lang="de-DE" sz="1000" b="1">
                <a:solidFill>
                  <a:srgbClr val="CC0000"/>
                </a:solidFill>
              </a:rPr>
              <a:t>Fehlendes medizinisches Personal / personale medico mancante: -12,15 FTE</a:t>
            </a:r>
          </a:p>
          <a:p>
            <a:pPr>
              <a:spcBef>
                <a:spcPct val="50000"/>
              </a:spcBef>
              <a:defRPr/>
            </a:pPr>
            <a:r>
              <a:rPr lang="de-DE" sz="1000"/>
              <a:t>Aktuelle Werkverträge / gettonisti attuali: 2,85 FTE</a:t>
            </a:r>
          </a:p>
        </p:txBody>
      </p:sp>
      <p:sp>
        <p:nvSpPr>
          <p:cNvPr id="83986" name="Text Box 41"/>
          <p:cNvSpPr txBox="1">
            <a:spLocks noChangeArrowheads="1"/>
          </p:cNvSpPr>
          <p:nvPr/>
        </p:nvSpPr>
        <p:spPr bwMode="auto">
          <a:xfrm>
            <a:off x="76200" y="1839913"/>
            <a:ext cx="3738563" cy="18700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1400" b="1"/>
              <a:t>Schlanders / Silandro:</a:t>
            </a:r>
          </a:p>
          <a:p>
            <a:pPr>
              <a:spcBef>
                <a:spcPct val="50000"/>
              </a:spcBef>
              <a:defRPr/>
            </a:pPr>
            <a:r>
              <a:rPr lang="de-DE" sz="1000" b="1" i="1"/>
              <a:t>Weiteste Distanz / distanza più lunga:</a:t>
            </a:r>
            <a:r>
              <a:rPr lang="de-DE" sz="1000"/>
              <a:t> </a:t>
            </a:r>
            <a:br>
              <a:rPr lang="de-DE" sz="1000"/>
            </a:br>
            <a:r>
              <a:rPr lang="de-DE" sz="1000"/>
              <a:t>Melag (Langtaufers) / Melago (Vallelunga) 50 km / 0:58 h.; bis/a Meran/o 83 km / 1:37 h.</a:t>
            </a:r>
          </a:p>
          <a:p>
            <a:pPr>
              <a:spcBef>
                <a:spcPct val="50000"/>
              </a:spcBef>
              <a:defRPr/>
            </a:pPr>
            <a:r>
              <a:rPr lang="de-DE" sz="1000" b="1" i="1"/>
              <a:t>Gesamt Geburten / totale parti 2015: 357</a:t>
            </a:r>
          </a:p>
          <a:p>
            <a:pPr>
              <a:spcBef>
                <a:spcPct val="50000"/>
              </a:spcBef>
              <a:defRPr/>
            </a:pPr>
            <a:r>
              <a:rPr lang="de-DE" sz="800"/>
              <a:t>&gt; Davon außerhalb Gesundheitsbezirk / di cui fuori compr.: 5</a:t>
            </a:r>
          </a:p>
          <a:p>
            <a:pPr>
              <a:spcBef>
                <a:spcPct val="50000"/>
              </a:spcBef>
              <a:defRPr/>
            </a:pPr>
            <a:r>
              <a:rPr lang="de-DE" sz="1000" b="1">
                <a:solidFill>
                  <a:srgbClr val="CC0000"/>
                </a:solidFill>
              </a:rPr>
              <a:t>Fehlendes medizinisches Personal* / personale medico mancante*: -9,35 FTE**</a:t>
            </a:r>
          </a:p>
          <a:p>
            <a:pPr>
              <a:spcBef>
                <a:spcPct val="50000"/>
              </a:spcBef>
              <a:defRPr/>
            </a:pPr>
            <a:r>
              <a:rPr lang="de-DE" sz="1000"/>
              <a:t>Aktuelle Werkverträge / gettonisti attuali:  7,65 FTE</a:t>
            </a:r>
          </a:p>
        </p:txBody>
      </p:sp>
      <p:sp>
        <p:nvSpPr>
          <p:cNvPr id="83987" name="Text Box 42"/>
          <p:cNvSpPr txBox="1">
            <a:spLocks noChangeArrowheads="1"/>
          </p:cNvSpPr>
          <p:nvPr/>
        </p:nvSpPr>
        <p:spPr bwMode="auto">
          <a:xfrm>
            <a:off x="4090988" y="1103313"/>
            <a:ext cx="3892550" cy="19923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1400" b="1"/>
              <a:t>Sterzing / Vipiteno:</a:t>
            </a:r>
          </a:p>
          <a:p>
            <a:pPr>
              <a:spcBef>
                <a:spcPct val="50000"/>
              </a:spcBef>
              <a:defRPr/>
            </a:pPr>
            <a:r>
              <a:rPr lang="de-DE" sz="1000" b="1" i="1"/>
              <a:t>Weiteste Distanz / distanza più lunga: </a:t>
            </a:r>
            <a:br>
              <a:rPr lang="de-DE" sz="1000" b="1" i="1"/>
            </a:br>
            <a:r>
              <a:rPr lang="de-DE" sz="1000"/>
              <a:t>Platz (Pfitschtal) / Piazza (Val di Vizze) 19 km / 0:25 min.;</a:t>
            </a:r>
            <a:br>
              <a:rPr lang="de-DE" sz="1000"/>
            </a:br>
            <a:r>
              <a:rPr lang="de-DE" sz="1000"/>
              <a:t>bis Brixen / a Bressanone 46 km / 0:43 min. </a:t>
            </a:r>
          </a:p>
          <a:p>
            <a:pPr>
              <a:spcBef>
                <a:spcPct val="50000"/>
              </a:spcBef>
              <a:defRPr/>
            </a:pPr>
            <a:r>
              <a:rPr lang="de-DE" sz="1000" b="1" i="1"/>
              <a:t>Gesamt Geburten / totale parti 2015: 460</a:t>
            </a:r>
          </a:p>
          <a:p>
            <a:pPr>
              <a:spcBef>
                <a:spcPct val="50000"/>
              </a:spcBef>
              <a:defRPr/>
            </a:pPr>
            <a:r>
              <a:rPr lang="de-DE" sz="800"/>
              <a:t>&gt; Davon aus dem Wipptal / di cui della Alta Valle Isarco: 153</a:t>
            </a:r>
            <a:br>
              <a:rPr lang="de-DE" sz="800"/>
            </a:br>
            <a:r>
              <a:rPr lang="de-DE" sz="800"/>
              <a:t>&gt; Außerhalb Gesundheitsbezirk / fuori compr.: 220</a:t>
            </a:r>
          </a:p>
          <a:p>
            <a:pPr>
              <a:spcBef>
                <a:spcPct val="50000"/>
              </a:spcBef>
              <a:defRPr/>
            </a:pPr>
            <a:r>
              <a:rPr lang="de-DE" sz="1000" b="1">
                <a:solidFill>
                  <a:srgbClr val="CC0000"/>
                </a:solidFill>
              </a:rPr>
              <a:t>Fehlendes medizinisches Personal* / personale medico mancante*: -7,75 FTE**</a:t>
            </a:r>
          </a:p>
          <a:p>
            <a:pPr>
              <a:spcBef>
                <a:spcPct val="50000"/>
              </a:spcBef>
              <a:defRPr/>
            </a:pPr>
            <a:r>
              <a:rPr lang="de-DE" sz="1000"/>
              <a:t>Aktuelle Werkverträge / gettonisti attuali: 6,5 FTE</a:t>
            </a:r>
          </a:p>
        </p:txBody>
      </p:sp>
      <p:sp>
        <p:nvSpPr>
          <p:cNvPr id="79879" name="Oval 23"/>
          <p:cNvSpPr>
            <a:spLocks noChangeArrowheads="1"/>
          </p:cNvSpPr>
          <p:nvPr/>
        </p:nvSpPr>
        <p:spPr bwMode="auto">
          <a:xfrm>
            <a:off x="3013075" y="4781550"/>
            <a:ext cx="147638" cy="14605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9880" name="Oval 24"/>
          <p:cNvSpPr>
            <a:spLocks noChangeArrowheads="1"/>
          </p:cNvSpPr>
          <p:nvPr/>
        </p:nvSpPr>
        <p:spPr bwMode="auto">
          <a:xfrm>
            <a:off x="5137150" y="3517900"/>
            <a:ext cx="147638" cy="14605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9881" name="Oval 25"/>
          <p:cNvSpPr>
            <a:spLocks noChangeArrowheads="1"/>
          </p:cNvSpPr>
          <p:nvPr/>
        </p:nvSpPr>
        <p:spPr bwMode="auto">
          <a:xfrm>
            <a:off x="5884863" y="4360863"/>
            <a:ext cx="147637" cy="14605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sp>
        <p:nvSpPr>
          <p:cNvPr id="79882" name="Oval 26"/>
          <p:cNvSpPr>
            <a:spLocks noChangeArrowheads="1"/>
          </p:cNvSpPr>
          <p:nvPr/>
        </p:nvSpPr>
        <p:spPr bwMode="auto">
          <a:xfrm>
            <a:off x="6789738" y="3924300"/>
            <a:ext cx="147637" cy="14605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cxnSp>
        <p:nvCxnSpPr>
          <p:cNvPr id="79883" name="AutoShape 27"/>
          <p:cNvCxnSpPr>
            <a:cxnSpLocks noChangeShapeType="1"/>
            <a:stCxn id="79880" idx="0"/>
            <a:endCxn id="83987" idx="2"/>
          </p:cNvCxnSpPr>
          <p:nvPr/>
        </p:nvCxnSpPr>
        <p:spPr bwMode="auto">
          <a:xfrm rot="-5400000">
            <a:off x="5413375" y="2894013"/>
            <a:ext cx="422275" cy="825500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D2CED8"/>
            </a:solidFill>
            <a:miter lim="800000"/>
            <a:headEnd/>
            <a:tailEnd/>
          </a:ln>
        </p:spPr>
      </p:cxnSp>
      <p:cxnSp>
        <p:nvCxnSpPr>
          <p:cNvPr id="79884" name="AutoShape 28"/>
          <p:cNvCxnSpPr>
            <a:cxnSpLocks noChangeShapeType="1"/>
            <a:stCxn id="79879" idx="0"/>
            <a:endCxn id="83986" idx="2"/>
          </p:cNvCxnSpPr>
          <p:nvPr/>
        </p:nvCxnSpPr>
        <p:spPr bwMode="auto">
          <a:xfrm rot="5400000" flipH="1">
            <a:off x="1981201" y="3675062"/>
            <a:ext cx="1071562" cy="1141413"/>
          </a:xfrm>
          <a:prstGeom prst="bentConnector3">
            <a:avLst>
              <a:gd name="adj1" fmla="val 49926"/>
            </a:avLst>
          </a:prstGeom>
          <a:noFill/>
          <a:ln w="19050">
            <a:solidFill>
              <a:srgbClr val="D2CED8"/>
            </a:solidFill>
            <a:miter lim="800000"/>
            <a:headEnd/>
            <a:tailEnd/>
          </a:ln>
        </p:spPr>
      </p:cxnSp>
      <p:cxnSp>
        <p:nvCxnSpPr>
          <p:cNvPr id="79885" name="AutoShape 29"/>
          <p:cNvCxnSpPr>
            <a:cxnSpLocks noChangeShapeType="1"/>
            <a:stCxn id="79882" idx="0"/>
            <a:endCxn id="83975" idx="1"/>
          </p:cNvCxnSpPr>
          <p:nvPr/>
        </p:nvCxnSpPr>
        <p:spPr bwMode="auto">
          <a:xfrm rot="-5400000">
            <a:off x="7307263" y="3011487"/>
            <a:ext cx="469900" cy="1355725"/>
          </a:xfrm>
          <a:prstGeom prst="bentConnector2">
            <a:avLst/>
          </a:prstGeom>
          <a:noFill/>
          <a:ln w="19050">
            <a:solidFill>
              <a:srgbClr val="D2CED8"/>
            </a:solidFill>
            <a:miter lim="800000"/>
            <a:headEnd/>
            <a:tailEnd/>
          </a:ln>
        </p:spPr>
      </p:cxnSp>
      <p:cxnSp>
        <p:nvCxnSpPr>
          <p:cNvPr id="79886" name="AutoShape 30"/>
          <p:cNvCxnSpPr>
            <a:cxnSpLocks noChangeShapeType="1"/>
            <a:stCxn id="79881" idx="4"/>
            <a:endCxn id="83974" idx="1"/>
          </p:cNvCxnSpPr>
          <p:nvPr/>
        </p:nvCxnSpPr>
        <p:spPr bwMode="auto">
          <a:xfrm rot="16200000" flipH="1">
            <a:off x="6479381" y="3987007"/>
            <a:ext cx="1220787" cy="2260600"/>
          </a:xfrm>
          <a:prstGeom prst="bentConnector2">
            <a:avLst/>
          </a:prstGeom>
          <a:noFill/>
          <a:ln w="19050">
            <a:solidFill>
              <a:srgbClr val="D2CED8"/>
            </a:solidFill>
            <a:miter lim="800000"/>
            <a:headEnd/>
            <a:tailEnd/>
          </a:ln>
        </p:spPr>
      </p:cxnSp>
      <p:sp>
        <p:nvSpPr>
          <p:cNvPr id="83985" name="Text Box 17"/>
          <p:cNvSpPr txBox="1">
            <a:spLocks noChangeArrowheads="1"/>
          </p:cNvSpPr>
          <p:nvPr/>
        </p:nvSpPr>
        <p:spPr bwMode="auto">
          <a:xfrm>
            <a:off x="8213725" y="1095375"/>
            <a:ext cx="3508375" cy="1349375"/>
          </a:xfrm>
          <a:prstGeom prst="rect">
            <a:avLst/>
          </a:prstGeom>
          <a:solidFill>
            <a:schemeClr val="bg2"/>
          </a:solidFill>
          <a:ln w="9525" algn="ctr">
            <a:solidFill>
              <a:schemeClr val="bg2"/>
            </a:solidFill>
            <a:miter lim="800000"/>
            <a:headEnd/>
            <a:tailEnd/>
          </a:ln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defRPr/>
            </a:pPr>
            <a:r>
              <a:rPr lang="de-DE" sz="1000" b="1"/>
              <a:t>ANMERKUNGEN / ANNOTAZIONI</a:t>
            </a:r>
          </a:p>
          <a:p>
            <a:pPr>
              <a:lnSpc>
                <a:spcPct val="120000"/>
              </a:lnSpc>
              <a:spcBef>
                <a:spcPct val="50000"/>
              </a:spcBef>
              <a:defRPr/>
            </a:pPr>
            <a:r>
              <a:rPr lang="de-DE" sz="1000"/>
              <a:t>* Fehlendes medizinisches Personal für das Krankenhaus gemäß Leistungsprofil und Geburtenstation / Personale medico mancante per l‘ospedale con il punto nascita</a:t>
            </a:r>
          </a:p>
          <a:p>
            <a:pPr>
              <a:lnSpc>
                <a:spcPct val="120000"/>
              </a:lnSpc>
              <a:spcBef>
                <a:spcPct val="50000"/>
              </a:spcBef>
              <a:defRPr/>
            </a:pPr>
            <a:r>
              <a:rPr lang="de-DE" sz="1000"/>
              <a:t>** FTE = full time equivalent = Vollzeitäquivalent = Equivalente a tempo pieno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ischer CTC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ischer CTC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ischer CTC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206</Words>
  <Application>Microsoft Office PowerPoint</Application>
  <PresentationFormat>Benutzerdefiniert</PresentationFormat>
  <Paragraphs>26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Entwurfsvorlage</vt:lpstr>
      </vt:variant>
      <vt:variant>
        <vt:i4>75</vt:i4>
      </vt:variant>
      <vt:variant>
        <vt:lpstr>Folientitel</vt:lpstr>
      </vt:variant>
      <vt:variant>
        <vt:i4>1</vt:i4>
      </vt:variant>
    </vt:vector>
  </HeadingPairs>
  <TitlesOfParts>
    <vt:vector size="80" baseType="lpstr">
      <vt:lpstr>Arial</vt:lpstr>
      <vt:lpstr>Calibri</vt:lpstr>
      <vt:lpstr>Century Gothic</vt:lpstr>
      <vt:lpstr>Calibri Light</vt:lpstr>
      <vt:lpstr>Benutzerdefiniertes Design</vt:lpstr>
      <vt:lpstr>1_Benutzerdefiniertes Design</vt:lpstr>
      <vt:lpstr>2_Benutzerdefiniertes Design</vt:lpstr>
      <vt:lpstr>3_Benutzerdefiniertes Design</vt:lpstr>
      <vt:lpstr>2_Office Theme</vt:lpstr>
      <vt:lpstr>3_Office Theme</vt:lpstr>
      <vt:lpstr>Benutzerdefiniertes Design</vt:lpstr>
      <vt:lpstr>1_Benutzerdefiniertes Design</vt:lpstr>
      <vt:lpstr>1_Benutzerdefiniertes Design</vt:lpstr>
      <vt:lpstr>1_Benutzerdefiniertes Design</vt:lpstr>
      <vt:lpstr>1_Benutzerdefiniertes Design</vt:lpstr>
      <vt:lpstr>1_Benutzerdefiniertes Design</vt:lpstr>
      <vt:lpstr>1_Benutzerdefiniertes Design</vt:lpstr>
      <vt:lpstr>1_Benutzerdefiniertes Design</vt:lpstr>
      <vt:lpstr>1_Benutzerdefiniertes Design</vt:lpstr>
      <vt:lpstr>1_Benutzerdefiniertes Design</vt:lpstr>
      <vt:lpstr>1_Benutzerdefiniertes Design</vt:lpstr>
      <vt:lpstr>1_Benutzerdefiniertes Design</vt:lpstr>
      <vt:lpstr>1_Benutzerdefiniertes Design</vt:lpstr>
      <vt:lpstr>1_Benutzerdefiniertes Design</vt:lpstr>
      <vt:lpstr>1_Benutzerdefiniertes Design</vt:lpstr>
      <vt:lpstr>1_Benutzerdefiniertes Design</vt:lpstr>
      <vt:lpstr>1_Benutzerdefiniertes Design</vt:lpstr>
      <vt:lpstr>2_Benutzerdefiniertes Design</vt:lpstr>
      <vt:lpstr>2_Benutzerdefiniertes Design</vt:lpstr>
      <vt:lpstr>2_Benutzerdefiniertes Design</vt:lpstr>
      <vt:lpstr>2_Benutzerdefiniertes Design</vt:lpstr>
      <vt:lpstr>2_Benutzerdefiniertes Design</vt:lpstr>
      <vt:lpstr>2_Benutzerdefiniertes Design</vt:lpstr>
      <vt:lpstr>2_Benutzerdefiniertes Design</vt:lpstr>
      <vt:lpstr>2_Benutzerdefiniertes Design</vt:lpstr>
      <vt:lpstr>2_Benutzerdefiniertes Design</vt:lpstr>
      <vt:lpstr>2_Benutzerdefiniertes Design</vt:lpstr>
      <vt:lpstr>2_Benutzerdefiniertes Design</vt:lpstr>
      <vt:lpstr>2_Benutzerdefiniertes Design</vt:lpstr>
      <vt:lpstr>2_Benutzerdefiniertes Design</vt:lpstr>
      <vt:lpstr>2_Benutzerdefiniertes Design</vt:lpstr>
      <vt:lpstr>2_Benutzerdefiniertes Design</vt:lpstr>
      <vt:lpstr>2_Benutzerdefiniertes Design</vt:lpstr>
      <vt:lpstr>3_Benutzerdefiniertes Design</vt:lpstr>
      <vt:lpstr>3_Benutzerdefiniertes Design</vt:lpstr>
      <vt:lpstr>3_Benutzerdefiniertes Design</vt:lpstr>
      <vt:lpstr>3_Benutzerdefiniertes Design</vt:lpstr>
      <vt:lpstr>3_Benutzerdefiniertes Design</vt:lpstr>
      <vt:lpstr>3_Benutzerdefiniertes Design</vt:lpstr>
      <vt:lpstr>3_Benutzerdefiniertes Design</vt:lpstr>
      <vt:lpstr>3_Benutzerdefiniertes Design</vt:lpstr>
      <vt:lpstr>3_Benutzerdefiniertes Design</vt:lpstr>
      <vt:lpstr>3_Benutzerdefiniertes Design</vt:lpstr>
      <vt:lpstr>3_Benutzerdefiniertes Design</vt:lpstr>
      <vt:lpstr>3_Benutzerdefiniertes Design</vt:lpstr>
      <vt:lpstr>3_Benutzerdefiniertes Design</vt:lpstr>
      <vt:lpstr>3_Benutzerdefiniertes Design</vt:lpstr>
      <vt:lpstr>3_Benutzerdefiniertes Design</vt:lpstr>
      <vt:lpstr>3_Benutzerdefiniertes Design</vt:lpstr>
      <vt:lpstr>2_Office Theme</vt:lpstr>
      <vt:lpstr>2_Office Theme</vt:lpstr>
      <vt:lpstr>2_Office Theme</vt:lpstr>
      <vt:lpstr>2_Office Theme</vt:lpstr>
      <vt:lpstr>2_Office Theme</vt:lpstr>
      <vt:lpstr>2_Office Theme</vt:lpstr>
      <vt:lpstr>2_Office Theme</vt:lpstr>
      <vt:lpstr>2_Office Theme</vt:lpstr>
      <vt:lpstr>2_Office Theme</vt:lpstr>
      <vt:lpstr>2_Office Theme</vt:lpstr>
      <vt:lpstr>3_Office Theme</vt:lpstr>
      <vt:lpstr>3_Office Theme</vt:lpstr>
      <vt:lpstr>3_Office Theme</vt:lpstr>
      <vt:lpstr>3_Office Theme</vt:lpstr>
      <vt:lpstr>3_Office Theme</vt:lpstr>
      <vt:lpstr>3_Office Theme</vt:lpstr>
      <vt:lpstr>3_Office Theme</vt:lpstr>
      <vt:lpstr>3_Office Theme</vt:lpstr>
      <vt:lpstr>3_Office Theme</vt:lpstr>
      <vt:lpstr>3_Office Theme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Samuel Vieider</dc:creator>
  <cp:lastModifiedBy>Johanna Woerndle</cp:lastModifiedBy>
  <cp:revision>545</cp:revision>
  <cp:lastPrinted>2015-07-19T12:14:00Z</cp:lastPrinted>
  <dcterms:created xsi:type="dcterms:W3CDTF">2015-06-12T06:51:44Z</dcterms:created>
  <dcterms:modified xsi:type="dcterms:W3CDTF">2016-06-28T09:25:49Z</dcterms:modified>
</cp:coreProperties>
</file>