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4" d="100"/>
          <a:sy n="104" d="100"/>
        </p:scale>
        <p:origin x="-90"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20C6C7A-FDB3-49D6-86AF-5181DF1EAE0E}" type="datetimeFigureOut">
              <a:rPr lang="it-IT" smtClean="0"/>
              <a:t>23/05/2017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3B7C93-AEA3-4B09-A9AF-59295D650191}" type="slidenum">
              <a:rPr lang="it-IT" smtClean="0"/>
              <a:t>‹N›</a:t>
            </a:fld>
            <a:endParaRPr lang="it-IT"/>
          </a:p>
        </p:txBody>
      </p:sp>
    </p:spTree>
    <p:extLst>
      <p:ext uri="{BB962C8B-B14F-4D97-AF65-F5344CB8AC3E}">
        <p14:creationId xmlns:p14="http://schemas.microsoft.com/office/powerpoint/2010/main" val="2839153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20C6C7A-FDB3-49D6-86AF-5181DF1EAE0E}" type="datetimeFigureOut">
              <a:rPr lang="it-IT" smtClean="0"/>
              <a:t>23/05/2017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3B7C93-AEA3-4B09-A9AF-59295D650191}" type="slidenum">
              <a:rPr lang="it-IT" smtClean="0"/>
              <a:t>‹N›</a:t>
            </a:fld>
            <a:endParaRPr lang="it-IT"/>
          </a:p>
        </p:txBody>
      </p:sp>
    </p:spTree>
    <p:extLst>
      <p:ext uri="{BB962C8B-B14F-4D97-AF65-F5344CB8AC3E}">
        <p14:creationId xmlns:p14="http://schemas.microsoft.com/office/powerpoint/2010/main" val="281446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20C6C7A-FDB3-49D6-86AF-5181DF1EAE0E}" type="datetimeFigureOut">
              <a:rPr lang="it-IT" smtClean="0"/>
              <a:t>23/05/2017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3B7C93-AEA3-4B09-A9AF-59295D650191}" type="slidenum">
              <a:rPr lang="it-IT" smtClean="0"/>
              <a:t>‹N›</a:t>
            </a:fld>
            <a:endParaRPr lang="it-IT"/>
          </a:p>
        </p:txBody>
      </p:sp>
    </p:spTree>
    <p:extLst>
      <p:ext uri="{BB962C8B-B14F-4D97-AF65-F5344CB8AC3E}">
        <p14:creationId xmlns:p14="http://schemas.microsoft.com/office/powerpoint/2010/main" val="115319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20C6C7A-FDB3-49D6-86AF-5181DF1EAE0E}" type="datetimeFigureOut">
              <a:rPr lang="it-IT" smtClean="0"/>
              <a:t>23/05/2017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3B7C93-AEA3-4B09-A9AF-59295D650191}" type="slidenum">
              <a:rPr lang="it-IT" smtClean="0"/>
              <a:t>‹N›</a:t>
            </a:fld>
            <a:endParaRPr lang="it-IT"/>
          </a:p>
        </p:txBody>
      </p:sp>
    </p:spTree>
    <p:extLst>
      <p:ext uri="{BB962C8B-B14F-4D97-AF65-F5344CB8AC3E}">
        <p14:creationId xmlns:p14="http://schemas.microsoft.com/office/powerpoint/2010/main" val="1937385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20C6C7A-FDB3-49D6-86AF-5181DF1EAE0E}" type="datetimeFigureOut">
              <a:rPr lang="it-IT" smtClean="0"/>
              <a:t>23/05/2017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3B7C93-AEA3-4B09-A9AF-59295D650191}" type="slidenum">
              <a:rPr lang="it-IT" smtClean="0"/>
              <a:t>‹N›</a:t>
            </a:fld>
            <a:endParaRPr lang="it-IT"/>
          </a:p>
        </p:txBody>
      </p:sp>
    </p:spTree>
    <p:extLst>
      <p:ext uri="{BB962C8B-B14F-4D97-AF65-F5344CB8AC3E}">
        <p14:creationId xmlns:p14="http://schemas.microsoft.com/office/powerpoint/2010/main" val="83926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20C6C7A-FDB3-49D6-86AF-5181DF1EAE0E}" type="datetimeFigureOut">
              <a:rPr lang="it-IT" smtClean="0"/>
              <a:t>23/05/2017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3B7C93-AEA3-4B09-A9AF-59295D650191}" type="slidenum">
              <a:rPr lang="it-IT" smtClean="0"/>
              <a:t>‹N›</a:t>
            </a:fld>
            <a:endParaRPr lang="it-IT"/>
          </a:p>
        </p:txBody>
      </p:sp>
    </p:spTree>
    <p:extLst>
      <p:ext uri="{BB962C8B-B14F-4D97-AF65-F5344CB8AC3E}">
        <p14:creationId xmlns:p14="http://schemas.microsoft.com/office/powerpoint/2010/main" val="10960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20C6C7A-FDB3-49D6-86AF-5181DF1EAE0E}" type="datetimeFigureOut">
              <a:rPr lang="it-IT" smtClean="0"/>
              <a:t>23/05/2017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43B7C93-AEA3-4B09-A9AF-59295D650191}" type="slidenum">
              <a:rPr lang="it-IT" smtClean="0"/>
              <a:t>‹N›</a:t>
            </a:fld>
            <a:endParaRPr lang="it-IT"/>
          </a:p>
        </p:txBody>
      </p:sp>
    </p:spTree>
    <p:extLst>
      <p:ext uri="{BB962C8B-B14F-4D97-AF65-F5344CB8AC3E}">
        <p14:creationId xmlns:p14="http://schemas.microsoft.com/office/powerpoint/2010/main" val="349982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20C6C7A-FDB3-49D6-86AF-5181DF1EAE0E}" type="datetimeFigureOut">
              <a:rPr lang="it-IT" smtClean="0"/>
              <a:t>23/05/2017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43B7C93-AEA3-4B09-A9AF-59295D650191}" type="slidenum">
              <a:rPr lang="it-IT" smtClean="0"/>
              <a:t>‹N›</a:t>
            </a:fld>
            <a:endParaRPr lang="it-IT"/>
          </a:p>
        </p:txBody>
      </p:sp>
    </p:spTree>
    <p:extLst>
      <p:ext uri="{BB962C8B-B14F-4D97-AF65-F5344CB8AC3E}">
        <p14:creationId xmlns:p14="http://schemas.microsoft.com/office/powerpoint/2010/main" val="3392025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20C6C7A-FDB3-49D6-86AF-5181DF1EAE0E}" type="datetimeFigureOut">
              <a:rPr lang="it-IT" smtClean="0"/>
              <a:t>23/05/2017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43B7C93-AEA3-4B09-A9AF-59295D650191}" type="slidenum">
              <a:rPr lang="it-IT" smtClean="0"/>
              <a:t>‹N›</a:t>
            </a:fld>
            <a:endParaRPr lang="it-IT"/>
          </a:p>
        </p:txBody>
      </p:sp>
    </p:spTree>
    <p:extLst>
      <p:ext uri="{BB962C8B-B14F-4D97-AF65-F5344CB8AC3E}">
        <p14:creationId xmlns:p14="http://schemas.microsoft.com/office/powerpoint/2010/main" val="344917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20C6C7A-FDB3-49D6-86AF-5181DF1EAE0E}" type="datetimeFigureOut">
              <a:rPr lang="it-IT" smtClean="0"/>
              <a:t>23/05/2017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3B7C93-AEA3-4B09-A9AF-59295D650191}" type="slidenum">
              <a:rPr lang="it-IT" smtClean="0"/>
              <a:t>‹N›</a:t>
            </a:fld>
            <a:endParaRPr lang="it-IT"/>
          </a:p>
        </p:txBody>
      </p:sp>
    </p:spTree>
    <p:extLst>
      <p:ext uri="{BB962C8B-B14F-4D97-AF65-F5344CB8AC3E}">
        <p14:creationId xmlns:p14="http://schemas.microsoft.com/office/powerpoint/2010/main" val="185943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20C6C7A-FDB3-49D6-86AF-5181DF1EAE0E}" type="datetimeFigureOut">
              <a:rPr lang="it-IT" smtClean="0"/>
              <a:t>23/05/2017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3B7C93-AEA3-4B09-A9AF-59295D650191}" type="slidenum">
              <a:rPr lang="it-IT" smtClean="0"/>
              <a:t>‹N›</a:t>
            </a:fld>
            <a:endParaRPr lang="it-IT"/>
          </a:p>
        </p:txBody>
      </p:sp>
    </p:spTree>
    <p:extLst>
      <p:ext uri="{BB962C8B-B14F-4D97-AF65-F5344CB8AC3E}">
        <p14:creationId xmlns:p14="http://schemas.microsoft.com/office/powerpoint/2010/main" val="2892835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C6C7A-FDB3-49D6-86AF-5181DF1EAE0E}" type="datetimeFigureOut">
              <a:rPr lang="it-IT" smtClean="0"/>
              <a:t>23/05/2017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B7C93-AEA3-4B09-A9AF-59295D650191}" type="slidenum">
              <a:rPr lang="it-IT" smtClean="0"/>
              <a:t>‹N›</a:t>
            </a:fld>
            <a:endParaRPr lang="it-IT"/>
          </a:p>
        </p:txBody>
      </p:sp>
    </p:spTree>
    <p:extLst>
      <p:ext uri="{BB962C8B-B14F-4D97-AF65-F5344CB8AC3E}">
        <p14:creationId xmlns:p14="http://schemas.microsoft.com/office/powerpoint/2010/main" val="244189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sfide possibili delle imprese cooperative</a:t>
            </a:r>
            <a:endParaRPr lang="it-IT" dirty="0"/>
          </a:p>
        </p:txBody>
      </p:sp>
      <p:sp>
        <p:nvSpPr>
          <p:cNvPr id="3" name="Sottotitolo 2"/>
          <p:cNvSpPr>
            <a:spLocks noGrp="1"/>
          </p:cNvSpPr>
          <p:nvPr>
            <p:ph type="subTitle" idx="1"/>
          </p:nvPr>
        </p:nvSpPr>
        <p:spPr/>
        <p:txBody>
          <a:bodyPr/>
          <a:lstStyle/>
          <a:p>
            <a:r>
              <a:rPr lang="it-IT" dirty="0" smtClean="0"/>
              <a:t>Vera Zamagni</a:t>
            </a:r>
            <a:endParaRPr lang="it-IT" dirty="0"/>
          </a:p>
        </p:txBody>
      </p:sp>
    </p:spTree>
    <p:extLst>
      <p:ext uri="{BB962C8B-B14F-4D97-AF65-F5344CB8AC3E}">
        <p14:creationId xmlns:p14="http://schemas.microsoft.com/office/powerpoint/2010/main" val="215489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rot="10800000" flipV="1">
            <a:off x="1288112" y="480651"/>
            <a:ext cx="9231464" cy="5632311"/>
          </a:xfrm>
          <a:prstGeom prst="rect">
            <a:avLst/>
          </a:prstGeom>
          <a:noFill/>
        </p:spPr>
        <p:txBody>
          <a:bodyPr wrap="square" rtlCol="0">
            <a:spAutoFit/>
          </a:bodyPr>
          <a:lstStyle/>
          <a:p>
            <a:pPr marL="285750" lvl="0" indent="-285750">
              <a:buFontTx/>
              <a:buChar char="-"/>
            </a:pPr>
            <a:r>
              <a:rPr lang="it-IT" sz="2000" dirty="0">
                <a:solidFill>
                  <a:prstClr val="black"/>
                </a:solidFill>
                <a:latin typeface="Times New Roman" panose="02020603050405020304" pitchFamily="18" charset="0"/>
                <a:cs typeface="Times New Roman" panose="02020603050405020304" pitchFamily="18" charset="0"/>
              </a:rPr>
              <a:t>Il motore del progresso economico è l’impresa che agisce all’interno di un mercato che è un’istituzione.</a:t>
            </a:r>
          </a:p>
          <a:p>
            <a:pPr marL="285750" lvl="0" indent="-285750">
              <a:buFontTx/>
              <a:buChar char="-"/>
            </a:pPr>
            <a:endParaRPr lang="it-IT" sz="2000" dirty="0">
              <a:solidFill>
                <a:prstClr val="black"/>
              </a:solidFill>
              <a:latin typeface="Times New Roman" panose="02020603050405020304" pitchFamily="18" charset="0"/>
              <a:cs typeface="Times New Roman" panose="02020603050405020304" pitchFamily="18" charset="0"/>
            </a:endParaRPr>
          </a:p>
          <a:p>
            <a:pPr marL="285750" lvl="0" indent="-285750">
              <a:buFontTx/>
              <a:buChar char="-"/>
            </a:pPr>
            <a:r>
              <a:rPr lang="it-IT" sz="2000" dirty="0">
                <a:solidFill>
                  <a:prstClr val="black"/>
                </a:solidFill>
                <a:latin typeface="Times New Roman" panose="02020603050405020304" pitchFamily="18" charset="0"/>
                <a:cs typeface="Times New Roman" panose="02020603050405020304" pitchFamily="18" charset="0"/>
              </a:rPr>
              <a:t>Il complesso delle imprese formano un gigantesco sistema </a:t>
            </a:r>
            <a:r>
              <a:rPr lang="it-IT" sz="2000" dirty="0" smtClean="0">
                <a:solidFill>
                  <a:prstClr val="black"/>
                </a:solidFill>
                <a:latin typeface="Times New Roman" panose="02020603050405020304" pitchFamily="18" charset="0"/>
                <a:cs typeface="Times New Roman" panose="02020603050405020304" pitchFamily="18" charset="0"/>
              </a:rPr>
              <a:t>«integrato», </a:t>
            </a:r>
            <a:r>
              <a:rPr lang="it-IT" sz="2000" dirty="0">
                <a:solidFill>
                  <a:prstClr val="black"/>
                </a:solidFill>
                <a:latin typeface="Times New Roman" panose="02020603050405020304" pitchFamily="18" charset="0"/>
                <a:cs typeface="Times New Roman" panose="02020603050405020304" pitchFamily="18" charset="0"/>
              </a:rPr>
              <a:t>che è tanto più potente quanto più risponde ai principi di giustizia distributiva e cooperazione. </a:t>
            </a:r>
          </a:p>
          <a:p>
            <a:pPr marL="285750" lvl="0" indent="-285750">
              <a:buFontTx/>
              <a:buChar char="-"/>
            </a:pPr>
            <a:endParaRPr lang="it-IT" sz="2000" dirty="0">
              <a:solidFill>
                <a:prstClr val="black"/>
              </a:solidFill>
              <a:latin typeface="Times New Roman" panose="02020603050405020304" pitchFamily="18" charset="0"/>
              <a:cs typeface="Times New Roman" panose="02020603050405020304" pitchFamily="18" charset="0"/>
            </a:endParaRPr>
          </a:p>
          <a:p>
            <a:pPr marL="285750" lvl="0" indent="-285750">
              <a:buFontTx/>
              <a:buChar char="-"/>
            </a:pPr>
            <a:r>
              <a:rPr lang="it-IT" sz="2000" dirty="0">
                <a:solidFill>
                  <a:prstClr val="black"/>
                </a:solidFill>
                <a:latin typeface="Times New Roman" panose="02020603050405020304" pitchFamily="18" charset="0"/>
                <a:cs typeface="Times New Roman" panose="02020603050405020304" pitchFamily="18" charset="0"/>
              </a:rPr>
              <a:t>Il comportamento egoistico ed auto-interessato ha un ruolo da svolgere – garantire la sopravvivenza degli individui – ma il di più rispetto alla sopravvivenza viene da altri comportamenti basati su libertà, giustizia e fraternità/solidarietà. </a:t>
            </a:r>
            <a:r>
              <a:rPr lang="it-IT" sz="2000" dirty="0" smtClean="0">
                <a:solidFill>
                  <a:prstClr val="black"/>
                </a:solidFill>
                <a:latin typeface="Times New Roman" panose="02020603050405020304" pitchFamily="18" charset="0"/>
                <a:cs typeface="Times New Roman" panose="02020603050405020304" pitchFamily="18" charset="0"/>
              </a:rPr>
              <a:t>Differenza col mondo animale: il </a:t>
            </a:r>
            <a:r>
              <a:rPr lang="it-IT" sz="2000" dirty="0">
                <a:solidFill>
                  <a:prstClr val="black"/>
                </a:solidFill>
                <a:latin typeface="Times New Roman" panose="02020603050405020304" pitchFamily="18" charset="0"/>
                <a:cs typeface="Times New Roman" panose="02020603050405020304" pitchFamily="18" charset="0"/>
              </a:rPr>
              <a:t>bene comune (Tomasello).</a:t>
            </a:r>
          </a:p>
          <a:p>
            <a:pPr marL="285750" lvl="0" indent="-285750">
              <a:buFontTx/>
              <a:buChar char="-"/>
            </a:pPr>
            <a:endParaRPr lang="it-IT" sz="2000" dirty="0">
              <a:solidFill>
                <a:prstClr val="black"/>
              </a:solidFill>
              <a:latin typeface="Times New Roman" panose="02020603050405020304" pitchFamily="18" charset="0"/>
              <a:cs typeface="Times New Roman" panose="02020603050405020304" pitchFamily="18" charset="0"/>
            </a:endParaRPr>
          </a:p>
          <a:p>
            <a:pPr marL="285750" lvl="0" indent="-285750">
              <a:buFontTx/>
              <a:buChar char="-"/>
            </a:pPr>
            <a:r>
              <a:rPr lang="it-IT" sz="2000" dirty="0">
                <a:solidFill>
                  <a:prstClr val="black"/>
                </a:solidFill>
                <a:latin typeface="Times New Roman" panose="02020603050405020304" pitchFamily="18" charset="0"/>
                <a:cs typeface="Times New Roman" panose="02020603050405020304" pitchFamily="18" charset="0"/>
              </a:rPr>
              <a:t>Fino a quando il sistema presenta aspetti prevalenti di libertà, giustizia e fraternità, si possono tollerare comportamenti egoistici senza distruggere il sistema che, semplicemente, funzionerà meno bene di quello che potrebbe.</a:t>
            </a:r>
          </a:p>
          <a:p>
            <a:pPr marL="285750" lvl="0" indent="-285750">
              <a:buFontTx/>
              <a:buChar char="-"/>
            </a:pPr>
            <a:endParaRPr lang="it-IT" sz="2000" dirty="0">
              <a:solidFill>
                <a:prstClr val="black"/>
              </a:solidFill>
              <a:latin typeface="Times New Roman" panose="02020603050405020304" pitchFamily="18" charset="0"/>
              <a:cs typeface="Times New Roman" panose="02020603050405020304" pitchFamily="18" charset="0"/>
            </a:endParaRPr>
          </a:p>
          <a:p>
            <a:pPr marL="285750" lvl="0" indent="-285750">
              <a:buFontTx/>
              <a:buChar char="-"/>
            </a:pPr>
            <a:r>
              <a:rPr lang="it-IT" sz="2000" dirty="0">
                <a:solidFill>
                  <a:prstClr val="black"/>
                </a:solidFill>
                <a:latin typeface="Times New Roman" panose="02020603050405020304" pitchFamily="18" charset="0"/>
                <a:cs typeface="Times New Roman" panose="02020603050405020304" pitchFamily="18" charset="0"/>
              </a:rPr>
              <a:t>Ma quando la soglia critica dell’eccesso di comportamenti egoistici viene superata, il sistema si </a:t>
            </a:r>
            <a:r>
              <a:rPr lang="it-IT" sz="2000" dirty="0" smtClean="0">
                <a:solidFill>
                  <a:prstClr val="black"/>
                </a:solidFill>
                <a:latin typeface="Times New Roman" panose="02020603050405020304" pitchFamily="18" charset="0"/>
                <a:cs typeface="Times New Roman" panose="02020603050405020304" pitchFamily="18" charset="0"/>
              </a:rPr>
              <a:t>autodistrugge come sta succedendo oggi. </a:t>
            </a:r>
            <a:endParaRPr lang="it-IT" sz="2000" dirty="0">
              <a:solidFill>
                <a:prstClr val="black"/>
              </a:solidFill>
              <a:latin typeface="Times New Roman" panose="02020603050405020304" pitchFamily="18" charset="0"/>
              <a:cs typeface="Times New Roman" panose="02020603050405020304" pitchFamily="18" charset="0"/>
            </a:endParaRPr>
          </a:p>
          <a:p>
            <a:pPr lvl="0"/>
            <a:endParaRPr lang="it-IT" sz="2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648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733383" y="818983"/>
            <a:ext cx="9136049" cy="5262979"/>
          </a:xfrm>
          <a:prstGeom prst="rect">
            <a:avLst/>
          </a:prstGeom>
        </p:spPr>
        <p:txBody>
          <a:bodyPr wrap="square">
            <a:spAutoFit/>
          </a:bodyPr>
          <a:lstStyle/>
          <a:p>
            <a:pPr marL="285750" lvl="0" indent="-285750">
              <a:buFontTx/>
              <a:buChar char="-"/>
            </a:pPr>
            <a:r>
              <a:rPr lang="it-IT" sz="2000" dirty="0">
                <a:solidFill>
                  <a:prstClr val="black"/>
                </a:solidFill>
                <a:latin typeface="Times New Roman" panose="02020603050405020304" pitchFamily="18" charset="0"/>
                <a:cs typeface="Times New Roman" panose="02020603050405020304" pitchFamily="18" charset="0"/>
              </a:rPr>
              <a:t>Passiamo dunque in </a:t>
            </a:r>
            <a:r>
              <a:rPr lang="it-IT" sz="2000" dirty="0" smtClean="0">
                <a:solidFill>
                  <a:prstClr val="black"/>
                </a:solidFill>
                <a:latin typeface="Times New Roman" panose="02020603050405020304" pitchFamily="18" charset="0"/>
                <a:cs typeface="Times New Roman" panose="02020603050405020304" pitchFamily="18" charset="0"/>
              </a:rPr>
              <a:t>rassegna i problemi preoccupanti del modello di impresa dominante, per poi approfondire ruolo </a:t>
            </a:r>
            <a:r>
              <a:rPr lang="it-IT" sz="2000" dirty="0">
                <a:solidFill>
                  <a:prstClr val="black"/>
                </a:solidFill>
                <a:latin typeface="Times New Roman" panose="02020603050405020304" pitchFamily="18" charset="0"/>
                <a:cs typeface="Times New Roman" panose="02020603050405020304" pitchFamily="18" charset="0"/>
              </a:rPr>
              <a:t>che può svolgere l’impresa cooperativa e la cultura cooperativa all’interno del mondo delle </a:t>
            </a:r>
            <a:r>
              <a:rPr lang="it-IT" sz="2000" dirty="0" smtClean="0">
                <a:solidFill>
                  <a:prstClr val="black"/>
                </a:solidFill>
                <a:latin typeface="Times New Roman" panose="02020603050405020304" pitchFamily="18" charset="0"/>
                <a:cs typeface="Times New Roman" panose="02020603050405020304" pitchFamily="18" charset="0"/>
              </a:rPr>
              <a:t>imprese.</a:t>
            </a:r>
          </a:p>
          <a:p>
            <a:pPr marL="285750" lvl="0" indent="-285750">
              <a:buFontTx/>
              <a:buChar char="-"/>
            </a:pPr>
            <a:endParaRPr lang="it-IT" sz="2000" dirty="0" smtClean="0">
              <a:solidFill>
                <a:prstClr val="black"/>
              </a:solidFill>
              <a:latin typeface="Times New Roman" panose="02020603050405020304" pitchFamily="18" charset="0"/>
              <a:cs typeface="Times New Roman" panose="02020603050405020304" pitchFamily="18" charset="0"/>
            </a:endParaRPr>
          </a:p>
          <a:p>
            <a:pPr marL="285750" lvl="0" indent="-285750">
              <a:buFontTx/>
              <a:buChar char="-"/>
            </a:pPr>
            <a:r>
              <a:rPr lang="it-IT" sz="2000" dirty="0" smtClean="0">
                <a:solidFill>
                  <a:prstClr val="black"/>
                </a:solidFill>
                <a:latin typeface="Times New Roman" panose="02020603050405020304" pitchFamily="18" charset="0"/>
                <a:cs typeface="Times New Roman" panose="02020603050405020304" pitchFamily="18" charset="0"/>
              </a:rPr>
              <a:t>Nella forma capitalistica d’impresa, </a:t>
            </a:r>
            <a:r>
              <a:rPr lang="it-IT" sz="2000" dirty="0">
                <a:latin typeface="Times New Roman" panose="02020603050405020304" pitchFamily="18" charset="0"/>
                <a:cs typeface="Times New Roman" panose="02020603050405020304" pitchFamily="18" charset="0"/>
              </a:rPr>
              <a:t>i</a:t>
            </a:r>
            <a:r>
              <a:rPr lang="it-IT" sz="2000" dirty="0" smtClean="0">
                <a:latin typeface="Times New Roman" panose="02020603050405020304" pitchFamily="18" charset="0"/>
                <a:cs typeface="Times New Roman" panose="02020603050405020304" pitchFamily="18" charset="0"/>
              </a:rPr>
              <a:t>l capitale è considerato più strategico del lavoro nel corso dell’industrializzazione, ragion per cui gli viene conferito l’intero sovrappiù (con l’obiettivo di massimizzarlo) e la </a:t>
            </a:r>
            <a:r>
              <a:rPr lang="it-IT" sz="2000" dirty="0" err="1" smtClean="0">
                <a:latin typeface="Times New Roman" panose="02020603050405020304" pitchFamily="18" charset="0"/>
                <a:cs typeface="Times New Roman" panose="02020603050405020304" pitchFamily="18" charset="0"/>
              </a:rPr>
              <a:t>governance</a:t>
            </a:r>
            <a:endParaRPr lang="it-IT" sz="2000" dirty="0" smtClean="0">
              <a:latin typeface="Times New Roman" panose="02020603050405020304" pitchFamily="18" charset="0"/>
              <a:cs typeface="Times New Roman" panose="02020603050405020304" pitchFamily="18" charset="0"/>
            </a:endParaRPr>
          </a:p>
          <a:p>
            <a:pPr marL="285750" lvl="0" indent="-285750">
              <a:buFontTx/>
              <a:buChar char="-"/>
            </a:pPr>
            <a:endParaRPr lang="it-IT" sz="2000" dirty="0" smtClean="0">
              <a:latin typeface="Times New Roman" panose="02020603050405020304" pitchFamily="18" charset="0"/>
              <a:cs typeface="Times New Roman" panose="02020603050405020304" pitchFamily="18" charset="0"/>
            </a:endParaRPr>
          </a:p>
          <a:p>
            <a:pPr marL="285750" lvl="0" indent="-285750">
              <a:buFontTx/>
              <a:buChar char="-"/>
            </a:pPr>
            <a:r>
              <a:rPr lang="it-IT" sz="2000" dirty="0" smtClean="0">
                <a:latin typeface="Times New Roman" panose="02020603050405020304" pitchFamily="18" charset="0"/>
                <a:cs typeface="Times New Roman" panose="02020603050405020304" pitchFamily="18" charset="0"/>
              </a:rPr>
              <a:t>Le grandi imprese perdono il legame storico tra capitale e lavoro (presente nel laboratorio familiare) e prevale l’</a:t>
            </a:r>
            <a:r>
              <a:rPr lang="it-IT" sz="2000" i="1" dirty="0" smtClean="0">
                <a:latin typeface="Times New Roman" panose="02020603050405020304" pitchFamily="18" charset="0"/>
                <a:cs typeface="Times New Roman" panose="02020603050405020304" pitchFamily="18" charset="0"/>
              </a:rPr>
              <a:t>homo </a:t>
            </a:r>
            <a:r>
              <a:rPr lang="it-IT" sz="2000" i="1" dirty="0" err="1" smtClean="0">
                <a:latin typeface="Times New Roman" panose="02020603050405020304" pitchFamily="18" charset="0"/>
                <a:cs typeface="Times New Roman" panose="02020603050405020304" pitchFamily="18" charset="0"/>
              </a:rPr>
              <a:t>oeconomicus</a:t>
            </a:r>
            <a:r>
              <a:rPr lang="it-IT" sz="2000" i="1" dirty="0" smtClean="0">
                <a:latin typeface="Times New Roman" panose="02020603050405020304" pitchFamily="18" charset="0"/>
                <a:cs typeface="Times New Roman" panose="02020603050405020304" pitchFamily="18" charset="0"/>
              </a:rPr>
              <a:t>, </a:t>
            </a:r>
            <a:r>
              <a:rPr lang="it-IT" sz="2000" dirty="0" smtClean="0">
                <a:latin typeface="Times New Roman" panose="02020603050405020304" pitchFamily="18" charset="0"/>
                <a:cs typeface="Times New Roman" panose="02020603050405020304" pitchFamily="18" charset="0"/>
              </a:rPr>
              <a:t> volto alla massimizzazione del profitto per gli azionisti</a:t>
            </a:r>
          </a:p>
          <a:p>
            <a:pPr lvl="0"/>
            <a:endParaRPr lang="it-IT" sz="2000" dirty="0" smtClean="0">
              <a:latin typeface="Times New Roman" panose="02020603050405020304" pitchFamily="18" charset="0"/>
              <a:cs typeface="Times New Roman" panose="02020603050405020304" pitchFamily="18" charset="0"/>
            </a:endParaRPr>
          </a:p>
          <a:p>
            <a:pPr marL="285750" lvl="0" indent="-285750">
              <a:buFontTx/>
              <a:buChar char="-"/>
            </a:pPr>
            <a:r>
              <a:rPr lang="it-IT" sz="2000" dirty="0" smtClean="0">
                <a:latin typeface="Times New Roman" panose="02020603050405020304" pitchFamily="18" charset="0"/>
                <a:cs typeface="Times New Roman" panose="02020603050405020304" pitchFamily="18" charset="0"/>
              </a:rPr>
              <a:t>Il lavoro accetta di diventare “dipendente” (non senza proteste) a causa della larga domanda di lavoro delle imprese capitalistiche (sicurezza del lavoro), ma tende allo </a:t>
            </a:r>
            <a:r>
              <a:rPr lang="it-IT" sz="2000" i="1" dirty="0" err="1" smtClean="0">
                <a:latin typeface="Times New Roman" panose="02020603050405020304" pitchFamily="18" charset="0"/>
                <a:cs typeface="Times New Roman" panose="02020603050405020304" pitchFamily="18" charset="0"/>
              </a:rPr>
              <a:t>shirking</a:t>
            </a:r>
            <a:r>
              <a:rPr lang="it-IT" sz="2000" dirty="0" smtClean="0">
                <a:latin typeface="Times New Roman" panose="02020603050405020304" pitchFamily="18" charset="0"/>
                <a:cs typeface="Times New Roman" panose="02020603050405020304" pitchFamily="18" charset="0"/>
              </a:rPr>
              <a:t>, affrontato con la catena di montaggio</a:t>
            </a:r>
          </a:p>
          <a:p>
            <a:pPr marL="285750" lvl="0" indent="-285750">
              <a:buFontTx/>
              <a:buChar char="-"/>
            </a:pPr>
            <a:endParaRPr lang="it-IT" dirty="0" smtClean="0">
              <a:solidFill>
                <a:prstClr val="black"/>
              </a:solidFill>
              <a:latin typeface="Times New Roman" panose="02020603050405020304" pitchFamily="18" charset="0"/>
              <a:cs typeface="Times New Roman" panose="02020603050405020304" pitchFamily="18" charset="0"/>
            </a:endParaRPr>
          </a:p>
          <a:p>
            <a:pPr marL="285750" lvl="0" indent="-285750">
              <a:buFontTx/>
              <a:buChar char="-"/>
            </a:pPr>
            <a:endParaRPr lang="it-IT"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815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09817" y="683814"/>
            <a:ext cx="10710406" cy="5940088"/>
          </a:xfrm>
          <a:prstGeom prst="rect">
            <a:avLst/>
          </a:prstGeom>
          <a:noFill/>
        </p:spPr>
        <p:txBody>
          <a:bodyPr wrap="square" rtlCol="0">
            <a:spAutoFit/>
          </a:bodyPr>
          <a:lstStyle/>
          <a:p>
            <a:r>
              <a:rPr lang="it-IT" sz="2000" b="1" dirty="0" smtClean="0">
                <a:latin typeface="Times New Roman" panose="02020603050405020304" pitchFamily="18" charset="0"/>
                <a:cs typeface="Times New Roman" panose="02020603050405020304" pitchFamily="18" charset="0"/>
              </a:rPr>
              <a:t>Esternalità positive</a:t>
            </a:r>
            <a:r>
              <a:rPr lang="it-IT" sz="2000" dirty="0" smtClean="0">
                <a:latin typeface="Times New Roman" panose="02020603050405020304" pitchFamily="18" charset="0"/>
                <a:cs typeface="Times New Roman" panose="02020603050405020304" pitchFamily="18" charset="0"/>
              </a:rPr>
              <a:t>: </a:t>
            </a:r>
          </a:p>
          <a:p>
            <a:pPr>
              <a:lnSpc>
                <a:spcPct val="150000"/>
              </a:lnSpc>
            </a:pPr>
            <a:r>
              <a:rPr lang="it-IT" sz="2000" dirty="0" smtClean="0">
                <a:latin typeface="Times New Roman" panose="02020603050405020304" pitchFamily="18" charset="0"/>
                <a:cs typeface="Times New Roman" panose="02020603050405020304" pitchFamily="18" charset="0"/>
              </a:rPr>
              <a:t>1. aumento degli investimenti  (ma la finanza sta erodendo questa capacità)</a:t>
            </a:r>
          </a:p>
          <a:p>
            <a:pPr>
              <a:lnSpc>
                <a:spcPct val="150000"/>
              </a:lnSpc>
            </a:pPr>
            <a:r>
              <a:rPr lang="it-IT" sz="2000" dirty="0" smtClean="0">
                <a:latin typeface="Times New Roman" panose="02020603050405020304" pitchFamily="18" charset="0"/>
                <a:cs typeface="Times New Roman" panose="02020603050405020304" pitchFamily="18" charset="0"/>
              </a:rPr>
              <a:t>2. innovazioni tecnologiche e diversificazione </a:t>
            </a:r>
            <a:r>
              <a:rPr lang="it-IT" sz="2000" smtClean="0">
                <a:latin typeface="Times New Roman" panose="02020603050405020304" pitchFamily="18" charset="0"/>
                <a:cs typeface="Times New Roman" panose="02020603050405020304" pitchFamily="18" charset="0"/>
              </a:rPr>
              <a:t>dei consumi</a:t>
            </a:r>
            <a:endParaRPr lang="it-IT" sz="2000" dirty="0" smtClean="0">
              <a:latin typeface="Times New Roman" panose="02020603050405020304" pitchFamily="18" charset="0"/>
              <a:cs typeface="Times New Roman" panose="02020603050405020304" pitchFamily="18" charset="0"/>
            </a:endParaRPr>
          </a:p>
          <a:p>
            <a:pPr>
              <a:lnSpc>
                <a:spcPct val="150000"/>
              </a:lnSpc>
            </a:pPr>
            <a:r>
              <a:rPr lang="it-IT" sz="2000" dirty="0" smtClean="0">
                <a:latin typeface="Times New Roman" panose="02020603050405020304" pitchFamily="18" charset="0"/>
                <a:cs typeface="Times New Roman" panose="02020603050405020304" pitchFamily="18" charset="0"/>
              </a:rPr>
              <a:t>3. allargamento dell’occupazione (ma oggi la robotizzazione tende a diminuire questo beneficio)</a:t>
            </a:r>
          </a:p>
          <a:p>
            <a:pPr>
              <a:lnSpc>
                <a:spcPct val="150000"/>
              </a:lnSpc>
            </a:pPr>
            <a:r>
              <a:rPr lang="it-IT" sz="2000" dirty="0" smtClean="0">
                <a:latin typeface="Times New Roman" panose="02020603050405020304" pitchFamily="18" charset="0"/>
                <a:cs typeface="Times New Roman" panose="02020603050405020304" pitchFamily="18" charset="0"/>
              </a:rPr>
              <a:t> </a:t>
            </a:r>
          </a:p>
          <a:p>
            <a:pPr>
              <a:lnSpc>
                <a:spcPct val="150000"/>
              </a:lnSpc>
            </a:pPr>
            <a:r>
              <a:rPr lang="it-IT" sz="2000" b="1" dirty="0" smtClean="0">
                <a:latin typeface="Times New Roman" panose="02020603050405020304" pitchFamily="18" charset="0"/>
                <a:cs typeface="Times New Roman" panose="02020603050405020304" pitchFamily="18" charset="0"/>
              </a:rPr>
              <a:t>Esternalità negative</a:t>
            </a:r>
            <a:r>
              <a:rPr lang="it-IT" sz="2000" dirty="0" smtClean="0">
                <a:latin typeface="Times New Roman" panose="02020603050405020304" pitchFamily="18" charset="0"/>
                <a:cs typeface="Times New Roman" panose="02020603050405020304" pitchFamily="18" charset="0"/>
              </a:rPr>
              <a:t>:</a:t>
            </a:r>
          </a:p>
          <a:p>
            <a:pPr>
              <a:lnSpc>
                <a:spcPct val="150000"/>
              </a:lnSpc>
            </a:pPr>
            <a:r>
              <a:rPr lang="it-IT" sz="2000" dirty="0" smtClean="0">
                <a:latin typeface="Times New Roman" panose="02020603050405020304" pitchFamily="18" charset="0"/>
                <a:cs typeface="Times New Roman" panose="02020603050405020304" pitchFamily="18" charset="0"/>
              </a:rPr>
              <a:t>1. lotta di classe</a:t>
            </a:r>
          </a:p>
          <a:p>
            <a:pPr>
              <a:lnSpc>
                <a:spcPct val="150000"/>
              </a:lnSpc>
            </a:pPr>
            <a:r>
              <a:rPr lang="it-IT" sz="2000" dirty="0" smtClean="0">
                <a:latin typeface="Times New Roman" panose="02020603050405020304" pitchFamily="18" charset="0"/>
                <a:cs typeface="Times New Roman" panose="02020603050405020304" pitchFamily="18" charset="0"/>
              </a:rPr>
              <a:t>2. Diseguaglianze, un tema oggi davvero scottante</a:t>
            </a:r>
          </a:p>
          <a:p>
            <a:pPr>
              <a:lnSpc>
                <a:spcPct val="150000"/>
              </a:lnSpc>
            </a:pPr>
            <a:r>
              <a:rPr lang="it-IT" sz="2000" dirty="0" smtClean="0">
                <a:latin typeface="Times New Roman" panose="02020603050405020304" pitchFamily="18" charset="0"/>
                <a:cs typeface="Times New Roman" panose="02020603050405020304" pitchFamily="18" charset="0"/>
              </a:rPr>
              <a:t>3. problemi di democrazia interna (gerarchia) ed esterna (lobby)</a:t>
            </a:r>
          </a:p>
          <a:p>
            <a:pPr>
              <a:lnSpc>
                <a:spcPct val="150000"/>
              </a:lnSpc>
            </a:pPr>
            <a:r>
              <a:rPr lang="it-IT" sz="2000" dirty="0" smtClean="0">
                <a:latin typeface="Times New Roman" panose="02020603050405020304" pitchFamily="18" charset="0"/>
                <a:cs typeface="Times New Roman" panose="02020603050405020304" pitchFamily="18" charset="0"/>
              </a:rPr>
              <a:t>4. irresponsabilità diffusa (ambiente, finanza, società)</a:t>
            </a:r>
          </a:p>
          <a:p>
            <a:pPr>
              <a:lnSpc>
                <a:spcPct val="150000"/>
              </a:lnSpc>
            </a:pPr>
            <a:r>
              <a:rPr lang="it-IT" sz="2000" dirty="0" smtClean="0">
                <a:latin typeface="Times New Roman" panose="02020603050405020304" pitchFamily="18" charset="0"/>
                <a:cs typeface="Times New Roman" panose="02020603050405020304" pitchFamily="18" charset="0"/>
              </a:rPr>
              <a:t>5. Lo Stato deve essere chiamato in causa per realizzare forme di redistribuzione e si genera un</a:t>
            </a:r>
          </a:p>
          <a:p>
            <a:pPr>
              <a:lnSpc>
                <a:spcPct val="150000"/>
              </a:lnSpc>
            </a:pPr>
            <a:r>
              <a:rPr lang="it-IT" sz="2000" dirty="0" smtClean="0">
                <a:latin typeface="Times New Roman" panose="02020603050405020304" pitchFamily="18" charset="0"/>
                <a:cs typeface="Times New Roman" panose="02020603050405020304" pitchFamily="18" charset="0"/>
              </a:rPr>
              <a:t>         effetto perverso di dualismo Stato-Mercato</a:t>
            </a:r>
          </a:p>
          <a:p>
            <a:pPr>
              <a:lnSpc>
                <a:spcPct val="150000"/>
              </a:lnSpc>
            </a:pPr>
            <a:r>
              <a:rPr lang="it-IT" sz="2000" dirty="0" smtClean="0">
                <a:latin typeface="Times New Roman" panose="02020603050405020304" pitchFamily="18" charset="0"/>
                <a:cs typeface="Times New Roman" panose="02020603050405020304" pitchFamily="18" charset="0"/>
              </a:rPr>
              <a:t>6. Schizofrenia tra attività di lavoro e resto della vita (una società dei “due tempi”)</a:t>
            </a:r>
          </a:p>
        </p:txBody>
      </p:sp>
    </p:spTree>
    <p:extLst>
      <p:ext uri="{BB962C8B-B14F-4D97-AF65-F5344CB8AC3E}">
        <p14:creationId xmlns:p14="http://schemas.microsoft.com/office/powerpoint/2010/main" val="221266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224501" y="620202"/>
            <a:ext cx="10137913" cy="4401205"/>
          </a:xfrm>
          <a:prstGeom prst="rect">
            <a:avLst/>
          </a:prstGeom>
          <a:noFill/>
        </p:spPr>
        <p:txBody>
          <a:bodyPr wrap="square" rtlCol="0">
            <a:spAutoFit/>
          </a:bodyPr>
          <a:lstStyle/>
          <a:p>
            <a:pPr marL="285750" indent="-285750">
              <a:buFont typeface="Arial" panose="020B0604020202020204" pitchFamily="34" charset="0"/>
              <a:buChar char="•"/>
            </a:pPr>
            <a:r>
              <a:rPr lang="it-IT" sz="2000" dirty="0" smtClean="0">
                <a:latin typeface="Times New Roman" panose="02020603050405020304" pitchFamily="18" charset="0"/>
                <a:cs typeface="Times New Roman" panose="02020603050405020304" pitchFamily="18" charset="0"/>
              </a:rPr>
              <a:t>A fronte di questa situazione, la forma cooperativa d’impresa, basata su altri presupposti, ha da spendere importanti carte per evitare la china pericolosa dell’egoismo individuale e d’impresa che sta distruggendo la nostra società.</a:t>
            </a:r>
          </a:p>
          <a:p>
            <a:endParaRPr lang="it-IT" sz="20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2000" dirty="0" smtClean="0">
                <a:latin typeface="Times New Roman" panose="02020603050405020304" pitchFamily="18" charset="0"/>
                <a:cs typeface="Times New Roman" panose="02020603050405020304" pitchFamily="18" charset="0"/>
              </a:rPr>
              <a:t>Ma occorre potenziare la forma cooperativa d’impresa per far fronte alle sfide presenti, attivando importanti strumenti di promozione. Ne ho individuato quattro.</a:t>
            </a:r>
          </a:p>
          <a:p>
            <a:pPr marL="285750" indent="-285750">
              <a:buFont typeface="Arial" panose="020B0604020202020204" pitchFamily="34" charset="0"/>
              <a:buChar char="•"/>
            </a:pPr>
            <a:endParaRPr lang="it-IT"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2000" dirty="0" smtClean="0">
                <a:latin typeface="Times New Roman" panose="02020603050405020304" pitchFamily="18" charset="0"/>
                <a:cs typeface="Times New Roman" panose="02020603050405020304" pitchFamily="18" charset="0"/>
              </a:rPr>
              <a:t>1. Un codice etico pattizio</a:t>
            </a:r>
          </a:p>
          <a:p>
            <a:pPr marL="285750" indent="-285750">
              <a:buFont typeface="Arial" panose="020B0604020202020204" pitchFamily="34" charset="0"/>
              <a:buChar char="•"/>
            </a:pPr>
            <a:endParaRPr lang="it-IT"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2000" dirty="0" smtClean="0">
                <a:latin typeface="Times New Roman" panose="02020603050405020304" pitchFamily="18" charset="0"/>
                <a:cs typeface="Times New Roman" panose="02020603050405020304" pitchFamily="18" charset="0"/>
              </a:rPr>
              <a:t>2. Una legge regionale specifica</a:t>
            </a:r>
          </a:p>
          <a:p>
            <a:pPr marL="285750" indent="-285750">
              <a:buFont typeface="Arial" panose="020B0604020202020204" pitchFamily="34" charset="0"/>
              <a:buChar char="•"/>
            </a:pPr>
            <a:endParaRPr lang="it-IT"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2000" dirty="0" smtClean="0">
                <a:latin typeface="Times New Roman" panose="02020603050405020304" pitchFamily="18" charset="0"/>
                <a:cs typeface="Times New Roman" panose="02020603050405020304" pitchFamily="18" charset="0"/>
              </a:rPr>
              <a:t>3. Un rafforzamento delle reti</a:t>
            </a:r>
          </a:p>
          <a:p>
            <a:pPr marL="285750" indent="-285750">
              <a:buFont typeface="Arial" panose="020B0604020202020204" pitchFamily="34" charset="0"/>
              <a:buChar char="•"/>
            </a:pPr>
            <a:endParaRPr lang="it-IT"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2000" dirty="0" smtClean="0">
                <a:latin typeface="Times New Roman" panose="02020603050405020304" pitchFamily="18" charset="0"/>
                <a:cs typeface="Times New Roman" panose="02020603050405020304" pitchFamily="18" charset="0"/>
              </a:rPr>
              <a:t>4. Un coordinamento forte fra centrali cooperative</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61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272209" y="1327869"/>
            <a:ext cx="8825948" cy="5909310"/>
          </a:xfrm>
          <a:prstGeom prst="rect">
            <a:avLst/>
          </a:prstGeom>
        </p:spPr>
        <p:txBody>
          <a:bodyPr wrap="square">
            <a:spAutoFit/>
          </a:bodyPr>
          <a:lstStyle/>
          <a:p>
            <a:pPr marL="457200" algn="just">
              <a:lnSpc>
                <a:spcPct val="150000"/>
              </a:lnSpc>
            </a:pPr>
            <a:r>
              <a:rPr lang="it-IT" dirty="0" smtClean="0">
                <a:latin typeface="Times New Roman" panose="02020603050405020304" pitchFamily="18" charset="0"/>
                <a:cs typeface="Times New Roman" panose="02020603050405020304" pitchFamily="18" charset="0"/>
              </a:rPr>
              <a:t>Terminerò ribadendo che è</a:t>
            </a:r>
            <a:r>
              <a:rPr lang="it-IT" dirty="0" smtClean="0">
                <a:effectLst/>
                <a:latin typeface="Times New Roman" panose="02020603050405020304" pitchFamily="18" charset="0"/>
                <a:ea typeface="Calibri" panose="020F0502020204030204" pitchFamily="34" charset="0"/>
                <a:cs typeface="Times New Roman" panose="02020603050405020304" pitchFamily="18" charset="0"/>
              </a:rPr>
              <a:t> più che opportuno conservare e migliorare le cooperative esistenti, ma che ci sono oggi tanti nuovi ambiti da esplorare nel campo dell’alimentazione sana, delle energie rinnovabili, del turismo culturale e sociale, dei servizi culturali. Il lavoro che non c’è va creato. </a:t>
            </a:r>
          </a:p>
          <a:p>
            <a:pPr marL="457200" algn="just">
              <a:lnSpc>
                <a:spcPct val="150000"/>
              </a:lnSpc>
            </a:pPr>
            <a:endParaRPr lang="it-IT"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pPr>
            <a:r>
              <a:rPr lang="it-IT" dirty="0" smtClean="0">
                <a:latin typeface="Times New Roman" panose="02020603050405020304" pitchFamily="18" charset="0"/>
                <a:ea typeface="Calibri" panose="020F0502020204030204" pitchFamily="34" charset="0"/>
                <a:cs typeface="Times New Roman" panose="02020603050405020304" pitchFamily="18" charset="0"/>
              </a:rPr>
              <a:t>P</a:t>
            </a:r>
            <a:r>
              <a:rPr lang="it-IT" dirty="0" smtClean="0">
                <a:effectLst/>
                <a:latin typeface="Times New Roman" panose="02020603050405020304" pitchFamily="18" charset="0"/>
                <a:ea typeface="Calibri" panose="020F0502020204030204" pitchFamily="34" charset="0"/>
                <a:cs typeface="Times New Roman" panose="02020603050405020304" pitchFamily="18" charset="0"/>
              </a:rPr>
              <a:t>enso infine che un obiettivo cruciale per il destino del mondo cooperativo sia utilizzare al meglio le risorse informatiche, affrontando il tema delle “piattaforme”. Perché lasciarle nelle mani di pochi capitalisti ultraricchi  e non offrire invece piattaforme cooperative?</a:t>
            </a:r>
          </a:p>
          <a:p>
            <a:pPr marL="457200" algn="just">
              <a:lnSpc>
                <a:spcPct val="150000"/>
              </a:lnSpc>
            </a:pPr>
            <a:endParaRPr lang="it-IT"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pPr>
            <a:r>
              <a:rPr lang="it-IT" dirty="0" smtClean="0">
                <a:latin typeface="Times New Roman" panose="02020603050405020304" pitchFamily="18" charset="0"/>
                <a:ea typeface="Calibri" panose="020F0502020204030204" pitchFamily="34" charset="0"/>
                <a:cs typeface="Times New Roman" panose="02020603050405020304" pitchFamily="18" charset="0"/>
              </a:rPr>
              <a:t>C’è dunque un gran lavoro da fare, con la passione di sapere che si contribuisce a rendere il mondo un po’ più buono e sostenibile. Cosa chiedere di meglio per dare senso alla vita?</a:t>
            </a:r>
            <a:endParaRPr lang="it-IT" dirty="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pPr>
            <a:endParaRPr lang="it-IT"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38773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636</Words>
  <Application>Microsoft Office PowerPoint</Application>
  <PresentationFormat>Personalizzato</PresentationFormat>
  <Paragraphs>47</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Le sfide possibili delle imprese cooperative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sfide possibili delle imprese cooperative</dc:title>
  <dc:creator>Vera Negri</dc:creator>
  <cp:lastModifiedBy>Maurizio Moretti</cp:lastModifiedBy>
  <cp:revision>5</cp:revision>
  <dcterms:created xsi:type="dcterms:W3CDTF">2017-05-21T14:27:50Z</dcterms:created>
  <dcterms:modified xsi:type="dcterms:W3CDTF">2017-05-23T07:08:58Z</dcterms:modified>
</cp:coreProperties>
</file>